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BDE9A78-7C34-4145-8680-A6382BFCA743}"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B82711-B77A-4F7E-8867-CEB825A96F0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BDE9A78-7C34-4145-8680-A6382BFCA743}"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B82711-B77A-4F7E-8867-CEB825A96F0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BDE9A78-7C34-4145-8680-A6382BFCA743}"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B82711-B77A-4F7E-8867-CEB825A96F0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BDE9A78-7C34-4145-8680-A6382BFCA743}"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B82711-B77A-4F7E-8867-CEB825A96F0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DE9A78-7C34-4145-8680-A6382BFCA743}"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B82711-B77A-4F7E-8867-CEB825A96F0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BDE9A78-7C34-4145-8680-A6382BFCA743}"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B82711-B77A-4F7E-8867-CEB825A96F0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BDE9A78-7C34-4145-8680-A6382BFCA743}" type="datetimeFigureOut">
              <a:rPr lang="tr-TR" smtClean="0"/>
              <a:t>27.03.2020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B82711-B77A-4F7E-8867-CEB825A96F0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BDE9A78-7C34-4145-8680-A6382BFCA743}" type="datetimeFigureOut">
              <a:rPr lang="tr-TR" smtClean="0"/>
              <a:t>27.03.2020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B82711-B77A-4F7E-8867-CEB825A96F0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DE9A78-7C34-4145-8680-A6382BFCA743}" type="datetimeFigureOut">
              <a:rPr lang="tr-TR" smtClean="0"/>
              <a:t>27.03.2020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B82711-B77A-4F7E-8867-CEB825A96F0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DE9A78-7C34-4145-8680-A6382BFCA743}"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B82711-B77A-4F7E-8867-CEB825A96F0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DE9A78-7C34-4145-8680-A6382BFCA743}"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B82711-B77A-4F7E-8867-CEB825A96F0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DE9A78-7C34-4145-8680-A6382BFCA743}" type="datetimeFigureOut">
              <a:rPr lang="tr-TR" smtClean="0"/>
              <a:t>27.03.2020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B82711-B77A-4F7E-8867-CEB825A96F0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KURAMI</a:t>
            </a:r>
            <a:br>
              <a:rPr lang="tr-TR" dirty="0" smtClean="0"/>
            </a:br>
            <a:r>
              <a:rPr lang="tr-TR" dirty="0" smtClean="0"/>
              <a:t>5. HAFTA</a:t>
            </a:r>
            <a:endParaRPr lang="tr-TR" dirty="0"/>
          </a:p>
        </p:txBody>
      </p:sp>
      <p:sp>
        <p:nvSpPr>
          <p:cNvPr id="3" name="Subtitle 2"/>
          <p:cNvSpPr>
            <a:spLocks noGrp="1"/>
          </p:cNvSpPr>
          <p:nvPr>
            <p:ph type="subTitle" idx="1"/>
          </p:nvPr>
        </p:nvSpPr>
        <p:spPr/>
        <p:txBody>
          <a:bodyPr/>
          <a:lstStyle/>
          <a:p>
            <a:r>
              <a:rPr lang="tr-TR" dirty="0" smtClean="0"/>
              <a:t>MUHTELİF REFAH ALANLARI </a:t>
            </a:r>
          </a:p>
          <a:p>
            <a:r>
              <a:rPr lang="tr-TR" dirty="0" smtClean="0"/>
              <a:t>DEVAM</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2136340"/>
            <a:ext cx="4572000" cy="3416320"/>
          </a:xfrm>
          <a:prstGeom prst="rect">
            <a:avLst/>
          </a:prstGeom>
        </p:spPr>
        <p:txBody>
          <a:bodyPr>
            <a:spAutoFit/>
          </a:bodyPr>
          <a:lstStyle/>
          <a:p>
            <a:r>
              <a:rPr lang="tr-TR" dirty="0" smtClean="0"/>
              <a:t>SOSYAL HİZMETLERDE GENÇLİK REFAHI ALANI Gençlik refahı (</a:t>
            </a:r>
            <a:r>
              <a:rPr lang="tr-TR" dirty="0" err="1" smtClean="0"/>
              <a:t>youth</a:t>
            </a:r>
            <a:r>
              <a:rPr lang="tr-TR" dirty="0" smtClean="0"/>
              <a:t> </a:t>
            </a:r>
            <a:r>
              <a:rPr lang="tr-TR" dirty="0" err="1" smtClean="0"/>
              <a:t>welfare</a:t>
            </a:r>
            <a:r>
              <a:rPr lang="tr-TR" dirty="0" smtClean="0"/>
              <a:t>) sosyal refah alanında, gençlerden oluşan işlevsel topluma götürülen tüm sosyal hizmetler ve diğer sosyal </a:t>
            </a:r>
            <a:r>
              <a:rPr lang="tr-TR" dirty="0" err="1" smtClean="0"/>
              <a:t>proğramlar</a:t>
            </a:r>
            <a:r>
              <a:rPr lang="tr-TR" dirty="0" smtClean="0"/>
              <a:t> yardımıyla bu alanda varılmak istenen refah düzeyi ve hizmetlerle ilgili genel bir kavrama gönderme yapmaktadır (Tomanbay, 1999, 97).</a:t>
            </a:r>
          </a:p>
          <a:p>
            <a:r>
              <a:rPr lang="tr-TR" dirty="0" smtClean="0"/>
              <a:t> Gençlik refahı alanında gençlik merkezi (</a:t>
            </a:r>
            <a:r>
              <a:rPr lang="tr-TR" dirty="0" err="1" smtClean="0"/>
              <a:t>youth</a:t>
            </a:r>
            <a:r>
              <a:rPr lang="tr-TR" dirty="0" smtClean="0"/>
              <a:t> </a:t>
            </a:r>
            <a:r>
              <a:rPr lang="tr-TR" dirty="0" err="1" smtClean="0"/>
              <a:t>centre</a:t>
            </a:r>
            <a:r>
              <a:rPr lang="tr-TR" dirty="0" smtClean="0"/>
              <a:t>), gençlik kampı, gençlik eğitim </a:t>
            </a:r>
            <a:r>
              <a:rPr lang="tr-TR" dirty="0" err="1" smtClean="0"/>
              <a:t>proğramları</a:t>
            </a:r>
            <a:r>
              <a:rPr lang="tr-TR" dirty="0" smtClean="0"/>
              <a:t>, gençlik yurdu (</a:t>
            </a:r>
            <a:r>
              <a:rPr lang="tr-TR" dirty="0" err="1" smtClean="0"/>
              <a:t>orphanage</a:t>
            </a:r>
            <a:r>
              <a:rPr lang="tr-TR" dirty="0" smtClean="0"/>
              <a:t>) vb. sunulan hizmet modellerindendir. </a:t>
            </a:r>
            <a:endParaRPr lang="tr-TR" dirty="0"/>
          </a:p>
        </p:txBody>
      </p:sp>
    </p:spTree>
    <p:extLst>
      <p:ext uri="{BB962C8B-B14F-4D97-AF65-F5344CB8AC3E}">
        <p14:creationId xmlns:p14="http://schemas.microsoft.com/office/powerpoint/2010/main" xmlns="" val="2144142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859341"/>
            <a:ext cx="4572000" cy="4247317"/>
          </a:xfrm>
          <a:prstGeom prst="rect">
            <a:avLst/>
          </a:prstGeom>
        </p:spPr>
        <p:txBody>
          <a:bodyPr>
            <a:spAutoFit/>
          </a:bodyPr>
          <a:lstStyle/>
          <a:p>
            <a:r>
              <a:rPr lang="tr-TR" dirty="0" smtClean="0"/>
              <a:t>Eğitim, istihdam, konut sorunu, okul, sosyal uyum, serbest zaman, korunmaya muhtaç gençler, suçlu gençler gençlik refahı alanının odak konularıdır. </a:t>
            </a:r>
          </a:p>
          <a:p>
            <a:r>
              <a:rPr lang="tr-TR" dirty="0" smtClean="0"/>
              <a:t>Gençlik refahı alanını ilgilendiren konularda özellikle toplumda </a:t>
            </a:r>
            <a:r>
              <a:rPr lang="tr-TR" dirty="0" err="1" smtClean="0"/>
              <a:t>sosyo</a:t>
            </a:r>
            <a:r>
              <a:rPr lang="tr-TR" dirty="0" smtClean="0"/>
              <a:t>-ekonomik reformların gerçekleştirilmesi, planlı kalkınma, oy hakkı ve seçilme, bürokrasinin azaltılması, gençliğe sorumluluk vermek, genç-yetişkin ilişkilerinde diyalogun gerçekleştirilmesi, iletişimin yoğunlaştırılması, hoşgörülü, anlayışlı olmak, doğru ve hakça olanın yönlendirilmesinin birçok sorunları çözümleyeceği gibi yabancılaşmayı da belirli ölçülerde azaltacağı kuşkusuzdur (Tezcan, 1991, 230-231). </a:t>
            </a:r>
            <a:endParaRPr lang="tr-TR" dirty="0"/>
          </a:p>
        </p:txBody>
      </p:sp>
    </p:spTree>
    <p:extLst>
      <p:ext uri="{BB962C8B-B14F-4D97-AF65-F5344CB8AC3E}">
        <p14:creationId xmlns:p14="http://schemas.microsoft.com/office/powerpoint/2010/main" xmlns="" val="1325082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305343"/>
            <a:ext cx="4572000" cy="3416320"/>
          </a:xfrm>
          <a:prstGeom prst="rect">
            <a:avLst/>
          </a:prstGeom>
        </p:spPr>
        <p:txBody>
          <a:bodyPr>
            <a:spAutoFit/>
          </a:bodyPr>
          <a:lstStyle/>
          <a:p>
            <a:r>
              <a:rPr lang="tr-TR" dirty="0" smtClean="0"/>
              <a:t>SOSYAL HİZMETLERDE YAŞLI REFAHI ALANI </a:t>
            </a:r>
          </a:p>
          <a:p>
            <a:r>
              <a:rPr lang="tr-TR" dirty="0" smtClean="0"/>
              <a:t>Değişen dünya, kimi eski insanlık sorunlarının üzerine yenilerini ekleyerek insanları daha değişik ve sorunlarını çözücü yaşamı tatmin edici arayışlara sürüklüyor. </a:t>
            </a:r>
          </a:p>
          <a:p>
            <a:r>
              <a:rPr lang="tr-TR" dirty="0" smtClean="0"/>
              <a:t>Toplumsal dönüşümlerin, teknolojik devrimlerin etkisinde kalan yaşlılık olgusu da bu süreçten payına düşeni alıyor. Bir zamanlar birincil ilişkilerin olanaklarıyla bakılan yaşlılık artık ikincil ilişki dinamiklerine kaymakta, sonuç olarak ise birtakım kuruluşların ortaya çıkmasına neden olmaktadır. </a:t>
            </a:r>
            <a:endParaRPr lang="tr-TR" dirty="0"/>
          </a:p>
        </p:txBody>
      </p:sp>
    </p:spTree>
    <p:extLst>
      <p:ext uri="{BB962C8B-B14F-4D97-AF65-F5344CB8AC3E}">
        <p14:creationId xmlns:p14="http://schemas.microsoft.com/office/powerpoint/2010/main" xmlns="" val="981030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2413339"/>
            <a:ext cx="4572000" cy="2585323"/>
          </a:xfrm>
          <a:prstGeom prst="rect">
            <a:avLst/>
          </a:prstGeom>
        </p:spPr>
        <p:txBody>
          <a:bodyPr>
            <a:spAutoFit/>
          </a:bodyPr>
          <a:lstStyle/>
          <a:p>
            <a:r>
              <a:rPr lang="tr-TR" dirty="0" smtClean="0"/>
              <a:t>Yaşlılık 21. yüzyıl dünyasında birçok yönü olan önemli bir toplumsal sorundur. Gelişmiş ülkeler bir yana özellikle gelişmekte olan ülkeler bir yandan kalkınmada engel olarak gördükleri nüfustaki hızlı artış eğilimini değiştirmeye çalışırlarken, diğer taraftan yaşlıların yeni ortaya çıkan ihtiyaçları karşısında sosyal refah politikaları belirlemeye ve yürürlüğe koymaya çalışmaktadırlar (Emiroğlu, 1989, 3). </a:t>
            </a:r>
            <a:endParaRPr lang="tr-TR" dirty="0"/>
          </a:p>
        </p:txBody>
      </p:sp>
    </p:spTree>
    <p:extLst>
      <p:ext uri="{BB962C8B-B14F-4D97-AF65-F5344CB8AC3E}">
        <p14:creationId xmlns:p14="http://schemas.microsoft.com/office/powerpoint/2010/main" xmlns="" val="2057241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305342"/>
            <a:ext cx="4572000" cy="4801314"/>
          </a:xfrm>
          <a:prstGeom prst="rect">
            <a:avLst/>
          </a:prstGeom>
        </p:spPr>
        <p:txBody>
          <a:bodyPr>
            <a:spAutoFit/>
          </a:bodyPr>
          <a:lstStyle/>
          <a:p>
            <a:r>
              <a:rPr lang="tr-TR" dirty="0" smtClean="0"/>
              <a:t> </a:t>
            </a:r>
            <a:r>
              <a:rPr lang="tr-TR" b="1" dirty="0" err="1" smtClean="0"/>
              <a:t>Gerontoloji</a:t>
            </a:r>
            <a:r>
              <a:rPr lang="tr-TR" b="1" dirty="0" smtClean="0"/>
              <a:t> ne anlama gelmektedir? </a:t>
            </a:r>
          </a:p>
          <a:p>
            <a:r>
              <a:rPr lang="tr-TR" dirty="0" smtClean="0"/>
              <a:t>Yeni yeni gelişmekte olan </a:t>
            </a:r>
            <a:r>
              <a:rPr lang="tr-TR" dirty="0" err="1" smtClean="0"/>
              <a:t>gerontolojik</a:t>
            </a:r>
            <a:r>
              <a:rPr lang="tr-TR" dirty="0" smtClean="0"/>
              <a:t> sosyal çalışma yaşlıların ve ailelerinin yaşam kalitesini güçlendirmelerine ve sürdürmelerine yardımcı olur. </a:t>
            </a:r>
          </a:p>
          <a:p>
            <a:r>
              <a:rPr lang="tr-TR" dirty="0" smtClean="0"/>
              <a:t>İleri yaşlarda fiziksel ve duygusal iyilik halini engelleyen fiziksel, </a:t>
            </a:r>
            <a:r>
              <a:rPr lang="tr-TR" dirty="0" err="1" smtClean="0"/>
              <a:t>psiko</a:t>
            </a:r>
            <a:r>
              <a:rPr lang="tr-TR" dirty="0" smtClean="0"/>
              <a:t>-sosyal, ailesel, kültürel, etnik, örgütsel ve toplumsal faktörlerin ortadan kaldırılması konuları da </a:t>
            </a:r>
            <a:r>
              <a:rPr lang="tr-TR" dirty="0" err="1" smtClean="0"/>
              <a:t>gerontolojik</a:t>
            </a:r>
            <a:r>
              <a:rPr lang="tr-TR" dirty="0" smtClean="0"/>
              <a:t> sosyal hizmet kapsamındadır. </a:t>
            </a:r>
          </a:p>
          <a:p>
            <a:r>
              <a:rPr lang="tr-TR" dirty="0" smtClean="0"/>
              <a:t>Sosyal çalışmacıların müdahaleleri yaşlının onurunu güçlendirmek, kendi kendine karar vermesine yardımcı olmak, kişisel olarak doyum sağlamasını sağlamak, yaşam kalitesini artırmak, en üst düzeyde işlevselliğini sağlamak ve mümkün olduğu ölçüde içinde bulunduğu yaşam koşullarını iyileştirmek üzerinedir. </a:t>
            </a:r>
            <a:endParaRPr lang="tr-TR" dirty="0"/>
          </a:p>
        </p:txBody>
      </p:sp>
    </p:spTree>
    <p:extLst>
      <p:ext uri="{BB962C8B-B14F-4D97-AF65-F5344CB8AC3E}">
        <p14:creationId xmlns:p14="http://schemas.microsoft.com/office/powerpoint/2010/main" xmlns="" val="3723579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2967335"/>
            <a:ext cx="4572000" cy="1200329"/>
          </a:xfrm>
          <a:prstGeom prst="rect">
            <a:avLst/>
          </a:prstGeom>
        </p:spPr>
        <p:txBody>
          <a:bodyPr>
            <a:spAutoFit/>
          </a:bodyPr>
          <a:lstStyle/>
          <a:p>
            <a:r>
              <a:rPr lang="tr-TR" dirty="0" smtClean="0"/>
              <a:t>Yaşlıların </a:t>
            </a:r>
            <a:r>
              <a:rPr lang="tr-TR" dirty="0" err="1" smtClean="0"/>
              <a:t>başetme</a:t>
            </a:r>
            <a:r>
              <a:rPr lang="tr-TR" dirty="0" smtClean="0"/>
              <a:t> ve problem çözme kapasitelerini artırmaya yönelik müdahaleler </a:t>
            </a:r>
            <a:r>
              <a:rPr lang="tr-TR" dirty="0" err="1" smtClean="0"/>
              <a:t>gerontolojik</a:t>
            </a:r>
            <a:r>
              <a:rPr lang="tr-TR" dirty="0" smtClean="0"/>
              <a:t> sosyal çalışmanın en temel ve yaşamsal boyutlarıdır (Duyan, 2000, 118- 124). </a:t>
            </a:r>
            <a:endParaRPr lang="tr-TR" dirty="0"/>
          </a:p>
        </p:txBody>
      </p:sp>
    </p:spTree>
    <p:extLst>
      <p:ext uri="{BB962C8B-B14F-4D97-AF65-F5344CB8AC3E}">
        <p14:creationId xmlns:p14="http://schemas.microsoft.com/office/powerpoint/2010/main" xmlns="" val="1050827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582341"/>
            <a:ext cx="4572000" cy="5355312"/>
          </a:xfrm>
          <a:prstGeom prst="rect">
            <a:avLst/>
          </a:prstGeom>
        </p:spPr>
        <p:txBody>
          <a:bodyPr>
            <a:spAutoFit/>
          </a:bodyPr>
          <a:lstStyle/>
          <a:p>
            <a:r>
              <a:rPr lang="tr-TR" dirty="0" smtClean="0"/>
              <a:t>Türkiye’de yaşlılara yönelik sosyal refah hizmetleri (</a:t>
            </a:r>
            <a:r>
              <a:rPr lang="tr-TR" dirty="0" err="1" smtClean="0"/>
              <a:t>welfare</a:t>
            </a:r>
            <a:r>
              <a:rPr lang="tr-TR" dirty="0" smtClean="0"/>
              <a:t> </a:t>
            </a:r>
            <a:r>
              <a:rPr lang="tr-TR" dirty="0" err="1" smtClean="0"/>
              <a:t>for</a:t>
            </a:r>
            <a:r>
              <a:rPr lang="tr-TR" dirty="0" smtClean="0"/>
              <a:t> </a:t>
            </a:r>
            <a:r>
              <a:rPr lang="tr-TR" dirty="0" err="1" smtClean="0"/>
              <a:t>the</a:t>
            </a:r>
            <a:r>
              <a:rPr lang="tr-TR" dirty="0" smtClean="0"/>
              <a:t> </a:t>
            </a:r>
            <a:r>
              <a:rPr lang="tr-TR" dirty="0" err="1" smtClean="0"/>
              <a:t>elderly</a:t>
            </a:r>
            <a:r>
              <a:rPr lang="tr-TR" dirty="0" smtClean="0"/>
              <a:t>) yeterli olmasa da sunulan sosyal güvenlik amaçlı programlar, belediyelerin, sosyal hizmetlerin yaptığı çeşitli hizmetler varlığını korumaktadır. </a:t>
            </a:r>
          </a:p>
          <a:p>
            <a:r>
              <a:rPr lang="tr-TR" dirty="0" smtClean="0"/>
              <a:t>Sosyal çalışma mesleğinin yaşlı refahı alanındaki işlevi düşünüldüğünde; sağlık, konut, evde bakım, sosyal-kültürel faaliyetler, toplumsal koruma gibi birçok hizmet alanında sosyal çalışmacılar önemli roller yüklenmektedirler. </a:t>
            </a:r>
          </a:p>
          <a:p>
            <a:r>
              <a:rPr lang="tr-TR" dirty="0" smtClean="0"/>
              <a:t>Son bağlamda yaşlının sosyal-ekonomik uyumunu sağlayıcı alternatif hizmet modellerine duyulan gereksinim üzerinde sosyal hukuk devletinin gerektirdiği şekilde durulmalıdır. Yaşlıların yaşamları için kendi sivil toplum örgütleri üzerinden giderek sosyal politikaları belirleme noktasında etkili olmaları gerekmektedir. </a:t>
            </a:r>
            <a:endParaRPr lang="tr-TR" dirty="0"/>
          </a:p>
        </p:txBody>
      </p:sp>
    </p:spTree>
    <p:extLst>
      <p:ext uri="{BB962C8B-B14F-4D97-AF65-F5344CB8AC3E}">
        <p14:creationId xmlns:p14="http://schemas.microsoft.com/office/powerpoint/2010/main" xmlns="" val="3206090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720841"/>
            <a:ext cx="4572000" cy="4524315"/>
          </a:xfrm>
          <a:prstGeom prst="rect">
            <a:avLst/>
          </a:prstGeom>
        </p:spPr>
        <p:txBody>
          <a:bodyPr>
            <a:spAutoFit/>
          </a:bodyPr>
          <a:lstStyle/>
          <a:p>
            <a:r>
              <a:rPr lang="tr-TR" dirty="0" smtClean="0"/>
              <a:t>Alanda sosyal hizmet uzmanlarının (sosyal çalışmacılar) önemli rolü, yaşlı insanların güvenli bir şekilde yaşamalarını sağlamak, güvenliklerinin tehdit olduğu durumlara özerkliklerinin korunmasını sağlayan süreçlerle ilgili gözlem ve araştırma yaparak bu süreci yaşlının yüksek yararı gözetilerek yönetmektir.</a:t>
            </a:r>
          </a:p>
          <a:p>
            <a:r>
              <a:rPr lang="tr-TR" dirty="0" smtClean="0"/>
              <a:t> Görüyoruz ki, meslek pratisyenleri yaşlı refahını odakta tutan kilit bir role sahiptirler. Bu nedenle sosyal hizmet uzmanları, önceliklerini dezavantajlı gruplarla mesleki çalışmada, sosyal bakım hizmetlerine verirken, asıl gözetmeleri gereken de savunuculuk ve sosyal aksiyon temelinde yasaları işlevsel kılıp, uygulamada zorlayıcı bir işleve sahip olmaları gerekir (</a:t>
            </a:r>
            <a:r>
              <a:rPr lang="tr-TR" dirty="0" err="1" smtClean="0"/>
              <a:t>Lymbery</a:t>
            </a:r>
            <a:r>
              <a:rPr lang="tr-TR" dirty="0" smtClean="0"/>
              <a:t>, 2005, 39). </a:t>
            </a:r>
            <a:endParaRPr lang="tr-TR" dirty="0"/>
          </a:p>
        </p:txBody>
      </p:sp>
    </p:spTree>
    <p:extLst>
      <p:ext uri="{BB962C8B-B14F-4D97-AF65-F5344CB8AC3E}">
        <p14:creationId xmlns:p14="http://schemas.microsoft.com/office/powerpoint/2010/main" xmlns="" val="25163186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612</Words>
  <Application>Microsoft Office PowerPoint</Application>
  <PresentationFormat>On-screen Show (4:3)</PresentationFormat>
  <Paragraphs>21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SOSYAL HİZMET KURAMI 5. HAFTA</vt:lpstr>
      <vt:lpstr>Slide 2</vt:lpstr>
      <vt:lpstr>Slide 3</vt:lpstr>
      <vt:lpstr>Slide 4</vt:lpstr>
      <vt:lpstr>Slide 5</vt:lpstr>
      <vt:lpstr>Slide 6</vt:lpstr>
      <vt:lpstr>Slide 7</vt:lpstr>
      <vt:lpstr>Slide 8</vt:lpstr>
      <vt:lpstr>Slide 9</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KURAMI 5. HAFTA</dc:title>
  <dc:creator>Tuğba&amp;Cihan</dc:creator>
  <cp:lastModifiedBy>Tuğba&amp;Cihan</cp:lastModifiedBy>
  <cp:revision>1</cp:revision>
  <dcterms:created xsi:type="dcterms:W3CDTF">2020-03-27T09:42:45Z</dcterms:created>
  <dcterms:modified xsi:type="dcterms:W3CDTF">2020-03-27T09:43:43Z</dcterms:modified>
</cp:coreProperties>
</file>