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70" r:id="rId3"/>
    <p:sldId id="268" r:id="rId4"/>
    <p:sldId id="271" r:id="rId5"/>
    <p:sldId id="272" r:id="rId6"/>
    <p:sldId id="258" r:id="rId7"/>
    <p:sldId id="269" r:id="rId8"/>
    <p:sldId id="265" r:id="rId9"/>
    <p:sldId id="266" r:id="rId10"/>
    <p:sldId id="26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8.04.2022</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rot="10800000" flipV="1">
            <a:off x="285720" y="996650"/>
            <a:ext cx="885828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 </a:t>
            </a:r>
            <a:r>
              <a:rPr lang="tr-TR" sz="2800" b="1" dirty="0">
                <a:latin typeface="Times New Roman" pitchFamily="18" charset="0"/>
                <a:ea typeface="Calibri" pitchFamily="34" charset="0"/>
                <a:cs typeface="Times New Roman" pitchFamily="18" charset="0"/>
              </a:rPr>
              <a:t>K</a:t>
            </a:r>
            <a:r>
              <a:rPr kumimoji="0" lang="tr-TR" sz="28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amusal haklar</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Kamusal haklar bireylerin devlete karşı ileri sürdüğü</a:t>
            </a:r>
            <a:r>
              <a:rPr kumimoji="0" lang="tr-TR" sz="2800" b="0" i="0" u="none" strike="noStrike" cap="none" normalizeH="0" dirty="0">
                <a:ln>
                  <a:noFill/>
                </a:ln>
                <a:solidFill>
                  <a:schemeClr val="tx1"/>
                </a:solidFill>
                <a:effectLst/>
                <a:latin typeface="Times New Roman" pitchFamily="18" charset="0"/>
                <a:ea typeface="Calibri" pitchFamily="34" charset="0"/>
                <a:cs typeface="Times New Roman" pitchFamily="18" charset="0"/>
              </a:rPr>
              <a:t> hakları kapsar. </a:t>
            </a: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1.Siyasal haklar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2.Kişisel haklar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2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800" b="1" i="0" u="none" strike="noStrike" cap="none" normalizeH="0" baseline="0" dirty="0">
                <a:ln>
                  <a:noFill/>
                </a:ln>
                <a:solidFill>
                  <a:schemeClr val="tx1"/>
                </a:solidFill>
                <a:effectLst/>
                <a:latin typeface="Times New Roman" pitchFamily="18" charset="0"/>
                <a:ea typeface="Calibri" pitchFamily="34" charset="0"/>
                <a:cs typeface="Times New Roman" pitchFamily="18" charset="0"/>
              </a:rPr>
              <a:t>3.Sosyal haklar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b="0" i="0" u="none" strike="noStrike" cap="none" normalizeH="0" baseline="0" dirty="0">
              <a:ln>
                <a:noFill/>
              </a:ln>
              <a:solidFill>
                <a:schemeClr val="tx1"/>
              </a:solidFill>
              <a:effectLst/>
              <a:latin typeface="Times New Roman" pitchFamily="18" charset="0"/>
              <a:ea typeface="Calibri" pitchFamily="34"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428728" y="428604"/>
            <a:ext cx="6929486" cy="5509200"/>
          </a:xfrm>
          <a:prstGeom prst="rect">
            <a:avLst/>
          </a:prstGeom>
        </p:spPr>
        <p:txBody>
          <a:bodyPr wrap="square">
            <a:spAutoFit/>
          </a:bodyPr>
          <a:lstStyle/>
          <a:p>
            <a:endParaRPr lang="tr-TR" dirty="0"/>
          </a:p>
          <a:p>
            <a:pPr algn="ctr"/>
            <a:r>
              <a:rPr lang="tr-TR" sz="2800" b="1" dirty="0">
                <a:latin typeface="Times New Roman" panose="02020603050405020304" pitchFamily="18" charset="0"/>
                <a:cs typeface="Times New Roman" panose="02020603050405020304" pitchFamily="18" charset="0"/>
              </a:rPr>
              <a:t>1982 Anayasası</a:t>
            </a:r>
          </a:p>
          <a:p>
            <a:pPr algn="just"/>
            <a:r>
              <a:rPr lang="tr-TR" dirty="0">
                <a:latin typeface="Times New Roman" panose="02020603050405020304" pitchFamily="18" charset="0"/>
                <a:cs typeface="Times New Roman" panose="02020603050405020304" pitchFamily="18" charset="0"/>
              </a:rPr>
              <a:t>III. Temel hak ve hürriyetlerin kötüye kullanılamaması </a:t>
            </a:r>
          </a:p>
          <a:p>
            <a:pPr algn="just"/>
            <a:r>
              <a:rPr lang="tr-TR" dirty="0">
                <a:latin typeface="Times New Roman" panose="02020603050405020304" pitchFamily="18" charset="0"/>
                <a:cs typeface="Times New Roman" panose="02020603050405020304" pitchFamily="18" charset="0"/>
              </a:rPr>
              <a:t>MADDE 14- Anayasada yer alan hak ve hürriyetlerden hiçbiri, Devletin ülkesi ve milletiyle bölünmez bütünlüğünü bozmayı ve insan haklarına dayanan demokratik ve lâik Cumhuriyeti ortadan kaldırmayı amaçlayan faaliyetler biçiminde kullanılamaz. Anayasa hükümlerinden hiçbiri, Devlete veya kişilere, Anayasayla tanınan temel hak ve hürriyetlerin yok edilmesini veya Anayasada belirtilenden daha geniş şekilde sınırlandırılmasını amaçlayan bir faaliyette bulunmayı mümkün kılacak şekilde yorumlanamaz. Bu hükümlere aykırı faaliyette bulunanlar hakkında uygulanacak müeyyideler, kanunla düzenlenir. </a:t>
            </a:r>
          </a:p>
          <a:p>
            <a:pPr algn="just"/>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IV. Temel hak ve hürriyetlerin kullanılmasının durdurulması </a:t>
            </a:r>
          </a:p>
          <a:p>
            <a:pPr algn="just"/>
            <a:r>
              <a:rPr lang="tr-TR" dirty="0">
                <a:latin typeface="Times New Roman" panose="02020603050405020304" pitchFamily="18" charset="0"/>
                <a:cs typeface="Times New Roman" panose="02020603050405020304" pitchFamily="18" charset="0"/>
              </a:rPr>
              <a:t>MADDE 15- Savaş, seferberlik, sıkıyönetim veya olağanüstü hallerde, milletlerarası hukuktan doğan yükümlülükler ihlâl edilmemek kaydıyla, durumun gerektirdiği ölçüde temel hak ve hürriyetlerin kullanılması kısmen veya tamamen durdurulabilir veya bunlar için Anayasada öngörülen güvencelere aykırı tedbirler alınabilir.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7DC0248-7104-4AA8-BC80-5FE0CBE3EC3E}"/>
              </a:ext>
            </a:extLst>
          </p:cNvPr>
          <p:cNvSpPr/>
          <p:nvPr/>
        </p:nvSpPr>
        <p:spPr>
          <a:xfrm>
            <a:off x="1187624" y="1161712"/>
            <a:ext cx="7056784" cy="4534575"/>
          </a:xfrm>
          <a:prstGeom prst="rect">
            <a:avLst/>
          </a:prstGeom>
        </p:spPr>
        <p:txBody>
          <a:bodyPr wrap="square">
            <a:spAutoFit/>
          </a:bodyPr>
          <a:lstStyle/>
          <a:p>
            <a:pPr algn="just">
              <a:lnSpc>
                <a:spcPct val="115000"/>
              </a:lnSpc>
              <a:spcAft>
                <a:spcPts val="1000"/>
              </a:spcAft>
            </a:pPr>
            <a:r>
              <a:rPr lang="tr-TR" sz="2000" b="1" dirty="0">
                <a:latin typeface="Times New Roman" panose="02020603050405020304" pitchFamily="18" charset="0"/>
                <a:ea typeface="Calibri" panose="020F0502020204030204" pitchFamily="34" charset="0"/>
                <a:cs typeface="Times New Roman" panose="02020603050405020304" pitchFamily="18" charset="0"/>
              </a:rPr>
              <a:t>1.Siyasal haklar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Vatandaşlık, seçme ve seçilme hakkı, dilekçe hakkı, siyasal partilere girme hakkı, kamu hizmetlerine girme hakkı</a:t>
            </a:r>
          </a:p>
          <a:p>
            <a:pPr algn="just">
              <a:lnSpc>
                <a:spcPct val="115000"/>
              </a:lnSpc>
              <a:spcAft>
                <a:spcPts val="1000"/>
              </a:spcAft>
            </a:pPr>
            <a:r>
              <a:rPr lang="tr-TR" sz="2000" b="1" dirty="0">
                <a:latin typeface="Times New Roman" panose="02020603050405020304" pitchFamily="18" charset="0"/>
                <a:ea typeface="Calibri" panose="020F0502020204030204" pitchFamily="34" charset="0"/>
                <a:cs typeface="Times New Roman" panose="02020603050405020304" pitchFamily="18" charset="0"/>
              </a:rPr>
              <a:t>2.Kişisel haklar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tr-TR" sz="2000" dirty="0">
                <a:latin typeface="Times New Roman" panose="02020603050405020304" pitchFamily="18" charset="0"/>
                <a:ea typeface="Calibri" panose="020F0502020204030204" pitchFamily="34" charset="0"/>
                <a:cs typeface="Times New Roman" panose="02020603050405020304" pitchFamily="18" charset="0"/>
              </a:rPr>
              <a:t>Bireyi topluma, özellikle devlete karşı koruyan haklardır. Kişinin dokunulmazlığı hakkı, maddi ve manevi varlığını geliştirme hakkı, zorla çalıştırma yasağı, konut dokunulmazlığı hakkı, haberleşme hakkı, din ve vicdan hürriyeti, basın özgürlüğü hakkı. </a:t>
            </a:r>
          </a:p>
          <a:p>
            <a:pPr algn="just">
              <a:lnSpc>
                <a:spcPct val="115000"/>
              </a:lnSpc>
              <a:spcAft>
                <a:spcPts val="1000"/>
              </a:spcAft>
            </a:pPr>
            <a:r>
              <a:rPr lang="tr-TR" sz="2000" b="1" dirty="0">
                <a:latin typeface="Times New Roman" panose="02020603050405020304" pitchFamily="18" charset="0"/>
                <a:ea typeface="Calibri" panose="020F0502020204030204" pitchFamily="34" charset="0"/>
                <a:cs typeface="Times New Roman" panose="02020603050405020304" pitchFamily="18" charset="0"/>
              </a:rPr>
              <a:t>3.Sosyal haklar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r>
              <a:rPr lang="tr-TR" sz="2000" dirty="0">
                <a:latin typeface="Times New Roman" panose="02020603050405020304" pitchFamily="18" charset="0"/>
                <a:ea typeface="Calibri" panose="020F0502020204030204" pitchFamily="34" charset="0"/>
              </a:rPr>
              <a:t>Eğitim ve öğretim hakkı, sendika kurma hakkı, toplu sözleşme hakkı, grev ve lokavt hakkı, konut </a:t>
            </a:r>
            <a:r>
              <a:rPr lang="tr-TR" sz="2000" dirty="0" err="1">
                <a:latin typeface="Times New Roman" panose="02020603050405020304" pitchFamily="18" charset="0"/>
                <a:ea typeface="Calibri" panose="020F0502020204030204" pitchFamily="34" charset="0"/>
              </a:rPr>
              <a:t>ednme</a:t>
            </a:r>
            <a:r>
              <a:rPr lang="tr-TR" sz="2000" dirty="0">
                <a:latin typeface="Times New Roman" panose="02020603050405020304" pitchFamily="18" charset="0"/>
                <a:ea typeface="Calibri" panose="020F0502020204030204" pitchFamily="34" charset="0"/>
              </a:rPr>
              <a:t> hakkı.</a:t>
            </a:r>
            <a:endParaRPr lang="tr-TR" sz="2000" dirty="0"/>
          </a:p>
        </p:txBody>
      </p:sp>
    </p:spTree>
    <p:extLst>
      <p:ext uri="{BB962C8B-B14F-4D97-AF65-F5344CB8AC3E}">
        <p14:creationId xmlns:p14="http://schemas.microsoft.com/office/powerpoint/2010/main" val="3879540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1982  Anayasası</a:t>
            </a:r>
          </a:p>
        </p:txBody>
      </p:sp>
      <p:sp>
        <p:nvSpPr>
          <p:cNvPr id="3" name="2 İçerik Yer Tutucusu"/>
          <p:cNvSpPr>
            <a:spLocks noGrp="1"/>
          </p:cNvSpPr>
          <p:nvPr>
            <p:ph idx="1"/>
          </p:nvPr>
        </p:nvSpPr>
        <p:spPr/>
        <p:txBody>
          <a:bodyPr/>
          <a:lstStyle/>
          <a:p>
            <a:r>
              <a:rPr lang="tr-TR" b="1" dirty="0"/>
              <a:t>Eğitim ve öğrenim hakkı ve ödevi</a:t>
            </a:r>
          </a:p>
          <a:p>
            <a:r>
              <a:rPr lang="tr-TR" dirty="0"/>
              <a:t> MADDE 42- Kimse, eğitim ve öğrenim hakkından yoksun bırakılamaz.</a:t>
            </a:r>
          </a:p>
          <a:p>
            <a:r>
              <a:rPr lang="tr-TR" b="1" dirty="0"/>
              <a:t>Kişinin dokunulmazlığı, maddî ve manevî varlığı</a:t>
            </a:r>
          </a:p>
          <a:p>
            <a:r>
              <a:rPr lang="tr-TR" dirty="0"/>
              <a:t>MADDE 17.– Herkes, yaşama, maddî ve manevî varlığını koruma ve geliştirme hakkına sahiptir.</a:t>
            </a:r>
          </a:p>
          <a:p>
            <a:r>
              <a:rPr lang="tr-TR" dirty="0"/>
              <a:t>Tıbbî zorunluluklar ve kanunda yazılı haller dışında, kişinin vücut bütünlüğüne dokunulamaz; rızası olmadan bilimsel ve tıbbî deneylere tâbi tutulamaz.</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E8A959-EEC6-4D7B-B86C-5CDE8FD5555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3485B62-6069-4D78-A5E0-476647051543}"/>
              </a:ext>
            </a:extLst>
          </p:cNvPr>
          <p:cNvSpPr>
            <a:spLocks noGrp="1"/>
          </p:cNvSpPr>
          <p:nvPr>
            <p:ph idx="1"/>
          </p:nvPr>
        </p:nvSpPr>
        <p:spPr/>
        <p:txBody>
          <a:bodyPr>
            <a:normAutofit/>
          </a:bodyPr>
          <a:lstStyle/>
          <a:p>
            <a:r>
              <a:rPr lang="tr-TR" b="1" dirty="0"/>
              <a:t>Çalışma ve sözleşme hürriyeti</a:t>
            </a:r>
            <a:endParaRPr lang="tr-TR" dirty="0"/>
          </a:p>
          <a:p>
            <a:r>
              <a:rPr lang="tr-TR" b="1" dirty="0"/>
              <a:t>Anayasa Madde 48</a:t>
            </a:r>
            <a:r>
              <a:rPr lang="tr-TR" dirty="0"/>
              <a:t>.– Herkes, dilediği alanda çalışma ve sözleşme hürriyetlerine sahiptir. Özel teşebbüsler kurmak serbesttir.</a:t>
            </a:r>
          </a:p>
          <a:p>
            <a:r>
              <a:rPr lang="tr-TR" dirty="0"/>
              <a:t>Devlet, özel teşebbüslerin millî ekonominin gereklerine ve sosyal amaçlara uygun yürümesini, güvenlik ve kararlılık içinde çalışmasını sağlayacak tedbirleri alır.</a:t>
            </a:r>
          </a:p>
          <a:p>
            <a:pPr marL="0" indent="0">
              <a:buNone/>
            </a:pPr>
            <a:r>
              <a:rPr lang="tr-TR" dirty="0"/>
              <a:t> </a:t>
            </a:r>
          </a:p>
          <a:p>
            <a:endParaRPr lang="tr-TR" dirty="0"/>
          </a:p>
        </p:txBody>
      </p:sp>
    </p:spTree>
    <p:extLst>
      <p:ext uri="{BB962C8B-B14F-4D97-AF65-F5344CB8AC3E}">
        <p14:creationId xmlns:p14="http://schemas.microsoft.com/office/powerpoint/2010/main" val="24726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4D2144-23D6-483D-9756-56629987C1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AAF3222-9C5A-47BC-87BB-F91C1E33AC1F}"/>
              </a:ext>
            </a:extLst>
          </p:cNvPr>
          <p:cNvSpPr>
            <a:spLocks noGrp="1"/>
          </p:cNvSpPr>
          <p:nvPr>
            <p:ph idx="1"/>
          </p:nvPr>
        </p:nvSpPr>
        <p:spPr/>
        <p:txBody>
          <a:bodyPr/>
          <a:lstStyle/>
          <a:p>
            <a:r>
              <a:rPr lang="tr-TR" b="1" dirty="0"/>
              <a:t>Çalışma hakkı ve ödevi</a:t>
            </a:r>
            <a:endParaRPr lang="tr-TR" dirty="0"/>
          </a:p>
          <a:p>
            <a:r>
              <a:rPr lang="tr-TR" b="1" dirty="0"/>
              <a:t>Anayasa Madde 49</a:t>
            </a:r>
            <a:r>
              <a:rPr lang="tr-TR" dirty="0"/>
              <a:t>.– Çalışma, herkesin hakkı ve ödevidir.</a:t>
            </a:r>
          </a:p>
          <a:p>
            <a:r>
              <a:rPr lang="tr-TR" dirty="0"/>
              <a:t>Devlet, çalışanların hayat seviyesini yükseltmek, çalışma hayatını geliştirmek için çalışanları ve işsizleri korumak, çalışmayı desteklemek, işsizliği önlemeye elverişli ekonomik bir ortam yaratmak ve çalışma barışını sağlamak için gerekli tedbirleri alır.</a:t>
            </a:r>
          </a:p>
          <a:p>
            <a:endParaRPr lang="tr-TR" dirty="0"/>
          </a:p>
        </p:txBody>
      </p:sp>
    </p:spTree>
    <p:extLst>
      <p:ext uri="{BB962C8B-B14F-4D97-AF65-F5344CB8AC3E}">
        <p14:creationId xmlns:p14="http://schemas.microsoft.com/office/powerpoint/2010/main" val="1644840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a:t>BİR HAK OLARAK SPOR</a:t>
            </a:r>
            <a:endParaRPr lang="tr-TR" b="1" i="1" dirty="0"/>
          </a:p>
        </p:txBody>
      </p:sp>
      <p:sp>
        <p:nvSpPr>
          <p:cNvPr id="5" name="4 İçerik Yer Tutucusu"/>
          <p:cNvSpPr>
            <a:spLocks noGrp="1"/>
          </p:cNvSpPr>
          <p:nvPr>
            <p:ph idx="1"/>
          </p:nvPr>
        </p:nvSpPr>
        <p:spPr/>
        <p:txBody>
          <a:bodyPr>
            <a:normAutofit/>
          </a:bodyPr>
          <a:lstStyle/>
          <a:p>
            <a:pPr rtl="1">
              <a:buNone/>
            </a:pPr>
            <a:r>
              <a:rPr lang="tr-TR" dirty="0"/>
              <a:t> </a:t>
            </a:r>
          </a:p>
          <a:p>
            <a:pPr algn="just">
              <a:buNone/>
            </a:pPr>
            <a:r>
              <a:rPr lang="tr-TR" dirty="0"/>
              <a:t>  Hak,  hukuk tarafından tanınan ve kişinin korunmasını istemede yetkili olduğu menfaatlerdir. </a:t>
            </a:r>
          </a:p>
          <a:p>
            <a:pPr algn="just">
              <a:buNone/>
            </a:pPr>
            <a:r>
              <a:rPr lang="tr-TR" dirty="0"/>
              <a:t>Bireyin kendisini ruhsal ve bedensel olarak koruma ve geliştirmesinde, spor yapmasında  bir menfaat vardır. Spor hakkının hukuk tarafından korunması söz konusudur.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dirty="0"/>
            </a:br>
            <a:r>
              <a:rPr lang="tr-TR" sz="5400" dirty="0"/>
              <a:t>.</a:t>
            </a:r>
            <a:br>
              <a:rPr lang="tr-TR" sz="5400" dirty="0"/>
            </a:br>
            <a:r>
              <a:rPr lang="tr-TR" dirty="0"/>
              <a:t> </a:t>
            </a:r>
            <a:r>
              <a:rPr lang="tr-TR" sz="3100" dirty="0"/>
              <a:t>Sor Hakkının Özellikleri (</a:t>
            </a:r>
            <a:r>
              <a:rPr lang="tr-TR" sz="3100" dirty="0" err="1"/>
              <a:t>Ertaş</a:t>
            </a:r>
            <a:r>
              <a:rPr lang="tr-TR" sz="3100" dirty="0"/>
              <a:t> ve Petek, 2017): </a:t>
            </a:r>
          </a:p>
        </p:txBody>
      </p:sp>
      <p:sp>
        <p:nvSpPr>
          <p:cNvPr id="3" name="2 İçerik Yer Tutucusu"/>
          <p:cNvSpPr>
            <a:spLocks noGrp="1"/>
          </p:cNvSpPr>
          <p:nvPr>
            <p:ph idx="1"/>
          </p:nvPr>
        </p:nvSpPr>
        <p:spPr/>
        <p:txBody>
          <a:bodyPr>
            <a:normAutofit lnSpcReduction="10000"/>
          </a:bodyPr>
          <a:lstStyle/>
          <a:p>
            <a:r>
              <a:rPr lang="tr-TR" dirty="0"/>
              <a:t>1-Spor hakkı mutlak bir haktır,</a:t>
            </a:r>
          </a:p>
          <a:p>
            <a:r>
              <a:rPr lang="tr-TR" dirty="0"/>
              <a:t>2-Spor yapma hakkı tekelci bir haktır,</a:t>
            </a:r>
          </a:p>
          <a:p>
            <a:r>
              <a:rPr lang="tr-TR" dirty="0"/>
              <a:t>3- Spor hakkı başkalarına devredilemez,</a:t>
            </a:r>
          </a:p>
          <a:p>
            <a:r>
              <a:rPr lang="tr-TR" dirty="0"/>
              <a:t>4-Bir kişilik hakkı olan spor hakkından vazgeçilemez, </a:t>
            </a:r>
          </a:p>
          <a:p>
            <a:r>
              <a:rPr lang="tr-TR" dirty="0"/>
              <a:t>5-Spor yapma  hakkı kanuna ve ahlaka aykırı bir şekilde de sınırlanamaz, </a:t>
            </a:r>
          </a:p>
          <a:p>
            <a:r>
              <a:rPr lang="tr-TR" dirty="0"/>
              <a:t>6-Spor hakkı ticari bir işlem konusu yapılamaz.</a:t>
            </a:r>
          </a:p>
          <a:p>
            <a:br>
              <a:rPr lang="tr-TR" dirty="0"/>
            </a:br>
            <a:r>
              <a:rPr lang="tr-TR" sz="1900" dirty="0" err="1"/>
              <a:t>Ertaş</a:t>
            </a:r>
            <a:r>
              <a:rPr lang="tr-TR" sz="1900" dirty="0"/>
              <a:t>  Ş.,  Petek H., 2017, Spor Hukuku, Yetkin yayınevi, Ankara</a:t>
            </a:r>
          </a:p>
          <a:p>
            <a:r>
              <a:rPr lang="tr-TR" b="1" dirty="0"/>
              <a:t> </a:t>
            </a:r>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sz="2700" dirty="0"/>
            </a:br>
            <a:br>
              <a:rPr lang="tr-TR" sz="2700" dirty="0"/>
            </a:br>
            <a:r>
              <a:rPr lang="tr-TR" sz="2700" dirty="0"/>
              <a:t> </a:t>
            </a:r>
            <a:br>
              <a:rPr lang="tr-TR" sz="2200" dirty="0"/>
            </a:br>
            <a:r>
              <a:rPr lang="tr-TR" sz="2000" b="1" dirty="0"/>
              <a:t> </a:t>
            </a:r>
            <a:r>
              <a:rPr lang="tr-TR" sz="5300" b="1" dirty="0"/>
              <a:t>Spor Hakkının Kamusal Sınırı </a:t>
            </a:r>
            <a:br>
              <a:rPr lang="tr-TR" sz="2400" dirty="0"/>
            </a:br>
            <a:endParaRPr lang="tr-TR" sz="2800" cap="none" dirty="0"/>
          </a:p>
        </p:txBody>
      </p:sp>
      <p:sp>
        <p:nvSpPr>
          <p:cNvPr id="3" name="2 İçerik Yer Tutucusu"/>
          <p:cNvSpPr>
            <a:spLocks noGrp="1"/>
          </p:cNvSpPr>
          <p:nvPr>
            <p:ph idx="1"/>
          </p:nvPr>
        </p:nvSpPr>
        <p:spPr/>
        <p:txBody>
          <a:bodyPr>
            <a:normAutofit fontScale="92500" lnSpcReduction="20000"/>
          </a:bodyPr>
          <a:lstStyle/>
          <a:p>
            <a:br>
              <a:rPr lang="tr-TR" dirty="0"/>
            </a:br>
            <a:br>
              <a:rPr lang="tr-TR" dirty="0"/>
            </a:br>
            <a:r>
              <a:rPr lang="tr-TR" dirty="0"/>
              <a:t>-</a:t>
            </a:r>
            <a:r>
              <a:rPr lang="tr-TR" sz="2400" dirty="0"/>
              <a:t>Hiçbir hak mutlak ve sınırsız değildir.</a:t>
            </a:r>
            <a:br>
              <a:rPr lang="tr-TR" sz="2400" dirty="0"/>
            </a:br>
            <a:r>
              <a:rPr lang="tr-TR" sz="2400" dirty="0"/>
              <a:t> </a:t>
            </a:r>
            <a:br>
              <a:rPr lang="tr-TR" sz="2400" dirty="0"/>
            </a:br>
            <a:r>
              <a:rPr lang="tr-TR" sz="2400" dirty="0"/>
              <a:t>-Spor hakkı da mutlak ve sınırsız değildir.</a:t>
            </a:r>
            <a:br>
              <a:rPr lang="tr-TR" sz="2400" dirty="0"/>
            </a:br>
            <a:br>
              <a:rPr lang="tr-TR" sz="2400" dirty="0"/>
            </a:br>
            <a:r>
              <a:rPr lang="tr-TR" sz="2400" dirty="0"/>
              <a:t>-1982 Anayasasının 13., 14. ve 15. maddeleri</a:t>
            </a:r>
            <a:br>
              <a:rPr lang="tr-TR" sz="2400" dirty="0"/>
            </a:br>
            <a:br>
              <a:rPr lang="tr-TR" sz="2400" dirty="0"/>
            </a:br>
            <a:r>
              <a:rPr lang="tr-TR" sz="2400" dirty="0"/>
              <a:t>-Temel hak ve özgürlükler </a:t>
            </a:r>
            <a:r>
              <a:rPr lang="tr-TR" sz="2400" i="0" dirty="0">
                <a:solidFill>
                  <a:srgbClr val="202124"/>
                </a:solidFill>
                <a:effectLst/>
              </a:rPr>
              <a:t>özlerine dokunulmaksızın yalnızca Anayasanın ilgili maddelerinde belirtilen sebeplere bağlı olarak ve ancak kanunla sınırlanabilir.</a:t>
            </a:r>
            <a:r>
              <a:rPr lang="tr-TR" sz="2400" dirty="0"/>
              <a:t> </a:t>
            </a:r>
            <a:br>
              <a:rPr lang="tr-TR" sz="2400" dirty="0"/>
            </a:br>
            <a:br>
              <a:rPr lang="tr-TR" sz="2400" dirty="0"/>
            </a:br>
            <a:r>
              <a:rPr lang="tr-TR" sz="2400" dirty="0"/>
              <a:t>-Temel hak ve özgürlükler kanunla sınırlanabilir, tüzükle, yönetmelik veya idari işlemle sınırlanamaz.</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571604" y="571480"/>
            <a:ext cx="7143800" cy="4524315"/>
          </a:xfrm>
          <a:prstGeom prst="rect">
            <a:avLst/>
          </a:prstGeom>
        </p:spPr>
        <p:txBody>
          <a:bodyPr wrap="square">
            <a:spAutoFit/>
          </a:bodyPr>
          <a:lstStyle/>
          <a:p>
            <a:r>
              <a:rPr lang="tr-TR" sz="3600" dirty="0"/>
              <a:t>1982 Anayasası</a:t>
            </a:r>
          </a:p>
          <a:p>
            <a:r>
              <a:rPr lang="tr-TR" dirty="0"/>
              <a:t>I. Temel hak ve hürriyetlerin niteliği </a:t>
            </a:r>
          </a:p>
          <a:p>
            <a:endParaRPr lang="tr-TR" dirty="0"/>
          </a:p>
          <a:p>
            <a:r>
              <a:rPr lang="tr-TR" dirty="0"/>
              <a:t>MADDE 12- Herkes, kişiliğine bağlı, dokunulmaz, devredilmez, vazgeçilmez temel hak ve hürriyetlere sahiptir. Temel hak ve hürriyetler, kişinin topluma, ailesine ve diğer kişilere karşı ödev ve sorumluluklarını da ihtiva eder. </a:t>
            </a:r>
          </a:p>
          <a:p>
            <a:endParaRPr lang="tr-TR" dirty="0"/>
          </a:p>
          <a:p>
            <a:r>
              <a:rPr lang="tr-TR" dirty="0"/>
              <a:t>II. Temel hak ve hürriyetlerin sınırlanması </a:t>
            </a:r>
          </a:p>
          <a:p>
            <a:r>
              <a:rPr lang="tr-TR" dirty="0"/>
              <a:t>MADDE 13- Temel hak ve hürriyetler, özlerine dokunulmaksızın yalnızca Anayasanın ilgili maddelerinde belirtilen sebeplere bağlı olarak ve ancak kanunla sınırlanabilir. Bu sınırlamalar, Anayasanın sözüne ve ruhuna, demokratik toplum düzeninin ve lâik Cumhuriyetin gereklerine ve ölçülülük ilkesine aykırı olamaz.</a:t>
            </a:r>
          </a:p>
          <a:p>
            <a:endParaRPr lang="tr-TR" dirty="0"/>
          </a:p>
          <a:p>
            <a:r>
              <a:rPr lang="tr-TR"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TotalTime>
  <Words>719</Words>
  <Application>Microsoft Office PowerPoint</Application>
  <PresentationFormat>Ekran Gösterisi (4:3)</PresentationFormat>
  <Paragraphs>58</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Constantia</vt:lpstr>
      <vt:lpstr>Times New Roman</vt:lpstr>
      <vt:lpstr>Wingdings 2</vt:lpstr>
      <vt:lpstr>Akış</vt:lpstr>
      <vt:lpstr>PowerPoint Sunusu</vt:lpstr>
      <vt:lpstr>PowerPoint Sunusu</vt:lpstr>
      <vt:lpstr>1982  Anayasası</vt:lpstr>
      <vt:lpstr>PowerPoint Sunusu</vt:lpstr>
      <vt:lpstr>PowerPoint Sunusu</vt:lpstr>
      <vt:lpstr>BİR HAK OLARAK SPOR</vt:lpstr>
      <vt:lpstr> .  Sor Hakkının Özellikleri (Ertaş ve Petek, 2017): </vt:lpstr>
      <vt:lpstr>     Spor Hakkının Kamusal Sınırı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40</cp:revision>
  <dcterms:created xsi:type="dcterms:W3CDTF">2019-03-23T19:43:21Z</dcterms:created>
  <dcterms:modified xsi:type="dcterms:W3CDTF">2022-04-08T09:52:56Z</dcterms:modified>
</cp:coreProperties>
</file>