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301" r:id="rId14"/>
    <p:sldId id="299" r:id="rId15"/>
    <p:sldId id="300" r:id="rId16"/>
    <p:sldId id="303" r:id="rId17"/>
    <p:sldId id="302" r:id="rId18"/>
    <p:sldId id="304" r:id="rId19"/>
    <p:sldId id="305" r:id="rId20"/>
    <p:sldId id="306" r:id="rId21"/>
    <p:sldId id="307" r:id="rId22"/>
    <p:sldId id="308" r:id="rId23"/>
    <p:sldId id="309" r:id="rId24"/>
    <p:sldId id="312" r:id="rId25"/>
    <p:sldId id="310" r:id="rId26"/>
    <p:sldId id="311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286" r:id="rId38"/>
    <p:sldId id="287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13.12.2020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13.12.2020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13.12.2020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0A4981-86FD-8F4D-BA3D-EFA5E9DA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Kişilerarası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2B2900-A01E-414A-9BDC-C795106FB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/>
              <a:t>Sosyal, psikolojik, ekonomik ve </a:t>
            </a:r>
            <a:r>
              <a:rPr lang="tr-TR" i="1" dirty="0" err="1"/>
              <a:t>kültürel</a:t>
            </a:r>
            <a:r>
              <a:rPr lang="tr-TR" i="1" dirty="0"/>
              <a:t> olarak aynı evrenden olmayan insanların anlattıkları ve anladıkları iletiler de farklıdır ve bu nedenle </a:t>
            </a:r>
            <a:r>
              <a:rPr lang="tr-TR" i="1" dirty="0" err="1"/>
              <a:t>anlaşmaları</a:t>
            </a:r>
            <a:r>
              <a:rPr lang="tr-TR" i="1" dirty="0"/>
              <a:t> </a:t>
            </a:r>
            <a:r>
              <a:rPr lang="tr-TR" i="1" dirty="0" err="1"/>
              <a:t>çok</a:t>
            </a:r>
            <a:r>
              <a:rPr lang="tr-TR" i="1" dirty="0"/>
              <a:t> zordur. </a:t>
            </a:r>
          </a:p>
          <a:p>
            <a:r>
              <a:rPr lang="tr-TR" i="1" dirty="0" err="1"/>
              <a:t>Kişilerin</a:t>
            </a:r>
            <a:r>
              <a:rPr lang="tr-TR" i="1" dirty="0"/>
              <a:t> beklentileri, duygu ve </a:t>
            </a:r>
            <a:r>
              <a:rPr lang="tr-TR" i="1" dirty="0" err="1"/>
              <a:t>düşünceleri</a:t>
            </a:r>
            <a:r>
              <a:rPr lang="tr-TR" i="1" dirty="0"/>
              <a:t>, deneyimleri, </a:t>
            </a:r>
            <a:r>
              <a:rPr lang="tr-TR" i="1" dirty="0" err="1"/>
              <a:t>değerleri</a:t>
            </a:r>
            <a:r>
              <a:rPr lang="tr-TR" i="1" dirty="0"/>
              <a:t>, bilgi ve tutumları, </a:t>
            </a:r>
            <a:r>
              <a:rPr lang="tr-TR" i="1" dirty="0" err="1"/>
              <a:t>statüleri</a:t>
            </a:r>
            <a:r>
              <a:rPr lang="tr-TR" i="1" dirty="0"/>
              <a:t>, </a:t>
            </a:r>
            <a:r>
              <a:rPr lang="tr-TR" i="1" dirty="0" err="1"/>
              <a:t>yaşları</a:t>
            </a:r>
            <a:r>
              <a:rPr lang="tr-TR" i="1" dirty="0"/>
              <a:t>, cinsiyetleri ve </a:t>
            </a:r>
            <a:r>
              <a:rPr lang="tr-TR" i="1" dirty="0" err="1"/>
              <a:t>eğitim</a:t>
            </a:r>
            <a:r>
              <a:rPr lang="tr-TR" i="1" dirty="0"/>
              <a:t> </a:t>
            </a:r>
            <a:r>
              <a:rPr lang="tr-TR" i="1" dirty="0" err="1"/>
              <a:t>düzeyleri</a:t>
            </a:r>
            <a:r>
              <a:rPr lang="tr-TR" i="1" dirty="0"/>
              <a:t> </a:t>
            </a:r>
            <a:r>
              <a:rPr lang="tr-TR" i="1" dirty="0" err="1"/>
              <a:t>kişilerarası</a:t>
            </a:r>
            <a:r>
              <a:rPr lang="tr-TR" i="1" dirty="0"/>
              <a:t> </a:t>
            </a:r>
            <a:r>
              <a:rPr lang="tr-TR" i="1" dirty="0" err="1"/>
              <a:t>iletişimi</a:t>
            </a:r>
            <a:r>
              <a:rPr lang="tr-TR" i="1" dirty="0"/>
              <a:t> etkileyen </a:t>
            </a:r>
            <a:r>
              <a:rPr lang="tr-TR" i="1" dirty="0" err="1"/>
              <a:t>özelliklerdendir</a:t>
            </a:r>
            <a:r>
              <a:rPr lang="tr-TR" i="1" dirty="0"/>
              <a:t>. Bu </a:t>
            </a:r>
            <a:r>
              <a:rPr lang="tr-TR" i="1" dirty="0" err="1"/>
              <a:t>özelliklerin</a:t>
            </a:r>
            <a:r>
              <a:rPr lang="tr-TR" i="1" dirty="0"/>
              <a:t> </a:t>
            </a:r>
            <a:r>
              <a:rPr lang="tr-TR" i="1" dirty="0" err="1"/>
              <a:t>önemi</a:t>
            </a:r>
            <a:r>
              <a:rPr lang="tr-TR" i="1" dirty="0"/>
              <a:t> hem kaynak hem de alıcı </a:t>
            </a:r>
            <a:r>
              <a:rPr lang="tr-TR" i="1" dirty="0" err="1"/>
              <a:t>için</a:t>
            </a:r>
            <a:r>
              <a:rPr lang="tr-TR" i="1" dirty="0"/>
              <a:t> </a:t>
            </a:r>
            <a:r>
              <a:rPr lang="tr-TR" i="1" dirty="0" err="1"/>
              <a:t>geçerlidir</a:t>
            </a:r>
            <a:r>
              <a:rPr lang="tr-TR" i="1" dirty="0"/>
              <a:t>. </a:t>
            </a:r>
            <a:endParaRPr lang="tr-TR" dirty="0"/>
          </a:p>
          <a:p>
            <a:r>
              <a:rPr lang="tr-TR" dirty="0"/>
              <a:t>Bir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unsur ise </a:t>
            </a:r>
            <a:r>
              <a:rPr lang="tr-TR" dirty="0" err="1"/>
              <a:t>iletişimi</a:t>
            </a:r>
            <a:r>
              <a:rPr lang="tr-TR" dirty="0"/>
              <a:t> olumsuz etkileyen </a:t>
            </a:r>
            <a:r>
              <a:rPr lang="tr-TR" dirty="0" err="1"/>
              <a:t>gürültüdür</a:t>
            </a:r>
            <a:r>
              <a:rPr lang="tr-TR" dirty="0"/>
              <a:t>. </a:t>
            </a:r>
            <a:r>
              <a:rPr lang="tr-TR" dirty="0" err="1"/>
              <a:t>Gürültu</a:t>
            </a:r>
            <a:r>
              <a:rPr lang="tr-TR" dirty="0"/>
              <a:t>̈, fiziksel olarak ortamdaki ses </a:t>
            </a:r>
            <a:r>
              <a:rPr lang="tr-TR" dirty="0" err="1"/>
              <a:t>olabileceği</a:t>
            </a:r>
            <a:r>
              <a:rPr lang="tr-TR" dirty="0"/>
              <a:t> gibi </a:t>
            </a:r>
            <a:r>
              <a:rPr lang="tr-TR" dirty="0" err="1"/>
              <a:t>kişilerin</a:t>
            </a:r>
            <a:r>
              <a:rPr lang="tr-TR" dirty="0"/>
              <a:t> psikolojik durumları da olabilir. </a:t>
            </a:r>
          </a:p>
          <a:p>
            <a:r>
              <a:rPr lang="tr-TR" dirty="0"/>
              <a:t>Fiziksel </a:t>
            </a:r>
            <a:r>
              <a:rPr lang="tr-TR" dirty="0" err="1"/>
              <a:t>gürültüyu</a:t>
            </a:r>
            <a:r>
              <a:rPr lang="tr-TR" dirty="0"/>
              <a:t>̈ </a:t>
            </a:r>
            <a:r>
              <a:rPr lang="tr-TR" dirty="0" err="1"/>
              <a:t>aşmak</a:t>
            </a:r>
            <a:r>
              <a:rPr lang="tr-TR" dirty="0"/>
              <a:t> daha kolayken ruhsal </a:t>
            </a:r>
            <a:r>
              <a:rPr lang="tr-TR" dirty="0" err="1"/>
              <a:t>gürültu</a:t>
            </a:r>
            <a:r>
              <a:rPr lang="tr-TR" dirty="0"/>
              <a:t>̈ daha zor fark edilir ve bu nedenle de </a:t>
            </a:r>
            <a:r>
              <a:rPr lang="tr-TR" dirty="0" err="1"/>
              <a:t>çözümu</a:t>
            </a:r>
            <a:r>
              <a:rPr lang="tr-TR" dirty="0"/>
              <a:t>̈ zor </a:t>
            </a:r>
            <a:r>
              <a:rPr lang="tr-TR" dirty="0" err="1"/>
              <a:t>gerçekleşir</a:t>
            </a:r>
            <a:r>
              <a:rPr lang="tr-TR" dirty="0"/>
              <a:t>. Ruhsal durumu </a:t>
            </a:r>
            <a:r>
              <a:rPr lang="tr-TR" dirty="0" err="1"/>
              <a:t>iletişim</a:t>
            </a:r>
            <a:r>
              <a:rPr lang="tr-TR" dirty="0"/>
              <a:t> kurmaya uygun olmayan bir </a:t>
            </a:r>
            <a:r>
              <a:rPr lang="tr-TR" dirty="0" err="1"/>
              <a:t>kişiyle</a:t>
            </a:r>
            <a:r>
              <a:rPr lang="tr-TR" dirty="0"/>
              <a:t> kurulan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başarılı</a:t>
            </a:r>
            <a:r>
              <a:rPr lang="tr-TR" dirty="0"/>
              <a:t> olma ihtimali </a:t>
            </a:r>
            <a:r>
              <a:rPr lang="tr-TR" dirty="0" err="1"/>
              <a:t>düşüktür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4280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1AC45D-580D-A147-AEA5-C10F808D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Kişilerarası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55A7D4-E2E7-2247-A546-2C1670743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Ruhsal </a:t>
            </a:r>
            <a:r>
              <a:rPr lang="tr-TR" dirty="0" err="1"/>
              <a:t>gürültu</a:t>
            </a:r>
            <a:r>
              <a:rPr lang="tr-TR" dirty="0"/>
              <a:t>̈ deyince ilk akla gelenlerden biri </a:t>
            </a:r>
            <a:r>
              <a:rPr lang="tr-TR" dirty="0" err="1"/>
              <a:t>önyargılardır</a:t>
            </a:r>
            <a:r>
              <a:rPr lang="tr-TR" dirty="0"/>
              <a:t>. </a:t>
            </a:r>
            <a:r>
              <a:rPr lang="tr-TR" dirty="0" err="1"/>
              <a:t>Önyargı</a:t>
            </a:r>
            <a:r>
              <a:rPr lang="tr-TR" dirty="0"/>
              <a:t>, </a:t>
            </a:r>
            <a:r>
              <a:rPr lang="tr-TR" dirty="0" err="1"/>
              <a:t>kişinin</a:t>
            </a:r>
            <a:r>
              <a:rPr lang="tr-TR" dirty="0"/>
              <a:t> kendisine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olabildiği</a:t>
            </a:r>
            <a:r>
              <a:rPr lang="tr-TR" dirty="0"/>
              <a:t> gibi </a:t>
            </a:r>
            <a:r>
              <a:rPr lang="tr-TR" dirty="0" err="1"/>
              <a:t>karşıdakine</a:t>
            </a:r>
            <a:r>
              <a:rPr lang="tr-TR" dirty="0"/>
              <a:t>, topluma veya </a:t>
            </a:r>
            <a:r>
              <a:rPr lang="tr-TR" dirty="0" err="1"/>
              <a:t>dünyaya</a:t>
            </a:r>
            <a:r>
              <a:rPr lang="tr-TR" dirty="0"/>
              <a:t> dair de olabilmektedir. </a:t>
            </a:r>
          </a:p>
          <a:p>
            <a:r>
              <a:rPr lang="tr-TR" dirty="0" err="1"/>
              <a:t>Kişi-içi</a:t>
            </a:r>
            <a:r>
              <a:rPr lang="tr-TR" dirty="0"/>
              <a:t> </a:t>
            </a:r>
            <a:r>
              <a:rPr lang="tr-TR" dirty="0" err="1"/>
              <a:t>iletişimi</a:t>
            </a:r>
            <a:r>
              <a:rPr lang="tr-TR" dirty="0"/>
              <a:t> </a:t>
            </a:r>
            <a:r>
              <a:rPr lang="tr-TR" dirty="0" err="1"/>
              <a:t>sağlıklı</a:t>
            </a:r>
            <a:r>
              <a:rPr lang="tr-TR" dirty="0"/>
              <a:t> olmayan, </a:t>
            </a:r>
            <a:r>
              <a:rPr lang="tr-TR" dirty="0" err="1"/>
              <a:t>içsel</a:t>
            </a:r>
            <a:r>
              <a:rPr lang="tr-TR" dirty="0"/>
              <a:t> </a:t>
            </a:r>
            <a:r>
              <a:rPr lang="tr-TR" dirty="0" err="1"/>
              <a:t>iletişiminde</a:t>
            </a:r>
            <a:r>
              <a:rPr lang="tr-TR" dirty="0"/>
              <a:t> problem </a:t>
            </a:r>
            <a:r>
              <a:rPr lang="tr-TR" dirty="0" err="1"/>
              <a:t>yaşayanlar</a:t>
            </a:r>
            <a:r>
              <a:rPr lang="tr-TR" dirty="0"/>
              <a:t> kendilerini iyi tanımamakta, kendileri hakkındaki </a:t>
            </a:r>
            <a:r>
              <a:rPr lang="tr-TR" dirty="0" err="1"/>
              <a:t>önyargılarıyla</a:t>
            </a:r>
            <a:r>
              <a:rPr lang="tr-TR" dirty="0"/>
              <a:t> hareket etmektedirler. </a:t>
            </a:r>
          </a:p>
          <a:p>
            <a:r>
              <a:rPr lang="tr-TR" dirty="0"/>
              <a:t>Kendisine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önyargının</a:t>
            </a:r>
            <a:r>
              <a:rPr lang="tr-TR" dirty="0"/>
              <a:t> yanında, </a:t>
            </a:r>
            <a:r>
              <a:rPr lang="tr-TR" dirty="0" err="1"/>
              <a:t>iletişim</a:t>
            </a:r>
            <a:r>
              <a:rPr lang="tr-TR" dirty="0"/>
              <a:t> kurulan </a:t>
            </a:r>
            <a:r>
              <a:rPr lang="tr-TR" dirty="0" err="1"/>
              <a:t>kişi</a:t>
            </a:r>
            <a:r>
              <a:rPr lang="tr-TR" dirty="0"/>
              <a:t> ya da </a:t>
            </a:r>
            <a:r>
              <a:rPr lang="tr-TR" dirty="0" err="1"/>
              <a:t>kişileri</a:t>
            </a:r>
            <a:r>
              <a:rPr lang="tr-TR" dirty="0"/>
              <a:t> bilmeme, </a:t>
            </a:r>
            <a:r>
              <a:rPr lang="tr-TR" dirty="0" err="1"/>
              <a:t>yanlıs</a:t>
            </a:r>
            <a:r>
              <a:rPr lang="tr-TR" dirty="0"/>
              <a:t>̧ bilme de </a:t>
            </a:r>
            <a:r>
              <a:rPr lang="tr-TR" dirty="0" err="1"/>
              <a:t>önyargıya</a:t>
            </a:r>
            <a:r>
              <a:rPr lang="tr-TR" dirty="0"/>
              <a:t> ve dolayısıyla </a:t>
            </a:r>
            <a:r>
              <a:rPr lang="tr-TR" dirty="0" err="1"/>
              <a:t>başarısız</a:t>
            </a:r>
            <a:r>
              <a:rPr lang="tr-TR" dirty="0"/>
              <a:t> bir </a:t>
            </a:r>
            <a:r>
              <a:rPr lang="tr-TR" dirty="0" err="1"/>
              <a:t>iletişime</a:t>
            </a:r>
            <a:r>
              <a:rPr lang="tr-TR" dirty="0"/>
              <a:t> neden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6668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37069D-2A70-FC40-9F58-985217BD0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Kişilerarası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F6EC11-0249-F346-AB40-C1D66444C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Kişilerarası</a:t>
            </a:r>
            <a:r>
              <a:rPr lang="tr-TR" dirty="0"/>
              <a:t> </a:t>
            </a:r>
            <a:r>
              <a:rPr lang="tr-TR" dirty="0" err="1"/>
              <a:t>iletişimde</a:t>
            </a:r>
            <a:r>
              <a:rPr lang="tr-TR" dirty="0"/>
              <a:t> kelimeler ve </a:t>
            </a:r>
            <a:r>
              <a:rPr lang="tr-TR" dirty="0" err="1"/>
              <a:t>sözlu</a:t>
            </a:r>
            <a:r>
              <a:rPr lang="tr-TR" dirty="0"/>
              <a:t>̈ ifadelerin </a:t>
            </a:r>
            <a:r>
              <a:rPr lang="tr-TR" dirty="0" err="1"/>
              <a:t>önemi</a:t>
            </a:r>
            <a:r>
              <a:rPr lang="tr-TR" dirty="0"/>
              <a:t> kadar, hatta daha fazla, </a:t>
            </a:r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unsurları ve beden dilinin kullanımı da etkilidir. </a:t>
            </a:r>
          </a:p>
          <a:p>
            <a:r>
              <a:rPr lang="tr-TR" dirty="0"/>
              <a:t>Burada devreye </a:t>
            </a:r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başlığında</a:t>
            </a:r>
            <a:r>
              <a:rPr lang="tr-TR" dirty="0"/>
              <a:t> da ifade </a:t>
            </a:r>
            <a:r>
              <a:rPr lang="tr-TR" dirty="0" err="1"/>
              <a:t>edileceği</a:t>
            </a:r>
            <a:r>
              <a:rPr lang="tr-TR" dirty="0"/>
              <a:t> </a:t>
            </a:r>
            <a:r>
              <a:rPr lang="tr-TR" dirty="0" err="1"/>
              <a:t>üzere</a:t>
            </a:r>
            <a:r>
              <a:rPr lang="tr-TR" dirty="0"/>
              <a:t> mesafe ve zaman kullanımı, sesin </a:t>
            </a:r>
            <a:r>
              <a:rPr lang="tr-TR" dirty="0" err="1"/>
              <a:t>biçimi</a:t>
            </a:r>
            <a:r>
              <a:rPr lang="tr-TR" dirty="0"/>
              <a:t>, jest ve mimikler, </a:t>
            </a:r>
            <a:r>
              <a:rPr lang="tr-TR" dirty="0" err="1"/>
              <a:t>vücudun</a:t>
            </a:r>
            <a:r>
              <a:rPr lang="tr-TR" dirty="0"/>
              <a:t> </a:t>
            </a:r>
            <a:r>
              <a:rPr lang="tr-TR" dirty="0" err="1"/>
              <a:t>duruşu</a:t>
            </a:r>
            <a:r>
              <a:rPr lang="tr-TR" dirty="0"/>
              <a:t> girmektedir. </a:t>
            </a:r>
            <a:r>
              <a:rPr lang="tr-TR" dirty="0" err="1"/>
              <a:t>Kişinin</a:t>
            </a:r>
            <a:r>
              <a:rPr lang="tr-TR" dirty="0"/>
              <a:t> ne </a:t>
            </a:r>
            <a:r>
              <a:rPr lang="tr-TR" dirty="0" err="1"/>
              <a:t>söylediği</a:t>
            </a:r>
            <a:r>
              <a:rPr lang="tr-TR" dirty="0"/>
              <a:t> kadar nasıl </a:t>
            </a:r>
            <a:r>
              <a:rPr lang="tr-TR" dirty="0" err="1"/>
              <a:t>söylediği</a:t>
            </a:r>
            <a:r>
              <a:rPr lang="tr-TR" dirty="0"/>
              <a:t> de belirleyicidir. </a:t>
            </a:r>
          </a:p>
          <a:p>
            <a:r>
              <a:rPr lang="tr-TR" dirty="0"/>
              <a:t>Sesin tonu, hızı, kelimelerdeki vurgu, sesin </a:t>
            </a:r>
            <a:r>
              <a:rPr lang="tr-TR" dirty="0" err="1"/>
              <a:t>alçalıp</a:t>
            </a:r>
            <a:r>
              <a:rPr lang="tr-TR" dirty="0"/>
              <a:t> </a:t>
            </a:r>
            <a:r>
              <a:rPr lang="tr-TR" dirty="0" err="1"/>
              <a:t>yükselmesi</a:t>
            </a:r>
            <a:r>
              <a:rPr lang="tr-TR" dirty="0"/>
              <a:t> sesin </a:t>
            </a:r>
            <a:r>
              <a:rPr lang="tr-TR" dirty="0" err="1"/>
              <a:t>biçimini</a:t>
            </a:r>
            <a:r>
              <a:rPr lang="tr-TR" dirty="0"/>
              <a:t> ifade etmektedir. Sesin </a:t>
            </a:r>
            <a:r>
              <a:rPr lang="tr-TR" dirty="0" err="1"/>
              <a:t>biçimi</a:t>
            </a:r>
            <a:r>
              <a:rPr lang="tr-TR" dirty="0"/>
              <a:t> ve beden dili </a:t>
            </a:r>
            <a:r>
              <a:rPr lang="tr-TR" dirty="0" err="1"/>
              <a:t>sözlu</a:t>
            </a:r>
            <a:r>
              <a:rPr lang="tr-TR" dirty="0"/>
              <a:t>̈ ifadeyi destekleyip anlamı </a:t>
            </a:r>
            <a:r>
              <a:rPr lang="tr-TR" dirty="0" err="1"/>
              <a:t>güçlendirebileceği</a:t>
            </a:r>
            <a:r>
              <a:rPr lang="tr-TR" dirty="0"/>
              <a:t> gibi uyumsuz </a:t>
            </a:r>
            <a:r>
              <a:rPr lang="tr-TR" dirty="0" err="1"/>
              <a:t>olduğunda</a:t>
            </a:r>
            <a:r>
              <a:rPr lang="tr-TR" dirty="0"/>
              <a:t> da etkiyi zayıflatmaktadır. </a:t>
            </a:r>
          </a:p>
          <a:p>
            <a:r>
              <a:rPr lang="tr-TR" dirty="0" err="1"/>
              <a:t>Kişiler</a:t>
            </a:r>
            <a:r>
              <a:rPr lang="tr-TR" dirty="0"/>
              <a:t> arası </a:t>
            </a:r>
            <a:r>
              <a:rPr lang="tr-TR" dirty="0" err="1"/>
              <a:t>iletişimde</a:t>
            </a:r>
            <a:r>
              <a:rPr lang="tr-TR" dirty="0"/>
              <a:t> etkili unsurlardan biri kullanılan </a:t>
            </a:r>
            <a:r>
              <a:rPr lang="tr-TR" dirty="0" err="1"/>
              <a:t>araçtır</a:t>
            </a:r>
            <a:r>
              <a:rPr lang="tr-TR" dirty="0"/>
              <a:t>. </a:t>
            </a:r>
            <a:r>
              <a:rPr lang="tr-TR" dirty="0" err="1"/>
              <a:t>İletişim</a:t>
            </a:r>
            <a:r>
              <a:rPr lang="tr-TR" dirty="0"/>
              <a:t> </a:t>
            </a:r>
            <a:r>
              <a:rPr lang="tr-TR" dirty="0" err="1"/>
              <a:t>yüz</a:t>
            </a:r>
            <a:r>
              <a:rPr lang="tr-TR" dirty="0"/>
              <a:t> </a:t>
            </a:r>
            <a:r>
              <a:rPr lang="tr-TR" dirty="0" err="1"/>
              <a:t>yüze</a:t>
            </a:r>
            <a:r>
              <a:rPr lang="tr-TR" dirty="0"/>
              <a:t> </a:t>
            </a:r>
            <a:r>
              <a:rPr lang="tr-TR" dirty="0" err="1"/>
              <a:t>kurulabildiği</a:t>
            </a:r>
            <a:r>
              <a:rPr lang="tr-TR" dirty="0"/>
              <a:t> gibi telefon veya mektup gibi </a:t>
            </a:r>
            <a:r>
              <a:rPr lang="tr-TR" dirty="0" err="1"/>
              <a:t>araçlar</a:t>
            </a:r>
            <a:r>
              <a:rPr lang="tr-TR" dirty="0"/>
              <a:t> kullanılarak da </a:t>
            </a:r>
            <a:r>
              <a:rPr lang="tr-TR" dirty="0" err="1"/>
              <a:t>gerçekleştirilebilmektedir</a:t>
            </a:r>
            <a:r>
              <a:rPr lang="tr-TR" dirty="0"/>
              <a:t>. </a:t>
            </a:r>
          </a:p>
          <a:p>
            <a:r>
              <a:rPr lang="tr-TR" dirty="0"/>
              <a:t>Aracın devreye </a:t>
            </a:r>
            <a:r>
              <a:rPr lang="tr-TR" dirty="0" err="1"/>
              <a:t>girdiği</a:t>
            </a:r>
            <a:r>
              <a:rPr lang="tr-TR" dirty="0"/>
              <a:t> hallerde </a:t>
            </a:r>
            <a:r>
              <a:rPr lang="tr-TR" dirty="0" err="1"/>
              <a:t>ilişki</a:t>
            </a:r>
            <a:r>
              <a:rPr lang="tr-TR" dirty="0"/>
              <a:t> </a:t>
            </a:r>
            <a:r>
              <a:rPr lang="tr-TR" dirty="0" err="1"/>
              <a:t>biçiminin</a:t>
            </a:r>
            <a:r>
              <a:rPr lang="tr-TR" dirty="0"/>
              <a:t> etkisinin yanına aracın </a:t>
            </a:r>
            <a:r>
              <a:rPr lang="tr-TR" dirty="0" err="1"/>
              <a:t>doğasının</a:t>
            </a:r>
            <a:r>
              <a:rPr lang="tr-TR" dirty="0"/>
              <a:t> etkisi eklenmektedir.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9132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24BACD-0125-9C44-ADA4-A0604D366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0EC9B3-AFFC-DB49-8575-A2A3A258F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Örgütlerde</a:t>
            </a:r>
            <a:r>
              <a:rPr lang="tr-TR" dirty="0"/>
              <a:t> </a:t>
            </a:r>
            <a:r>
              <a:rPr lang="tr-TR" dirty="0" err="1"/>
              <a:t>sağlıklı</a:t>
            </a:r>
            <a:r>
              <a:rPr lang="tr-TR" dirty="0"/>
              <a:t> bir </a:t>
            </a:r>
            <a:r>
              <a:rPr lang="tr-TR" dirty="0" err="1"/>
              <a:t>iletişim</a:t>
            </a:r>
            <a:r>
              <a:rPr lang="tr-TR" dirty="0"/>
              <a:t> hayati derecede </a:t>
            </a:r>
            <a:r>
              <a:rPr lang="tr-TR" dirty="0" err="1"/>
              <a:t>önemlidir</a:t>
            </a:r>
            <a:r>
              <a:rPr lang="tr-TR" dirty="0"/>
              <a:t>. Bunun </a:t>
            </a:r>
            <a:r>
              <a:rPr lang="tr-TR" dirty="0" err="1"/>
              <a:t>sağlanmadığı</a:t>
            </a:r>
            <a:r>
              <a:rPr lang="tr-TR" dirty="0"/>
              <a:t> kurumlarda kaosun ortaya </a:t>
            </a:r>
            <a:r>
              <a:rPr lang="tr-TR" dirty="0" err="1"/>
              <a:t>çıkması</a:t>
            </a:r>
            <a:r>
              <a:rPr lang="tr-TR" dirty="0"/>
              <a:t> kuvvetle muhtemeldir. </a:t>
            </a:r>
          </a:p>
          <a:p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küçük</a:t>
            </a:r>
            <a:r>
              <a:rPr lang="tr-TR" dirty="0"/>
              <a:t> yapılar </a:t>
            </a:r>
            <a:r>
              <a:rPr lang="tr-TR" dirty="0" err="1"/>
              <a:t>için</a:t>
            </a:r>
            <a:r>
              <a:rPr lang="tr-TR" dirty="0"/>
              <a:t> bu durum bir engel </a:t>
            </a:r>
            <a:r>
              <a:rPr lang="tr-TR" dirty="0" err="1"/>
              <a:t>üretmese</a:t>
            </a:r>
            <a:r>
              <a:rPr lang="tr-TR" dirty="0"/>
              <a:t> de </a:t>
            </a:r>
            <a:r>
              <a:rPr lang="tr-TR" dirty="0" err="1"/>
              <a:t>örgüt</a:t>
            </a:r>
            <a:r>
              <a:rPr lang="tr-TR" dirty="0"/>
              <a:t> </a:t>
            </a:r>
            <a:r>
              <a:rPr lang="tr-TR" dirty="0" err="1"/>
              <a:t>büyüyüp</a:t>
            </a:r>
            <a:r>
              <a:rPr lang="tr-TR" dirty="0"/>
              <a:t> </a:t>
            </a:r>
            <a:r>
              <a:rPr lang="tr-TR" dirty="0" err="1"/>
              <a:t>genişledikçe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yapısının iyi organize edilmesi daha fazla </a:t>
            </a:r>
            <a:r>
              <a:rPr lang="tr-TR" dirty="0" err="1"/>
              <a:t>önem</a:t>
            </a:r>
            <a:r>
              <a:rPr lang="tr-TR" dirty="0"/>
              <a:t> kazanmaktadır. </a:t>
            </a:r>
          </a:p>
          <a:p>
            <a:r>
              <a:rPr lang="tr-TR" dirty="0" err="1"/>
              <a:t>Gelişmis</a:t>
            </a:r>
            <a:r>
              <a:rPr lang="tr-TR" dirty="0"/>
              <a:t>̧ ve </a:t>
            </a:r>
            <a:r>
              <a:rPr lang="tr-TR" dirty="0" err="1"/>
              <a:t>genişlemis</a:t>
            </a:r>
            <a:r>
              <a:rPr lang="tr-TR" dirty="0"/>
              <a:t>̧ kurumlarda </a:t>
            </a:r>
            <a:r>
              <a:rPr lang="tr-TR" dirty="0" err="1"/>
              <a:t>hiyerarşik</a:t>
            </a:r>
            <a:r>
              <a:rPr lang="tr-TR" dirty="0"/>
              <a:t> yapı net olarak </a:t>
            </a:r>
            <a:r>
              <a:rPr lang="tr-TR" dirty="0" err="1"/>
              <a:t>çizilmekte</a:t>
            </a:r>
            <a:r>
              <a:rPr lang="tr-TR" dirty="0"/>
              <a:t> ve yapıya uygun bir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düzeni</a:t>
            </a:r>
            <a:r>
              <a:rPr lang="tr-TR" dirty="0"/>
              <a:t> tesis edilmektedir. Kimin kiminle nasıl bir bilgi </a:t>
            </a:r>
            <a:r>
              <a:rPr lang="tr-TR" dirty="0" err="1"/>
              <a:t>alışverişinde</a:t>
            </a:r>
            <a:r>
              <a:rPr lang="tr-TR" dirty="0"/>
              <a:t> </a:t>
            </a:r>
            <a:r>
              <a:rPr lang="tr-TR" dirty="0" err="1"/>
              <a:t>bulunacağı</a:t>
            </a:r>
            <a:r>
              <a:rPr lang="tr-TR" dirty="0"/>
              <a:t> bellidir. </a:t>
            </a:r>
          </a:p>
          <a:p>
            <a:r>
              <a:rPr lang="tr-TR" dirty="0"/>
              <a:t>Burada </a:t>
            </a:r>
            <a:r>
              <a:rPr lang="tr-TR" dirty="0" err="1"/>
              <a:t>ast-üst</a:t>
            </a:r>
            <a:r>
              <a:rPr lang="tr-TR" dirty="0"/>
              <a:t> </a:t>
            </a:r>
            <a:r>
              <a:rPr lang="tr-TR" dirty="0" err="1"/>
              <a:t>ilişkisi</a:t>
            </a:r>
            <a:r>
              <a:rPr lang="tr-TR" dirty="0"/>
              <a:t> </a:t>
            </a:r>
            <a:r>
              <a:rPr lang="tr-TR" dirty="0" err="1"/>
              <a:t>geliştiği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çift</a:t>
            </a:r>
            <a:r>
              <a:rPr lang="tr-TR" dirty="0"/>
              <a:t> taraflı bir ileti </a:t>
            </a:r>
            <a:r>
              <a:rPr lang="tr-TR" dirty="0" err="1"/>
              <a:t>akışı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konusudur. ‘Dikey </a:t>
            </a:r>
            <a:r>
              <a:rPr lang="tr-TR" dirty="0" err="1"/>
              <a:t>iletişim</a:t>
            </a:r>
            <a:r>
              <a:rPr lang="tr-TR" dirty="0"/>
              <a:t>’ olarak tanımlanan bu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türünde</a:t>
            </a:r>
            <a:r>
              <a:rPr lang="tr-TR" dirty="0"/>
              <a:t> </a:t>
            </a:r>
            <a:r>
              <a:rPr lang="tr-TR" dirty="0" err="1"/>
              <a:t>üstten</a:t>
            </a:r>
            <a:r>
              <a:rPr lang="tr-TR" dirty="0"/>
              <a:t> asta emirler, direktifler </a:t>
            </a:r>
            <a:r>
              <a:rPr lang="tr-TR" dirty="0" err="1"/>
              <a:t>yönelirken</a:t>
            </a:r>
            <a:r>
              <a:rPr lang="tr-TR" dirty="0"/>
              <a:t> asttan </a:t>
            </a:r>
            <a:r>
              <a:rPr lang="tr-TR" dirty="0" err="1"/>
              <a:t>üste</a:t>
            </a:r>
            <a:r>
              <a:rPr lang="tr-TR" dirty="0"/>
              <a:t> raporlar, </a:t>
            </a:r>
            <a:r>
              <a:rPr lang="tr-TR" dirty="0" err="1"/>
              <a:t>öneriler</a:t>
            </a:r>
            <a:r>
              <a:rPr lang="tr-TR" dirty="0"/>
              <a:t>, notlar </a:t>
            </a:r>
            <a:r>
              <a:rPr lang="tr-TR" dirty="0" err="1"/>
              <a:t>ulaşmaktadır</a:t>
            </a:r>
            <a:r>
              <a:rPr lang="tr-TR" dirty="0"/>
              <a:t>. ‘Yatay </a:t>
            </a:r>
            <a:r>
              <a:rPr lang="tr-TR" dirty="0" err="1"/>
              <a:t>iletişim</a:t>
            </a:r>
            <a:r>
              <a:rPr lang="tr-TR" dirty="0"/>
              <a:t>’ ise kurumsal yapıda aynı seviyede olan </a:t>
            </a:r>
            <a:r>
              <a:rPr lang="tr-TR" dirty="0" err="1"/>
              <a:t>kişiler</a:t>
            </a:r>
            <a:r>
              <a:rPr lang="tr-TR" dirty="0"/>
              <a:t> arasında </a:t>
            </a:r>
            <a:r>
              <a:rPr lang="tr-TR" dirty="0" err="1"/>
              <a:t>gerçekleşmektedir</a:t>
            </a:r>
            <a:r>
              <a:rPr lang="tr-TR" dirty="0"/>
              <a:t>. Koordinasyon komiteleri, gayrı resmi </a:t>
            </a:r>
            <a:r>
              <a:rPr lang="tr-TR" dirty="0" err="1"/>
              <a:t>iletişim</a:t>
            </a:r>
            <a:r>
              <a:rPr lang="tr-TR" dirty="0"/>
              <a:t>, </a:t>
            </a:r>
            <a:r>
              <a:rPr lang="tr-TR" dirty="0" err="1"/>
              <a:t>karşılıklı</a:t>
            </a:r>
            <a:r>
              <a:rPr lang="tr-TR" dirty="0"/>
              <a:t> bilgi ve fikir </a:t>
            </a:r>
            <a:r>
              <a:rPr lang="tr-TR" dirty="0" err="1"/>
              <a:t>alışverişi</a:t>
            </a:r>
            <a:r>
              <a:rPr lang="tr-TR" dirty="0"/>
              <a:t> yatay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örnekleridir</a:t>
            </a:r>
            <a:r>
              <a:rPr lang="tr-TR" dirty="0"/>
              <a:t>. </a:t>
            </a:r>
          </a:p>
          <a:p>
            <a:r>
              <a:rPr lang="tr-TR" i="1" dirty="0" err="1"/>
              <a:t>Örgütte</a:t>
            </a:r>
            <a:r>
              <a:rPr lang="tr-TR" i="1" dirty="0"/>
              <a:t> iyi bir </a:t>
            </a:r>
            <a:r>
              <a:rPr lang="tr-TR" i="1" dirty="0" err="1"/>
              <a:t>iletişim</a:t>
            </a:r>
            <a:r>
              <a:rPr lang="tr-TR" i="1" dirty="0"/>
              <a:t> ve </a:t>
            </a:r>
            <a:r>
              <a:rPr lang="tr-TR" i="1" dirty="0" err="1"/>
              <a:t>sağlıklı</a:t>
            </a:r>
            <a:r>
              <a:rPr lang="tr-TR" i="1" dirty="0"/>
              <a:t> bilgi </a:t>
            </a:r>
            <a:r>
              <a:rPr lang="tr-TR" i="1" dirty="0" err="1"/>
              <a:t>akışı</a:t>
            </a:r>
            <a:r>
              <a:rPr lang="tr-TR" i="1" dirty="0"/>
              <a:t> o kurumun hem </a:t>
            </a:r>
            <a:r>
              <a:rPr lang="tr-TR" i="1" dirty="0" err="1"/>
              <a:t>güçlu</a:t>
            </a:r>
            <a:r>
              <a:rPr lang="tr-TR" i="1" dirty="0"/>
              <a:t>̈ hem de kalıcı olmasını </a:t>
            </a:r>
            <a:r>
              <a:rPr lang="tr-TR" i="1" dirty="0" err="1"/>
              <a:t>sağlamaktadır</a:t>
            </a:r>
            <a:r>
              <a:rPr lang="tr-TR" i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171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96BCF8-6597-C344-9AA7-F74DEAAC5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FC170-B5AB-4340-9F55-4F650A663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Ülkemizdeki</a:t>
            </a:r>
            <a:r>
              <a:rPr lang="tr-TR" dirty="0"/>
              <a:t> kurumlarda </a:t>
            </a:r>
            <a:r>
              <a:rPr lang="tr-TR" dirty="0" err="1"/>
              <a:t>görülen</a:t>
            </a:r>
            <a:r>
              <a:rPr lang="tr-TR" dirty="0"/>
              <a:t> ve </a:t>
            </a:r>
            <a:r>
              <a:rPr lang="tr-TR" dirty="0" err="1"/>
              <a:t>kurum-içi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olumsuz ve gayrı resmi bir </a:t>
            </a:r>
            <a:r>
              <a:rPr lang="tr-TR" dirty="0" err="1"/>
              <a:t>biçimi</a:t>
            </a:r>
            <a:r>
              <a:rPr lang="tr-TR" dirty="0"/>
              <a:t> olarak dedikodunun asgari </a:t>
            </a:r>
            <a:r>
              <a:rPr lang="tr-TR" dirty="0" err="1"/>
              <a:t>düzeye</a:t>
            </a:r>
            <a:r>
              <a:rPr lang="tr-TR" dirty="0"/>
              <a:t> </a:t>
            </a:r>
            <a:r>
              <a:rPr lang="tr-TR" dirty="0" err="1"/>
              <a:t>düşürülmesi</a:t>
            </a:r>
            <a:r>
              <a:rPr lang="tr-TR" dirty="0"/>
              <a:t> gerekmektedir. Bir bilginin beklenti, duygu ve </a:t>
            </a:r>
            <a:r>
              <a:rPr lang="tr-TR" dirty="0" err="1"/>
              <a:t>ihtiyaçlara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zihinlerde </a:t>
            </a:r>
            <a:r>
              <a:rPr lang="tr-TR" dirty="0" err="1"/>
              <a:t>dönüştürülerek</a:t>
            </a:r>
            <a:r>
              <a:rPr lang="tr-TR" dirty="0"/>
              <a:t> bozulması ve </a:t>
            </a:r>
            <a:r>
              <a:rPr lang="tr-TR" dirty="0" err="1"/>
              <a:t>böylece</a:t>
            </a:r>
            <a:r>
              <a:rPr lang="tr-TR" dirty="0"/>
              <a:t> iletilmesi olan dedikodu, etkin </a:t>
            </a:r>
            <a:r>
              <a:rPr lang="tr-TR" dirty="0" err="1"/>
              <a:t>iletişim</a:t>
            </a:r>
            <a:r>
              <a:rPr lang="tr-TR" dirty="0"/>
              <a:t> ortamını engelleyen </a:t>
            </a:r>
            <a:r>
              <a:rPr lang="tr-TR" dirty="0" err="1"/>
              <a:t>önemli</a:t>
            </a:r>
            <a:r>
              <a:rPr lang="tr-TR" dirty="0"/>
              <a:t> unsurlardandır. </a:t>
            </a:r>
          </a:p>
          <a:p>
            <a:r>
              <a:rPr lang="tr-TR" dirty="0"/>
              <a:t>Dedikodu, </a:t>
            </a:r>
            <a:r>
              <a:rPr lang="tr-TR" dirty="0" err="1"/>
              <a:t>çoğu</a:t>
            </a:r>
            <a:r>
              <a:rPr lang="tr-TR" dirty="0"/>
              <a:t> zaman resmi </a:t>
            </a:r>
            <a:r>
              <a:rPr lang="tr-TR" dirty="0" err="1"/>
              <a:t>iletişimden</a:t>
            </a:r>
            <a:r>
              <a:rPr lang="tr-TR" dirty="0"/>
              <a:t> daha hızlıdır ve </a:t>
            </a:r>
            <a:r>
              <a:rPr lang="tr-TR" dirty="0" err="1"/>
              <a:t>çalışanlar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daha etkilidir. C</a:t>
            </a:r>
          </a:p>
          <a:p>
            <a:r>
              <a:rPr lang="tr-TR" dirty="0"/>
              <a:t>̧</a:t>
            </a:r>
            <a:r>
              <a:rPr lang="tr-TR" dirty="0" err="1"/>
              <a:t>alışanların</a:t>
            </a:r>
            <a:r>
              <a:rPr lang="tr-TR" dirty="0"/>
              <a:t> duygularını, algılarını ve beklentilerini </a:t>
            </a:r>
            <a:r>
              <a:rPr lang="tr-TR" dirty="0" err="1"/>
              <a:t>öğrenmek</a:t>
            </a:r>
            <a:r>
              <a:rPr lang="tr-TR" dirty="0"/>
              <a:t> gibi maksatlarla </a:t>
            </a:r>
            <a:r>
              <a:rPr lang="tr-TR" dirty="0" err="1"/>
              <a:t>kullanıldığında</a:t>
            </a:r>
            <a:r>
              <a:rPr lang="tr-TR" dirty="0"/>
              <a:t> yararlı olmakla birlikte genellikle kurumu olumsuz etkilemektedir. </a:t>
            </a:r>
          </a:p>
          <a:p>
            <a:r>
              <a:rPr lang="tr-TR" dirty="0"/>
              <a:t>Bundan dolayı </a:t>
            </a:r>
            <a:r>
              <a:rPr lang="tr-TR" dirty="0" err="1"/>
              <a:t>çalışanlara</a:t>
            </a:r>
            <a:r>
              <a:rPr lang="tr-TR" dirty="0"/>
              <a:t> kendilerini rahat ifade etme </a:t>
            </a:r>
            <a:r>
              <a:rPr lang="tr-TR" dirty="0" err="1"/>
              <a:t>imkânları</a:t>
            </a:r>
            <a:r>
              <a:rPr lang="tr-TR" dirty="0"/>
              <a:t> </a:t>
            </a:r>
            <a:r>
              <a:rPr lang="tr-TR" dirty="0" err="1"/>
              <a:t>oluşturularak</a:t>
            </a:r>
            <a:r>
              <a:rPr lang="tr-TR" dirty="0"/>
              <a:t> dedikodunun </a:t>
            </a:r>
            <a:r>
              <a:rPr lang="tr-TR" dirty="0" err="1"/>
              <a:t>önüne</a:t>
            </a:r>
            <a:r>
              <a:rPr lang="tr-TR" dirty="0"/>
              <a:t> </a:t>
            </a:r>
            <a:r>
              <a:rPr lang="tr-TR" dirty="0" err="1"/>
              <a:t>geçilmesi</a:t>
            </a:r>
            <a:r>
              <a:rPr lang="tr-TR" dirty="0"/>
              <a:t> gereklidir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6791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B77151-F694-F24C-A516-3276CDF31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İletişimi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34F9CE-9EBF-BE48-820D-B0B03A27C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Bir ileti veya iletiler grubunu topluma, kitleye, </a:t>
            </a:r>
            <a:r>
              <a:rPr lang="tr-TR" dirty="0" err="1"/>
              <a:t>ülkelere</a:t>
            </a:r>
            <a:r>
              <a:rPr lang="tr-TR" dirty="0"/>
              <a:t> iletme </a:t>
            </a:r>
            <a:r>
              <a:rPr lang="tr-TR" dirty="0" err="1"/>
              <a:t>amaçlandığında</a:t>
            </a:r>
            <a:r>
              <a:rPr lang="tr-TR" dirty="0"/>
              <a:t> bunun </a:t>
            </a:r>
            <a:r>
              <a:rPr lang="tr-TR" dirty="0" err="1"/>
              <a:t>için</a:t>
            </a:r>
            <a:r>
              <a:rPr lang="tr-TR" dirty="0"/>
              <a:t> kullanılan </a:t>
            </a:r>
            <a:r>
              <a:rPr lang="tr-TR" dirty="0" err="1"/>
              <a:t>araçlar</a:t>
            </a:r>
            <a:r>
              <a:rPr lang="tr-TR" dirty="0"/>
              <a:t>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araçlarıdır</a:t>
            </a:r>
            <a:r>
              <a:rPr lang="tr-TR" dirty="0"/>
              <a:t>. </a:t>
            </a:r>
          </a:p>
          <a:p>
            <a:r>
              <a:rPr lang="tr-TR" dirty="0"/>
              <a:t>Tarih boyunca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araçlarıyla</a:t>
            </a:r>
            <a:r>
              <a:rPr lang="tr-TR" dirty="0"/>
              <a:t> o </a:t>
            </a:r>
            <a:r>
              <a:rPr lang="tr-TR" dirty="0" err="1"/>
              <a:t>dönemin</a:t>
            </a:r>
            <a:r>
              <a:rPr lang="tr-TR" dirty="0"/>
              <a:t> teknik veya teknoloji seviyesi arasında sıkı bir </a:t>
            </a:r>
            <a:r>
              <a:rPr lang="tr-TR" dirty="0" err="1"/>
              <a:t>ilişki</a:t>
            </a:r>
            <a:r>
              <a:rPr lang="tr-TR" dirty="0"/>
              <a:t> </a:t>
            </a:r>
            <a:r>
              <a:rPr lang="tr-TR" dirty="0" err="1"/>
              <a:t>olmuştur</a:t>
            </a:r>
            <a:r>
              <a:rPr lang="tr-TR" dirty="0"/>
              <a:t>. </a:t>
            </a:r>
            <a:r>
              <a:rPr lang="tr-TR" dirty="0" err="1"/>
              <a:t>İnsanlığın</a:t>
            </a:r>
            <a:r>
              <a:rPr lang="tr-TR" dirty="0"/>
              <a:t> tarihi aslında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kullanılan </a:t>
            </a:r>
            <a:r>
              <a:rPr lang="tr-TR" dirty="0" err="1"/>
              <a:t>kâğıt</a:t>
            </a:r>
            <a:r>
              <a:rPr lang="tr-TR" dirty="0"/>
              <a:t>, yazı, telefon, </a:t>
            </a:r>
            <a:r>
              <a:rPr lang="tr-TR" dirty="0" err="1"/>
              <a:t>fotoğraf</a:t>
            </a:r>
            <a:r>
              <a:rPr lang="tr-TR" dirty="0"/>
              <a:t>, film, televizyon, uydu, bilgisayar gibi </a:t>
            </a:r>
            <a:r>
              <a:rPr lang="tr-TR" dirty="0" err="1"/>
              <a:t>araçların</a:t>
            </a:r>
            <a:r>
              <a:rPr lang="tr-TR" dirty="0"/>
              <a:t> </a:t>
            </a:r>
            <a:r>
              <a:rPr lang="tr-TR" dirty="0" err="1"/>
              <a:t>geliştirilip</a:t>
            </a:r>
            <a:r>
              <a:rPr lang="tr-TR" dirty="0"/>
              <a:t> yaygın bir </a:t>
            </a:r>
            <a:r>
              <a:rPr lang="tr-TR" dirty="0" err="1"/>
              <a:t>şekilde</a:t>
            </a:r>
            <a:r>
              <a:rPr lang="tr-TR" dirty="0"/>
              <a:t> kullanılmasının da tarihidir. </a:t>
            </a:r>
          </a:p>
          <a:p>
            <a:r>
              <a:rPr lang="tr-TR" dirty="0"/>
              <a:t>Yaygın bir </a:t>
            </a:r>
            <a:r>
              <a:rPr lang="tr-TR" dirty="0" err="1"/>
              <a:t>biçimde</a:t>
            </a:r>
            <a:r>
              <a:rPr lang="tr-TR" dirty="0"/>
              <a:t> kullanılan </a:t>
            </a:r>
            <a:r>
              <a:rPr lang="tr-TR" dirty="0" err="1"/>
              <a:t>iletişim</a:t>
            </a:r>
            <a:r>
              <a:rPr lang="tr-TR" dirty="0"/>
              <a:t> aracı ekseninde o </a:t>
            </a:r>
            <a:r>
              <a:rPr lang="tr-TR" dirty="0" err="1"/>
              <a:t>dönemin</a:t>
            </a:r>
            <a:r>
              <a:rPr lang="tr-TR" dirty="0"/>
              <a:t> toplumu ve teknolojisi hakkında bilgi sahibi olmak </a:t>
            </a:r>
            <a:r>
              <a:rPr lang="tr-TR" dirty="0" err="1"/>
              <a:t>mümkün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gibi teknolojiye bakarak da toplum ve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biçimi</a:t>
            </a:r>
            <a:r>
              <a:rPr lang="tr-TR" dirty="0"/>
              <a:t> hakkında fikir edinme </a:t>
            </a:r>
            <a:r>
              <a:rPr lang="tr-TR" dirty="0" err="1"/>
              <a:t>imkânı</a:t>
            </a:r>
            <a:r>
              <a:rPr lang="tr-TR" dirty="0"/>
              <a:t> vardır. </a:t>
            </a:r>
            <a:r>
              <a:rPr lang="tr-TR" dirty="0" err="1"/>
              <a:t>Çünku</a:t>
            </a:r>
            <a:r>
              <a:rPr lang="tr-TR" dirty="0"/>
              <a:t>̈ teknolojinin en </a:t>
            </a:r>
            <a:r>
              <a:rPr lang="tr-TR" dirty="0" err="1"/>
              <a:t>görünür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, ilk </a:t>
            </a:r>
            <a:r>
              <a:rPr lang="tr-TR" dirty="0" err="1"/>
              <a:t>etkilediği</a:t>
            </a:r>
            <a:r>
              <a:rPr lang="tr-TR" dirty="0"/>
              <a:t> alanlardan biri </a:t>
            </a:r>
            <a:r>
              <a:rPr lang="tr-TR" dirty="0" err="1"/>
              <a:t>iletişimdir</a:t>
            </a:r>
            <a:r>
              <a:rPr lang="tr-TR" dirty="0"/>
              <a:t>. </a:t>
            </a:r>
          </a:p>
          <a:p>
            <a:r>
              <a:rPr lang="tr-TR" dirty="0" err="1"/>
              <a:t>Bugün</a:t>
            </a:r>
            <a:r>
              <a:rPr lang="tr-TR" dirty="0"/>
              <a:t>, </a:t>
            </a:r>
            <a:r>
              <a:rPr lang="tr-TR" dirty="0" err="1"/>
              <a:t>iletişim</a:t>
            </a:r>
            <a:r>
              <a:rPr lang="tr-TR" dirty="0"/>
              <a:t> teknolojileri sayesinde </a:t>
            </a:r>
            <a:r>
              <a:rPr lang="tr-TR" dirty="0" err="1"/>
              <a:t>dünyanın</a:t>
            </a:r>
            <a:r>
              <a:rPr lang="tr-TR" dirty="0"/>
              <a:t> her tarafından anında ileti ve haber alınabilmektedir.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3279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7FABE8-7D83-1746-B82D-F436A5BD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İletişimi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F34E79-3BEC-BC47-91B8-60CD52851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Teknoloji, </a:t>
            </a:r>
            <a:r>
              <a:rPr lang="tr-TR" dirty="0" err="1"/>
              <a:t>iletişen</a:t>
            </a:r>
            <a:r>
              <a:rPr lang="tr-TR" dirty="0"/>
              <a:t> bir varlık olarak insanı </a:t>
            </a:r>
            <a:r>
              <a:rPr lang="tr-TR" dirty="0" err="1"/>
              <a:t>dünyaya</a:t>
            </a:r>
            <a:r>
              <a:rPr lang="tr-TR" dirty="0"/>
              <a:t> </a:t>
            </a:r>
            <a:r>
              <a:rPr lang="tr-TR" dirty="0" err="1"/>
              <a:t>açmaktadır</a:t>
            </a:r>
            <a:r>
              <a:rPr lang="tr-TR" dirty="0"/>
              <a:t>. Ancak, insan aynı zamanda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ürettiği</a:t>
            </a:r>
            <a:r>
              <a:rPr lang="tr-TR" dirty="0"/>
              <a:t> </a:t>
            </a:r>
            <a:r>
              <a:rPr lang="tr-TR" dirty="0" err="1"/>
              <a:t>içeriklerin</a:t>
            </a:r>
            <a:r>
              <a:rPr lang="tr-TR" dirty="0"/>
              <a:t> </a:t>
            </a:r>
            <a:r>
              <a:rPr lang="tr-TR" dirty="0" err="1"/>
              <a:t>tüketicisi</a:t>
            </a:r>
            <a:r>
              <a:rPr lang="tr-TR" dirty="0"/>
              <a:t> olmaktadır. </a:t>
            </a:r>
          </a:p>
          <a:p>
            <a:r>
              <a:rPr lang="tr-TR" dirty="0"/>
              <a:t>Bundan dolayı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</a:t>
            </a:r>
            <a:r>
              <a:rPr lang="tr-TR" dirty="0" err="1"/>
              <a:t>kültür</a:t>
            </a:r>
            <a:r>
              <a:rPr lang="tr-TR" dirty="0"/>
              <a:t>, din, </a:t>
            </a:r>
            <a:r>
              <a:rPr lang="tr-TR" dirty="0" err="1"/>
              <a:t>etnisite</a:t>
            </a:r>
            <a:r>
              <a:rPr lang="tr-TR" dirty="0"/>
              <a:t> farkı </a:t>
            </a:r>
            <a:r>
              <a:rPr lang="tr-TR" dirty="0" err="1"/>
              <a:t>gözetmeden</a:t>
            </a:r>
            <a:r>
              <a:rPr lang="tr-TR" dirty="0"/>
              <a:t> herkes bu iletiler </a:t>
            </a:r>
            <a:r>
              <a:rPr lang="tr-TR" dirty="0" err="1"/>
              <a:t>aracılığıyla</a:t>
            </a:r>
            <a:r>
              <a:rPr lang="tr-TR" dirty="0"/>
              <a:t> </a:t>
            </a:r>
            <a:r>
              <a:rPr lang="tr-TR" dirty="0" err="1"/>
              <a:t>taşınan</a:t>
            </a:r>
            <a:r>
              <a:rPr lang="tr-TR" dirty="0"/>
              <a:t> anlamlara maruz kalmaktadır. Aynı </a:t>
            </a:r>
            <a:r>
              <a:rPr lang="tr-TR" dirty="0" err="1"/>
              <a:t>içerikleri</a:t>
            </a:r>
            <a:r>
              <a:rPr lang="tr-TR" dirty="0"/>
              <a:t> ve anlamları </a:t>
            </a:r>
            <a:r>
              <a:rPr lang="tr-TR" dirty="0" err="1"/>
              <a:t>tüketen</a:t>
            </a:r>
            <a:r>
              <a:rPr lang="tr-TR" dirty="0"/>
              <a:t> insanlar da </a:t>
            </a:r>
            <a:r>
              <a:rPr lang="tr-TR" dirty="0" err="1"/>
              <a:t>benzeşmekte</a:t>
            </a:r>
            <a:r>
              <a:rPr lang="tr-TR" dirty="0"/>
              <a:t>, adeta aynı kalıba </a:t>
            </a:r>
            <a:r>
              <a:rPr lang="tr-TR" dirty="0" err="1"/>
              <a:t>dökülmektedir</a:t>
            </a:r>
            <a:r>
              <a:rPr lang="tr-TR" dirty="0"/>
              <a:t>. </a:t>
            </a:r>
          </a:p>
          <a:p>
            <a:r>
              <a:rPr lang="tr-TR" dirty="0" err="1"/>
              <a:t>Tektipleşmeyi</a:t>
            </a:r>
            <a:r>
              <a:rPr lang="tr-TR" dirty="0"/>
              <a:t>, </a:t>
            </a:r>
            <a:r>
              <a:rPr lang="tr-TR" dirty="0" err="1"/>
              <a:t>dünyanın</a:t>
            </a:r>
            <a:r>
              <a:rPr lang="tr-TR" dirty="0"/>
              <a:t>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</a:t>
            </a:r>
            <a:r>
              <a:rPr lang="tr-TR" dirty="0"/>
              <a:t> tarafından </a:t>
            </a:r>
            <a:r>
              <a:rPr lang="tr-TR" dirty="0" err="1"/>
              <a:t>şekillendirilmesini</a:t>
            </a:r>
            <a:r>
              <a:rPr lang="tr-TR" dirty="0"/>
              <a:t> </a:t>
            </a:r>
            <a:r>
              <a:rPr lang="tr-TR" dirty="0" err="1"/>
              <a:t>eleştiren</a:t>
            </a:r>
            <a:r>
              <a:rPr lang="tr-TR" dirty="0"/>
              <a:t> </a:t>
            </a:r>
            <a:r>
              <a:rPr lang="tr-TR" dirty="0" err="1"/>
              <a:t>Doğan</a:t>
            </a:r>
            <a:r>
              <a:rPr lang="tr-TR" dirty="0"/>
              <a:t>, </a:t>
            </a:r>
            <a:r>
              <a:rPr lang="tr-TR" dirty="0" err="1"/>
              <a:t>aşırı</a:t>
            </a:r>
            <a:r>
              <a:rPr lang="tr-TR" dirty="0"/>
              <a:t> </a:t>
            </a:r>
            <a:r>
              <a:rPr lang="tr-TR" dirty="0" err="1"/>
              <a:t>iletişimi</a:t>
            </a:r>
            <a:r>
              <a:rPr lang="tr-TR" dirty="0"/>
              <a:t> </a:t>
            </a:r>
            <a:r>
              <a:rPr lang="tr-TR" dirty="0" err="1"/>
              <a:t>dehşet</a:t>
            </a:r>
            <a:r>
              <a:rPr lang="tr-TR" dirty="0"/>
              <a:t> verici olarak </a:t>
            </a:r>
            <a:r>
              <a:rPr lang="tr-TR" dirty="0" err="1"/>
              <a:t>görmekte</a:t>
            </a:r>
            <a:r>
              <a:rPr lang="tr-TR" dirty="0"/>
              <a:t> ve bu </a:t>
            </a:r>
            <a:r>
              <a:rPr lang="tr-TR" dirty="0" err="1"/>
              <a:t>çağı</a:t>
            </a:r>
            <a:r>
              <a:rPr lang="tr-TR" dirty="0"/>
              <a:t> “</a:t>
            </a:r>
            <a:r>
              <a:rPr lang="tr-TR" dirty="0" err="1"/>
              <a:t>dehşet</a:t>
            </a:r>
            <a:r>
              <a:rPr lang="tr-TR" dirty="0"/>
              <a:t> </a:t>
            </a:r>
            <a:r>
              <a:rPr lang="tr-TR" dirty="0" err="1"/>
              <a:t>çağı</a:t>
            </a:r>
            <a:r>
              <a:rPr lang="tr-TR" dirty="0"/>
              <a:t>” </a:t>
            </a:r>
            <a:r>
              <a:rPr lang="tr-TR" dirty="0" err="1"/>
              <a:t>şeklinde</a:t>
            </a:r>
            <a:r>
              <a:rPr lang="tr-TR" dirty="0"/>
              <a:t> nitelendirmektedir.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0160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D10C6C-A556-8242-8C9F-18DFB7058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İletişimi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AD33D7-B80B-964A-A4DA-7E6ED00FB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Medyanın, kitleleri ve </a:t>
            </a:r>
            <a:r>
              <a:rPr lang="tr-TR" dirty="0" err="1"/>
              <a:t>dünyayı</a:t>
            </a:r>
            <a:r>
              <a:rPr lang="tr-TR" dirty="0"/>
              <a:t> etkilemesinin yanında </a:t>
            </a:r>
            <a:r>
              <a:rPr lang="tr-TR" dirty="0" err="1"/>
              <a:t>diğer</a:t>
            </a:r>
            <a:r>
              <a:rPr lang="tr-TR" dirty="0"/>
              <a:t> olumsuz </a:t>
            </a:r>
            <a:r>
              <a:rPr lang="tr-TR" dirty="0" err="1"/>
              <a:t>özellikleri</a:t>
            </a:r>
            <a:r>
              <a:rPr lang="tr-TR" dirty="0"/>
              <a:t> arasında insanları </a:t>
            </a:r>
            <a:r>
              <a:rPr lang="tr-TR" dirty="0" err="1"/>
              <a:t>pasifize</a:t>
            </a:r>
            <a:r>
              <a:rPr lang="tr-TR" dirty="0"/>
              <a:t> etme, </a:t>
            </a:r>
            <a:r>
              <a:rPr lang="tr-TR" dirty="0" err="1"/>
              <a:t>eğlendirerek</a:t>
            </a:r>
            <a:r>
              <a:rPr lang="tr-TR" dirty="0"/>
              <a:t> </a:t>
            </a:r>
            <a:r>
              <a:rPr lang="tr-TR" dirty="0" err="1"/>
              <a:t>uyuşturma</a:t>
            </a:r>
            <a:r>
              <a:rPr lang="tr-TR" dirty="0"/>
              <a:t> ve devletin ya da sistemin </a:t>
            </a:r>
            <a:r>
              <a:rPr lang="tr-TR" dirty="0" err="1"/>
              <a:t>istediği</a:t>
            </a:r>
            <a:r>
              <a:rPr lang="tr-TR" dirty="0"/>
              <a:t> tipte insan yaratılmasına hizmet etme de vardır. </a:t>
            </a:r>
          </a:p>
          <a:p>
            <a:r>
              <a:rPr lang="tr-TR" dirty="0"/>
              <a:t>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</a:t>
            </a:r>
            <a:r>
              <a:rPr lang="tr-TR" dirty="0"/>
              <a:t> devletin/sistemin ideolojik bir aygıtı olarak hegemonyanın kurulmasına, </a:t>
            </a:r>
            <a:r>
              <a:rPr lang="tr-TR" dirty="0" err="1"/>
              <a:t>sürdürülmesine</a:t>
            </a:r>
            <a:r>
              <a:rPr lang="tr-TR" dirty="0"/>
              <a:t>, rıza ve </a:t>
            </a:r>
            <a:r>
              <a:rPr lang="tr-TR" dirty="0" err="1"/>
              <a:t>iknanın</a:t>
            </a:r>
            <a:r>
              <a:rPr lang="tr-TR" dirty="0"/>
              <a:t> </a:t>
            </a:r>
            <a:r>
              <a:rPr lang="tr-TR" dirty="0" err="1"/>
              <a:t>üretilmesine</a:t>
            </a:r>
            <a:r>
              <a:rPr lang="tr-TR" dirty="0"/>
              <a:t> yardımcı ve aracı olmaktadır. </a:t>
            </a:r>
          </a:p>
          <a:p>
            <a:r>
              <a:rPr lang="tr-TR" dirty="0"/>
              <a:t>Kitle </a:t>
            </a:r>
            <a:r>
              <a:rPr lang="tr-TR" dirty="0" err="1"/>
              <a:t>iletişiminde</a:t>
            </a:r>
            <a:r>
              <a:rPr lang="tr-TR" dirty="0"/>
              <a:t> kitle kavramı </a:t>
            </a:r>
            <a:r>
              <a:rPr lang="tr-TR" dirty="0" err="1"/>
              <a:t>açıklanmaya</a:t>
            </a:r>
            <a:r>
              <a:rPr lang="tr-TR" dirty="0"/>
              <a:t> </a:t>
            </a:r>
            <a:r>
              <a:rPr lang="tr-TR" dirty="0" err="1"/>
              <a:t>muhtaçtır</a:t>
            </a:r>
            <a:r>
              <a:rPr lang="tr-TR" dirty="0"/>
              <a:t>. Kitle, ırk, sınıf ve cinsiyet farklarından yoksun, heterojen, </a:t>
            </a:r>
            <a:r>
              <a:rPr lang="tr-TR" dirty="0" err="1"/>
              <a:t>bireyselliğin</a:t>
            </a:r>
            <a:r>
              <a:rPr lang="tr-TR" dirty="0"/>
              <a:t> </a:t>
            </a:r>
            <a:r>
              <a:rPr lang="tr-TR" dirty="0" err="1"/>
              <a:t>kaybolduğu</a:t>
            </a:r>
            <a:r>
              <a:rPr lang="tr-TR" dirty="0"/>
              <a:t>, birbiriyle </a:t>
            </a:r>
            <a:r>
              <a:rPr lang="tr-TR" dirty="0" err="1"/>
              <a:t>ilişkisiz</a:t>
            </a:r>
            <a:r>
              <a:rPr lang="tr-TR" dirty="0"/>
              <a:t> </a:t>
            </a:r>
            <a:r>
              <a:rPr lang="tr-TR" dirty="0" err="1"/>
              <a:t>genis</a:t>
            </a:r>
            <a:r>
              <a:rPr lang="tr-TR" dirty="0"/>
              <a:t>̧ bir </a:t>
            </a:r>
            <a:r>
              <a:rPr lang="tr-TR" dirty="0" err="1"/>
              <a:t>nüfus</a:t>
            </a:r>
            <a:r>
              <a:rPr lang="tr-TR" dirty="0"/>
              <a:t> demektir. </a:t>
            </a:r>
          </a:p>
          <a:p>
            <a:r>
              <a:rPr lang="tr-TR" dirty="0"/>
              <a:t>Kitle </a:t>
            </a:r>
            <a:r>
              <a:rPr lang="tr-TR" dirty="0" err="1"/>
              <a:t>iletişimi</a:t>
            </a:r>
            <a:r>
              <a:rPr lang="tr-TR" dirty="0"/>
              <a:t> ise </a:t>
            </a:r>
            <a:r>
              <a:rPr lang="tr-TR" dirty="0" err="1"/>
              <a:t>birkac</a:t>
            </a:r>
            <a:r>
              <a:rPr lang="tr-TR" dirty="0"/>
              <a:t>̧ </a:t>
            </a:r>
            <a:r>
              <a:rPr lang="tr-TR" dirty="0" err="1"/>
              <a:t>kişinin</a:t>
            </a:r>
            <a:r>
              <a:rPr lang="tr-TR" dirty="0"/>
              <a:t> bu </a:t>
            </a:r>
            <a:r>
              <a:rPr lang="tr-TR" dirty="0" err="1"/>
              <a:t>topluluğa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içerik</a:t>
            </a:r>
            <a:r>
              <a:rPr lang="tr-TR" dirty="0"/>
              <a:t> </a:t>
            </a:r>
            <a:r>
              <a:rPr lang="tr-TR" dirty="0" err="1"/>
              <a:t>üretmesi</a:t>
            </a:r>
            <a:r>
              <a:rPr lang="tr-TR" dirty="0"/>
              <a:t> ve onlara iletmesidir.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693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7DA20E-C8D2-1448-BA05-0850DA728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İletişimi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FE6170-5154-994E-A4B9-BEA6C4CF4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“Kitle </a:t>
            </a:r>
            <a:r>
              <a:rPr lang="tr-TR" i="1" dirty="0" err="1"/>
              <a:t>iletişimi</a:t>
            </a:r>
            <a:r>
              <a:rPr lang="tr-TR" i="1" dirty="0"/>
              <a:t> terimi kamuya, kitlelere </a:t>
            </a:r>
            <a:r>
              <a:rPr lang="tr-TR" i="1" dirty="0" err="1"/>
              <a:t>yönelik</a:t>
            </a:r>
            <a:r>
              <a:rPr lang="tr-TR" i="1" dirty="0"/>
              <a:t> ileti </a:t>
            </a:r>
            <a:r>
              <a:rPr lang="tr-TR" i="1" dirty="0" err="1"/>
              <a:t>üretimi</a:t>
            </a:r>
            <a:r>
              <a:rPr lang="tr-TR" i="1" dirty="0"/>
              <a:t> ve </a:t>
            </a:r>
            <a:r>
              <a:rPr lang="tr-TR" i="1" dirty="0" err="1"/>
              <a:t>dağıtımının</a:t>
            </a:r>
            <a:r>
              <a:rPr lang="tr-TR" i="1" dirty="0"/>
              <a:t> </a:t>
            </a:r>
            <a:r>
              <a:rPr lang="tr-TR" i="1" dirty="0" err="1"/>
              <a:t>kurumsallaşmıs</a:t>
            </a:r>
            <a:r>
              <a:rPr lang="tr-TR" i="1" dirty="0"/>
              <a:t>̧ </a:t>
            </a:r>
            <a:r>
              <a:rPr lang="tr-TR" i="1" dirty="0" err="1"/>
              <a:t>biçimlerini</a:t>
            </a:r>
            <a:r>
              <a:rPr lang="tr-TR" i="1" dirty="0"/>
              <a:t> anlatmaktadır: </a:t>
            </a:r>
            <a:r>
              <a:rPr lang="tr-TR" i="1" dirty="0" err="1"/>
              <a:t>genis</a:t>
            </a:r>
            <a:r>
              <a:rPr lang="tr-TR" i="1" dirty="0"/>
              <a:t>̧ </a:t>
            </a:r>
            <a:r>
              <a:rPr lang="tr-TR" i="1" dirty="0" err="1"/>
              <a:t>ölçütte</a:t>
            </a:r>
            <a:r>
              <a:rPr lang="tr-TR" i="1" dirty="0"/>
              <a:t> </a:t>
            </a:r>
            <a:r>
              <a:rPr lang="tr-TR" i="1" dirty="0" err="1"/>
              <a:t>işlev</a:t>
            </a:r>
            <a:r>
              <a:rPr lang="tr-TR" i="1" dirty="0"/>
              <a:t> </a:t>
            </a:r>
            <a:r>
              <a:rPr lang="tr-TR" i="1" dirty="0" err="1"/>
              <a:t>gören</a:t>
            </a:r>
            <a:r>
              <a:rPr lang="tr-TR" i="1" dirty="0"/>
              <a:t> kitle </a:t>
            </a:r>
            <a:r>
              <a:rPr lang="tr-TR" i="1" dirty="0" err="1"/>
              <a:t>iletişimi</a:t>
            </a:r>
            <a:r>
              <a:rPr lang="tr-TR" i="1" dirty="0"/>
              <a:t> </a:t>
            </a:r>
            <a:r>
              <a:rPr lang="tr-TR" i="1" dirty="0" err="1"/>
              <a:t>büyük</a:t>
            </a:r>
            <a:r>
              <a:rPr lang="tr-TR" i="1" dirty="0"/>
              <a:t> </a:t>
            </a:r>
            <a:r>
              <a:rPr lang="tr-TR" i="1" dirty="0" err="1"/>
              <a:t>çapta</a:t>
            </a:r>
            <a:r>
              <a:rPr lang="tr-TR" i="1" dirty="0"/>
              <a:t> </a:t>
            </a:r>
            <a:r>
              <a:rPr lang="tr-TR" i="1" dirty="0" err="1"/>
              <a:t>işbölümünu</a:t>
            </a:r>
            <a:r>
              <a:rPr lang="tr-TR" i="1" dirty="0"/>
              <a:t>̈, basım, film, bant kaydı ve </a:t>
            </a:r>
            <a:r>
              <a:rPr lang="tr-TR" i="1" dirty="0" err="1"/>
              <a:t>fotoğraf</a:t>
            </a:r>
            <a:r>
              <a:rPr lang="tr-TR" i="1" dirty="0"/>
              <a:t> gibi </a:t>
            </a:r>
            <a:r>
              <a:rPr lang="tr-TR" i="1" dirty="0" err="1"/>
              <a:t>karmaşık</a:t>
            </a:r>
            <a:r>
              <a:rPr lang="tr-TR" i="1" dirty="0"/>
              <a:t> </a:t>
            </a:r>
            <a:r>
              <a:rPr lang="tr-TR" i="1" dirty="0" err="1"/>
              <a:t>araçları</a:t>
            </a:r>
            <a:r>
              <a:rPr lang="tr-TR" i="1" dirty="0"/>
              <a:t> </a:t>
            </a:r>
            <a:r>
              <a:rPr lang="tr-TR" i="1" dirty="0" err="1"/>
              <a:t>içermektedir</a:t>
            </a:r>
            <a:r>
              <a:rPr lang="tr-TR" i="1" dirty="0"/>
              <a:t>”. </a:t>
            </a:r>
          </a:p>
          <a:p>
            <a:r>
              <a:rPr lang="tr-TR" dirty="0"/>
              <a:t>Kurumsal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çalışan</a:t>
            </a:r>
            <a:r>
              <a:rPr lang="tr-TR" dirty="0"/>
              <a:t> gazete, dergi, radyo, televizyon, sinema ve bilgisayar gibi </a:t>
            </a:r>
            <a:r>
              <a:rPr lang="tr-TR" dirty="0" err="1"/>
              <a:t>araçlar</a:t>
            </a:r>
            <a:r>
              <a:rPr lang="tr-TR" dirty="0"/>
              <a:t> eliyle </a:t>
            </a:r>
            <a:r>
              <a:rPr lang="tr-TR" dirty="0" err="1"/>
              <a:t>eğlence</a:t>
            </a:r>
            <a:r>
              <a:rPr lang="tr-TR" dirty="0"/>
              <a:t>, </a:t>
            </a:r>
            <a:r>
              <a:rPr lang="tr-TR" dirty="0" err="1"/>
              <a:t>eğitim</a:t>
            </a:r>
            <a:r>
              <a:rPr lang="tr-TR" dirty="0"/>
              <a:t>, haber verme, propaganda ve reklam gibi </a:t>
            </a:r>
            <a:r>
              <a:rPr lang="tr-TR" dirty="0" err="1"/>
              <a:t>değişik</a:t>
            </a:r>
            <a:r>
              <a:rPr lang="tr-TR" dirty="0"/>
              <a:t> </a:t>
            </a:r>
            <a:r>
              <a:rPr lang="tr-TR" dirty="0" err="1"/>
              <a:t>içerik</a:t>
            </a:r>
            <a:r>
              <a:rPr lang="tr-TR" dirty="0"/>
              <a:t> ve </a:t>
            </a:r>
            <a:r>
              <a:rPr lang="tr-TR" dirty="0" err="1"/>
              <a:t>işlevler</a:t>
            </a:r>
            <a:r>
              <a:rPr lang="tr-TR" dirty="0"/>
              <a:t> </a:t>
            </a:r>
            <a:r>
              <a:rPr lang="tr-TR" dirty="0" err="1"/>
              <a:t>genis</a:t>
            </a:r>
            <a:r>
              <a:rPr lang="tr-TR" dirty="0"/>
              <a:t>̧ bir kitleye iletilmektedir. </a:t>
            </a:r>
          </a:p>
          <a:p>
            <a:r>
              <a:rPr lang="tr-TR" dirty="0"/>
              <a:t>Kitle </a:t>
            </a:r>
            <a:r>
              <a:rPr lang="tr-TR" dirty="0" err="1"/>
              <a:t>iletişiminde</a:t>
            </a:r>
            <a:r>
              <a:rPr lang="tr-TR" dirty="0"/>
              <a:t> kaynak tek </a:t>
            </a:r>
            <a:r>
              <a:rPr lang="tr-TR" dirty="0" err="1"/>
              <a:t>kişi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, bir </a:t>
            </a:r>
            <a:r>
              <a:rPr lang="tr-TR" dirty="0" err="1"/>
              <a:t>örgüt</a:t>
            </a:r>
            <a:r>
              <a:rPr lang="tr-TR" dirty="0"/>
              <a:t> ya da profesyonel </a:t>
            </a:r>
            <a:r>
              <a:rPr lang="tr-TR" dirty="0" err="1"/>
              <a:t>iletişimcilerdir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5049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8EBFE6-2739-DD4F-A489-FE65ED2A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İletişimi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E6D595-6A73-024A-8B1A-313215CCD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teknolojik bir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matbaanın icadı veya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kopyalama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kullanılması alınmaktadır.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kalabalıklara, toplumlara veya kitlelere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iletme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matbaa ve sonrasında kitap, gazete, dergi,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fotoğraf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film, telgraf, telefon, radyo, televizyon, bilgisayar ve internet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tarihsel seyri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hız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yandan iletinin alıcıya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hızı saniyeye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düşerken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yandan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gittikçe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bireyselliğin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artmasını,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zayıflamasını,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önyargı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kanaatlerle hareket etmeyi, iletilerden daha fazla etkilenmeyi, sorgulamamayı beraberinde getirmektedir.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kaynak, ileti tasarlayıcıları veya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etkin bir konuma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alıcı daha pasif, tamamen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konumuna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“Kapitalist medya sistemi ve ileti teknolojisi edilgen,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eğlence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tatmini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hafızası zayıf, dikkati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davranan bir insan modelinin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besler“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66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5D4CBD-DA6A-AE4F-909C-DEF5A32A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5D3A44-B8DC-E044-B5A3-3517EC76A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Sözsüz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966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31BB3A-30A1-BF4B-88E7-23278006E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Araca Göre İletişim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4B5716-AA44-1B43-B70B-DBE935438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İletişim</a:t>
            </a:r>
            <a:r>
              <a:rPr lang="tr-TR" dirty="0"/>
              <a:t> </a:t>
            </a:r>
            <a:r>
              <a:rPr lang="tr-TR" dirty="0" err="1"/>
              <a:t>türlerini</a:t>
            </a:r>
            <a:r>
              <a:rPr lang="tr-TR" dirty="0"/>
              <a:t> sınıflandırmada kullanılan kriterlerden biri de kullanılan </a:t>
            </a:r>
            <a:r>
              <a:rPr lang="tr-TR" dirty="0" err="1"/>
              <a:t>araçtır</a:t>
            </a:r>
            <a:r>
              <a:rPr lang="tr-TR" dirty="0"/>
              <a:t>. </a:t>
            </a:r>
            <a:r>
              <a:rPr lang="tr-TR" dirty="0" err="1"/>
              <a:t>Arac</a:t>
            </a:r>
            <a:r>
              <a:rPr lang="tr-TR" dirty="0"/>
              <a:t>̧,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doğasını</a:t>
            </a:r>
            <a:r>
              <a:rPr lang="tr-TR" dirty="0"/>
              <a:t> belirleyen </a:t>
            </a:r>
            <a:r>
              <a:rPr lang="tr-TR" dirty="0" err="1"/>
              <a:t>önemli</a:t>
            </a:r>
            <a:r>
              <a:rPr lang="tr-TR" dirty="0"/>
              <a:t> etmenlerden biridir. </a:t>
            </a:r>
            <a:endParaRPr lang="tr-TR" i="1" dirty="0"/>
          </a:p>
          <a:p>
            <a:r>
              <a:rPr lang="tr-TR" i="1" dirty="0" err="1"/>
              <a:t>İetişim</a:t>
            </a:r>
            <a:r>
              <a:rPr lang="tr-TR" i="1" dirty="0"/>
              <a:t> </a:t>
            </a:r>
            <a:r>
              <a:rPr lang="tr-TR" i="1" dirty="0" err="1"/>
              <a:t>sürecinde</a:t>
            </a:r>
            <a:r>
              <a:rPr lang="tr-TR" i="1" dirty="0"/>
              <a:t> kullanılan teknolojik aygıtlar </a:t>
            </a:r>
            <a:r>
              <a:rPr lang="tr-TR" i="1" dirty="0" err="1"/>
              <a:t>iletişimin</a:t>
            </a:r>
            <a:r>
              <a:rPr lang="tr-TR" i="1" dirty="0"/>
              <a:t> hangi duyu organına </a:t>
            </a:r>
            <a:r>
              <a:rPr lang="tr-TR" i="1" dirty="0" err="1"/>
              <a:t>yönelik</a:t>
            </a:r>
            <a:r>
              <a:rPr lang="tr-TR" i="1" dirty="0"/>
              <a:t> </a:t>
            </a:r>
            <a:r>
              <a:rPr lang="tr-TR" i="1" dirty="0" err="1"/>
              <a:t>olduğunu</a:t>
            </a:r>
            <a:r>
              <a:rPr lang="tr-TR" i="1" dirty="0"/>
              <a:t> </a:t>
            </a:r>
            <a:r>
              <a:rPr lang="tr-TR" i="1" dirty="0" err="1"/>
              <a:t>göstermektedir</a:t>
            </a:r>
            <a:r>
              <a:rPr lang="tr-TR" i="1" dirty="0"/>
              <a:t>. </a:t>
            </a:r>
            <a:endParaRPr lang="tr-TR" dirty="0"/>
          </a:p>
          <a:p>
            <a:r>
              <a:rPr lang="tr-TR" dirty="0"/>
              <a:t>Bu noktada, toplam </a:t>
            </a:r>
            <a:r>
              <a:rPr lang="tr-TR" dirty="0" err="1"/>
              <a:t>iletişim</a:t>
            </a:r>
            <a:r>
              <a:rPr lang="tr-TR" dirty="0"/>
              <a:t> olgusu pastasındaki </a:t>
            </a:r>
            <a:r>
              <a:rPr lang="tr-TR" dirty="0" err="1"/>
              <a:t>sözlu</a:t>
            </a:r>
            <a:r>
              <a:rPr lang="tr-TR" dirty="0"/>
              <a:t>̈, </a:t>
            </a:r>
            <a:r>
              <a:rPr lang="tr-TR" dirty="0" err="1"/>
              <a:t>sözsüz</a:t>
            </a:r>
            <a:r>
              <a:rPr lang="tr-TR" dirty="0"/>
              <a:t> ve yazılı </a:t>
            </a:r>
            <a:r>
              <a:rPr lang="tr-TR" dirty="0" err="1"/>
              <a:t>iletişimin</a:t>
            </a:r>
            <a:r>
              <a:rPr lang="tr-TR" dirty="0"/>
              <a:t> payları </a:t>
            </a:r>
            <a:r>
              <a:rPr lang="tr-TR" dirty="0" err="1"/>
              <a:t>düşerken</a:t>
            </a:r>
            <a:r>
              <a:rPr lang="tr-TR" dirty="0"/>
              <a:t>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dilimi </a:t>
            </a:r>
            <a:r>
              <a:rPr lang="tr-TR" dirty="0" err="1"/>
              <a:t>büyümektedir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950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FC9FF8-7DCD-2647-A772-B6409B24F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Sözlü iletişim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D07C58-C622-254D-A99A-CC6F9572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veren, anlam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eden, bilen bir varlık olmasının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varlıktır.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Kısacası, bir dile ve kelimelere, kavramlara sahiptir ve kendisinde olanı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bildirmektedir.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Humbolt’a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insan, dili sayesinde ancak insan olabilir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Rousseau’nun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ilkel insanı,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dile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Bundan dolayı da bilginin birikiminden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edilememekte,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ilerlese de insanlık hep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toplumsallaşmayla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yani dil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 birikimiyle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çocukluktan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kurtulabilmiştir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3245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25083F-0508-2644-9E66-6A726F0F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Sözlü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0C162D-586A-F942-9B2B-EF66F4CA8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iletişimde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noktalardan biri dildir. </a:t>
            </a:r>
            <a:r>
              <a:rPr lang="tr-TR" dirty="0" err="1"/>
              <a:t>İletişim</a:t>
            </a:r>
            <a:r>
              <a:rPr lang="tr-TR" dirty="0"/>
              <a:t> kuranların ortak bir dile ve anlamlara sahip olması temel ilkedir. </a:t>
            </a:r>
          </a:p>
          <a:p>
            <a:r>
              <a:rPr lang="tr-TR" dirty="0" err="1"/>
              <a:t>İnsanlar</a:t>
            </a:r>
            <a:r>
              <a:rPr lang="tr-TR" dirty="0"/>
              <a:t> bir dilin ve dolayısıyla bir </a:t>
            </a:r>
            <a:r>
              <a:rPr lang="tr-TR" dirty="0" err="1"/>
              <a:t>düşünme</a:t>
            </a:r>
            <a:r>
              <a:rPr lang="tr-TR" dirty="0"/>
              <a:t> </a:t>
            </a:r>
            <a:r>
              <a:rPr lang="tr-TR" dirty="0" err="1"/>
              <a:t>biçiminin</a:t>
            </a:r>
            <a:r>
              <a:rPr lang="tr-TR" dirty="0"/>
              <a:t>, zihniyetin </a:t>
            </a:r>
            <a:r>
              <a:rPr lang="tr-TR" dirty="0" err="1"/>
              <a:t>içine</a:t>
            </a:r>
            <a:r>
              <a:rPr lang="tr-TR" dirty="0"/>
              <a:t> </a:t>
            </a:r>
            <a:r>
              <a:rPr lang="tr-TR" dirty="0" err="1"/>
              <a:t>doğmaktadır</a:t>
            </a:r>
            <a:r>
              <a:rPr lang="tr-TR" dirty="0"/>
              <a:t>. “Dil insanın evidir” ve insan </a:t>
            </a:r>
            <a:r>
              <a:rPr lang="tr-TR" dirty="0" err="1"/>
              <a:t>bütün</a:t>
            </a:r>
            <a:r>
              <a:rPr lang="tr-TR" dirty="0"/>
              <a:t> </a:t>
            </a:r>
            <a:r>
              <a:rPr lang="tr-TR" dirty="0" err="1"/>
              <a:t>dünyayı</a:t>
            </a:r>
            <a:r>
              <a:rPr lang="tr-TR" dirty="0"/>
              <a:t> ve hayatı evinin </a:t>
            </a:r>
            <a:r>
              <a:rPr lang="tr-TR" dirty="0" err="1"/>
              <a:t>içinden</a:t>
            </a:r>
            <a:r>
              <a:rPr lang="tr-TR" dirty="0"/>
              <a:t> yorumlamaktadır. </a:t>
            </a:r>
          </a:p>
          <a:p>
            <a:r>
              <a:rPr lang="tr-TR" dirty="0" err="1"/>
              <a:t>İnsan</a:t>
            </a:r>
            <a:r>
              <a:rPr lang="tr-TR" dirty="0"/>
              <a:t>, anlamları ve dili </a:t>
            </a:r>
            <a:r>
              <a:rPr lang="tr-TR" dirty="0" err="1"/>
              <a:t>büyük</a:t>
            </a:r>
            <a:r>
              <a:rPr lang="tr-TR" dirty="0"/>
              <a:t> oranda hazır bulmaktadır. Farklı </a:t>
            </a:r>
            <a:r>
              <a:rPr lang="tr-TR" dirty="0" err="1"/>
              <a:t>karşılaşmalar</a:t>
            </a:r>
            <a:r>
              <a:rPr lang="tr-TR" dirty="0"/>
              <a:t> ve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çaba</a:t>
            </a:r>
            <a:r>
              <a:rPr lang="tr-TR" dirty="0"/>
              <a:t> </a:t>
            </a:r>
            <a:r>
              <a:rPr lang="tr-TR" dirty="0" err="1"/>
              <a:t>göstermeden</a:t>
            </a:r>
            <a:r>
              <a:rPr lang="tr-TR" dirty="0"/>
              <a:t> bir </a:t>
            </a:r>
            <a:r>
              <a:rPr lang="tr-TR" dirty="0" err="1"/>
              <a:t>başka</a:t>
            </a:r>
            <a:r>
              <a:rPr lang="tr-TR" dirty="0"/>
              <a:t> dil evrenine girmek de zordur. </a:t>
            </a:r>
          </a:p>
          <a:p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iletişimde</a:t>
            </a:r>
            <a:r>
              <a:rPr lang="tr-TR" dirty="0"/>
              <a:t> </a:t>
            </a:r>
            <a:r>
              <a:rPr lang="tr-TR" dirty="0" err="1"/>
              <a:t>sözel</a:t>
            </a:r>
            <a:r>
              <a:rPr lang="tr-TR" dirty="0"/>
              <a:t> ifadenin </a:t>
            </a:r>
            <a:r>
              <a:rPr lang="tr-TR" dirty="0" err="1"/>
              <a:t>doğru</a:t>
            </a:r>
            <a:r>
              <a:rPr lang="tr-TR" dirty="0"/>
              <a:t> yapılandırılması etkili bir </a:t>
            </a:r>
            <a:r>
              <a:rPr lang="tr-TR" dirty="0" err="1"/>
              <a:t>konuşmanın</a:t>
            </a:r>
            <a:r>
              <a:rPr lang="tr-TR" dirty="0"/>
              <a:t> ve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başarısı</a:t>
            </a:r>
            <a:r>
              <a:rPr lang="tr-TR" dirty="0"/>
              <a:t> hususunda aranan temel </a:t>
            </a:r>
            <a:r>
              <a:rPr lang="tr-TR" dirty="0" err="1"/>
              <a:t>şartlardandır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797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491784-E7FB-5C41-A8B9-57D514893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Sözlü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B0A4A9-5193-BD4B-9496-AFF4D04EF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i="1" dirty="0" err="1"/>
              <a:t>İletişimin</a:t>
            </a:r>
            <a:r>
              <a:rPr lang="tr-TR" i="1" dirty="0"/>
              <a:t> </a:t>
            </a:r>
            <a:r>
              <a:rPr lang="tr-TR" i="1" dirty="0" err="1"/>
              <a:t>biçimi</a:t>
            </a:r>
            <a:r>
              <a:rPr lang="tr-TR" i="1" dirty="0"/>
              <a:t> ile </a:t>
            </a:r>
            <a:r>
              <a:rPr lang="tr-TR" i="1" dirty="0" err="1"/>
              <a:t>içinde</a:t>
            </a:r>
            <a:r>
              <a:rPr lang="tr-TR" i="1" dirty="0"/>
              <a:t> </a:t>
            </a:r>
            <a:r>
              <a:rPr lang="tr-TR" i="1" dirty="0" err="1"/>
              <a:t>yaşanılan</a:t>
            </a:r>
            <a:r>
              <a:rPr lang="tr-TR" i="1" dirty="0"/>
              <a:t> </a:t>
            </a:r>
            <a:r>
              <a:rPr lang="tr-TR" i="1" dirty="0" err="1"/>
              <a:t>kültür</a:t>
            </a:r>
            <a:r>
              <a:rPr lang="tr-TR" i="1" dirty="0"/>
              <a:t> arasında </a:t>
            </a:r>
            <a:r>
              <a:rPr lang="tr-TR" i="1" dirty="0" err="1"/>
              <a:t>ilişki</a:t>
            </a:r>
            <a:r>
              <a:rPr lang="tr-TR" i="1" dirty="0"/>
              <a:t> </a:t>
            </a:r>
            <a:r>
              <a:rPr lang="tr-TR" i="1" dirty="0" err="1"/>
              <a:t>çok</a:t>
            </a:r>
            <a:r>
              <a:rPr lang="tr-TR" i="1" dirty="0"/>
              <a:t> </a:t>
            </a:r>
            <a:r>
              <a:rPr lang="tr-TR" i="1" dirty="0" err="1"/>
              <a:t>güçlüdür</a:t>
            </a:r>
            <a:r>
              <a:rPr lang="tr-TR" i="1" dirty="0"/>
              <a:t>. Bir yandan </a:t>
            </a:r>
            <a:r>
              <a:rPr lang="tr-TR" i="1" dirty="0" err="1"/>
              <a:t>iletişim</a:t>
            </a:r>
            <a:r>
              <a:rPr lang="tr-TR" i="1" dirty="0"/>
              <a:t> </a:t>
            </a:r>
            <a:r>
              <a:rPr lang="tr-TR" i="1" dirty="0" err="1"/>
              <a:t>biçimi</a:t>
            </a:r>
            <a:r>
              <a:rPr lang="tr-TR" i="1" dirty="0"/>
              <a:t> </a:t>
            </a:r>
            <a:r>
              <a:rPr lang="tr-TR" i="1" dirty="0" err="1"/>
              <a:t>kültürün</a:t>
            </a:r>
            <a:r>
              <a:rPr lang="tr-TR" i="1" dirty="0"/>
              <a:t> </a:t>
            </a:r>
            <a:r>
              <a:rPr lang="tr-TR" i="1" dirty="0" err="1"/>
              <a:t>taşıyıcısı</a:t>
            </a:r>
            <a:r>
              <a:rPr lang="tr-TR" i="1" dirty="0"/>
              <a:t> iken </a:t>
            </a:r>
            <a:r>
              <a:rPr lang="tr-TR" i="1" dirty="0" err="1"/>
              <a:t>diğer</a:t>
            </a:r>
            <a:r>
              <a:rPr lang="tr-TR" i="1" dirty="0"/>
              <a:t> yandan </a:t>
            </a:r>
            <a:r>
              <a:rPr lang="tr-TR" i="1" dirty="0" err="1"/>
              <a:t>kültür</a:t>
            </a:r>
            <a:r>
              <a:rPr lang="tr-TR" i="1" dirty="0"/>
              <a:t> de </a:t>
            </a:r>
            <a:r>
              <a:rPr lang="tr-TR" i="1" dirty="0" err="1"/>
              <a:t>iletişimin</a:t>
            </a:r>
            <a:r>
              <a:rPr lang="tr-TR" i="1" dirty="0"/>
              <a:t> </a:t>
            </a:r>
            <a:r>
              <a:rPr lang="tr-TR" i="1" dirty="0" err="1"/>
              <a:t>şekillendiricisidir</a:t>
            </a:r>
            <a:r>
              <a:rPr lang="tr-TR" i="1" dirty="0"/>
              <a:t>. </a:t>
            </a:r>
          </a:p>
          <a:p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</a:t>
            </a:r>
            <a:r>
              <a:rPr lang="tr-TR" dirty="0"/>
              <a:t> de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kültürün</a:t>
            </a:r>
            <a:r>
              <a:rPr lang="tr-TR" dirty="0"/>
              <a:t> </a:t>
            </a:r>
            <a:r>
              <a:rPr lang="tr-TR" dirty="0" err="1"/>
              <a:t>taşıyıcısı</a:t>
            </a:r>
            <a:r>
              <a:rPr lang="tr-TR" dirty="0"/>
              <a:t> durumundadır.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kültürde</a:t>
            </a:r>
            <a:r>
              <a:rPr lang="tr-TR" dirty="0"/>
              <a:t> deneyimlerle dil ve </a:t>
            </a:r>
            <a:r>
              <a:rPr lang="tr-TR" dirty="0" err="1"/>
              <a:t>iletişim</a:t>
            </a:r>
            <a:r>
              <a:rPr lang="tr-TR" dirty="0"/>
              <a:t>, </a:t>
            </a:r>
            <a:r>
              <a:rPr lang="tr-TR" dirty="0" err="1"/>
              <a:t>iletişimle</a:t>
            </a:r>
            <a:r>
              <a:rPr lang="tr-TR" dirty="0"/>
              <a:t> bellek arasında sıkı bir </a:t>
            </a:r>
            <a:r>
              <a:rPr lang="tr-TR" dirty="0" err="1"/>
              <a:t>bag</a:t>
            </a:r>
            <a:r>
              <a:rPr lang="tr-TR" dirty="0"/>
              <a:t>̆ vardır. </a:t>
            </a:r>
            <a:r>
              <a:rPr lang="tr-TR" dirty="0" err="1"/>
              <a:t>Sözün</a:t>
            </a:r>
            <a:r>
              <a:rPr lang="tr-TR" dirty="0"/>
              <a:t> </a:t>
            </a:r>
            <a:r>
              <a:rPr lang="tr-TR" dirty="0" err="1"/>
              <a:t>uçuculuğu</a:t>
            </a:r>
            <a:r>
              <a:rPr lang="tr-TR" dirty="0"/>
              <a:t> ve </a:t>
            </a:r>
            <a:r>
              <a:rPr lang="tr-TR" dirty="0" err="1"/>
              <a:t>geçiciliğine</a:t>
            </a:r>
            <a:r>
              <a:rPr lang="tr-TR" dirty="0"/>
              <a:t> </a:t>
            </a:r>
            <a:r>
              <a:rPr lang="tr-TR" dirty="0" err="1"/>
              <a:t>karşın</a:t>
            </a:r>
            <a:r>
              <a:rPr lang="tr-TR" dirty="0"/>
              <a:t> deneyimler ve hatırlanması gerekenler </a:t>
            </a:r>
            <a:r>
              <a:rPr lang="tr-TR" dirty="0" err="1"/>
              <a:t>sürekli</a:t>
            </a:r>
            <a:r>
              <a:rPr lang="tr-TR" dirty="0"/>
              <a:t> yinelenerek, </a:t>
            </a:r>
            <a:r>
              <a:rPr lang="tr-TR" dirty="0" err="1"/>
              <a:t>söze</a:t>
            </a:r>
            <a:r>
              <a:rPr lang="tr-TR" dirty="0"/>
              <a:t> </a:t>
            </a:r>
            <a:r>
              <a:rPr lang="tr-TR" dirty="0" err="1"/>
              <a:t>dökülerek</a:t>
            </a:r>
            <a:r>
              <a:rPr lang="tr-TR" dirty="0"/>
              <a:t> korunmaya, </a:t>
            </a:r>
            <a:r>
              <a:rPr lang="tr-TR" dirty="0" err="1"/>
              <a:t>devamlılığı</a:t>
            </a:r>
            <a:r>
              <a:rPr lang="tr-TR" dirty="0"/>
              <a:t> </a:t>
            </a:r>
            <a:r>
              <a:rPr lang="tr-TR" dirty="0" err="1"/>
              <a:t>sağlanmaya</a:t>
            </a:r>
            <a:r>
              <a:rPr lang="tr-TR" dirty="0"/>
              <a:t> </a:t>
            </a:r>
            <a:r>
              <a:rPr lang="tr-TR" dirty="0" err="1"/>
              <a:t>çalışılmaktadır</a:t>
            </a:r>
            <a:r>
              <a:rPr lang="tr-TR" dirty="0"/>
              <a:t>. </a:t>
            </a:r>
          </a:p>
          <a:p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kültürde</a:t>
            </a:r>
            <a:r>
              <a:rPr lang="tr-TR" dirty="0"/>
              <a:t> bellek canlıdır ve insanlar bellek </a:t>
            </a:r>
            <a:r>
              <a:rPr lang="tr-TR" dirty="0" err="1"/>
              <a:t>işlevi</a:t>
            </a:r>
            <a:r>
              <a:rPr lang="tr-TR" dirty="0"/>
              <a:t> </a:t>
            </a:r>
            <a:r>
              <a:rPr lang="tr-TR" dirty="0" err="1"/>
              <a:t>görmektedir</a:t>
            </a:r>
            <a:r>
              <a:rPr lang="tr-TR" dirty="0"/>
              <a:t>. </a:t>
            </a:r>
            <a:r>
              <a:rPr lang="tr-TR" dirty="0" err="1"/>
              <a:t>Sürekli</a:t>
            </a:r>
            <a:r>
              <a:rPr lang="tr-TR" dirty="0"/>
              <a:t> yinelemeler </a:t>
            </a:r>
            <a:r>
              <a:rPr lang="tr-TR" dirty="0" err="1"/>
              <a:t>belleği</a:t>
            </a:r>
            <a:r>
              <a:rPr lang="tr-TR" dirty="0"/>
              <a:t> canlı ve zinde tutmakta, olması </a:t>
            </a:r>
            <a:r>
              <a:rPr lang="tr-TR" dirty="0" err="1"/>
              <a:t>gerektiği</a:t>
            </a:r>
            <a:r>
              <a:rPr lang="tr-TR" dirty="0"/>
              <a:t> gibi </a:t>
            </a:r>
            <a:r>
              <a:rPr lang="tr-TR" dirty="0" err="1"/>
              <a:t>çalıştırmaktadır</a:t>
            </a:r>
            <a:r>
              <a:rPr lang="tr-TR" dirty="0"/>
              <a:t>. </a:t>
            </a:r>
          </a:p>
          <a:p>
            <a:r>
              <a:rPr lang="tr-TR" dirty="0"/>
              <a:t>Unutulması gerekenler ayıklanıp unutulmakta, hatırlanması gerekenler ise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kültürün</a:t>
            </a:r>
            <a:r>
              <a:rPr lang="tr-TR" dirty="0"/>
              <a:t> bir </a:t>
            </a:r>
            <a:r>
              <a:rPr lang="tr-TR" dirty="0" err="1"/>
              <a:t>öğesine</a:t>
            </a:r>
            <a:r>
              <a:rPr lang="tr-TR" dirty="0"/>
              <a:t> </a:t>
            </a:r>
            <a:r>
              <a:rPr lang="tr-TR" dirty="0" err="1"/>
              <a:t>dönüştürülerek</a:t>
            </a:r>
            <a:r>
              <a:rPr lang="tr-TR" dirty="0"/>
              <a:t> kalıcı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belleğe</a:t>
            </a:r>
            <a:r>
              <a:rPr lang="tr-TR" dirty="0"/>
              <a:t> kaydedilmektedir.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654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83736B-915A-F942-BAAD-7F1CC009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Sözsüz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A17A9B-4BD9-B94C-9E29-C08EA9BF5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, </a:t>
            </a:r>
            <a:r>
              <a:rPr lang="tr-TR" dirty="0" err="1"/>
              <a:t>iletişimin</a:t>
            </a:r>
            <a:r>
              <a:rPr lang="tr-TR" dirty="0"/>
              <a:t> en temel </a:t>
            </a:r>
            <a:r>
              <a:rPr lang="tr-TR" dirty="0" err="1"/>
              <a:t>biçimlerinden</a:t>
            </a:r>
            <a:r>
              <a:rPr lang="tr-TR" dirty="0"/>
              <a:t> biri olarak </a:t>
            </a:r>
            <a:r>
              <a:rPr lang="tr-TR" dirty="0" err="1"/>
              <a:t>sözcükler</a:t>
            </a:r>
            <a:r>
              <a:rPr lang="tr-TR" dirty="0"/>
              <a:t> olmadan </a:t>
            </a:r>
            <a:r>
              <a:rPr lang="tr-TR" dirty="0" err="1"/>
              <a:t>iletişim</a:t>
            </a:r>
            <a:r>
              <a:rPr lang="tr-TR" dirty="0"/>
              <a:t> kurmayı ifade etmektedir. </a:t>
            </a:r>
          </a:p>
          <a:p>
            <a:r>
              <a:rPr lang="tr-TR" dirty="0"/>
              <a:t>Antropologlara </a:t>
            </a:r>
            <a:r>
              <a:rPr lang="tr-TR" dirty="0" err="1"/>
              <a:t>göre</a:t>
            </a:r>
            <a:r>
              <a:rPr lang="tr-TR" dirty="0"/>
              <a:t> insanlar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iletişime</a:t>
            </a:r>
            <a:r>
              <a:rPr lang="tr-TR" dirty="0"/>
              <a:t> </a:t>
            </a:r>
            <a:r>
              <a:rPr lang="tr-TR" dirty="0" err="1"/>
              <a:t>geçmeden</a:t>
            </a:r>
            <a:r>
              <a:rPr lang="tr-TR" dirty="0"/>
              <a:t> </a:t>
            </a:r>
            <a:r>
              <a:rPr lang="tr-TR" dirty="0" err="1"/>
              <a:t>önce</a:t>
            </a:r>
            <a:r>
              <a:rPr lang="tr-TR" dirty="0"/>
              <a:t> bedenlerini kullanarak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kurmuşlardır</a:t>
            </a:r>
            <a:r>
              <a:rPr lang="tr-TR" dirty="0"/>
              <a:t>. </a:t>
            </a:r>
          </a:p>
          <a:p>
            <a:r>
              <a:rPr lang="tr-TR" dirty="0" err="1"/>
              <a:t>İlkel</a:t>
            </a:r>
            <a:r>
              <a:rPr lang="tr-TR" dirty="0"/>
              <a:t> insandan kalma bu </a:t>
            </a:r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işaret</a:t>
            </a:r>
            <a:r>
              <a:rPr lang="tr-TR" dirty="0"/>
              <a:t> ve </a:t>
            </a:r>
            <a:r>
              <a:rPr lang="tr-TR" dirty="0" err="1"/>
              <a:t>ipuçları</a:t>
            </a:r>
            <a:r>
              <a:rPr lang="tr-TR" dirty="0"/>
              <a:t> halen kullanılmaktadır. </a:t>
            </a:r>
          </a:p>
          <a:p>
            <a:r>
              <a:rPr lang="tr-TR" dirty="0" err="1"/>
              <a:t>Günümüzdeki</a:t>
            </a:r>
            <a:r>
              <a:rPr lang="tr-TR" dirty="0"/>
              <a:t> </a:t>
            </a:r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iletişimi</a:t>
            </a:r>
            <a:r>
              <a:rPr lang="tr-TR" dirty="0"/>
              <a:t> sadece beden dili olarak anlayıp </a:t>
            </a:r>
            <a:r>
              <a:rPr lang="tr-TR" dirty="0" err="1"/>
              <a:t>aşırı</a:t>
            </a:r>
            <a:r>
              <a:rPr lang="tr-TR" dirty="0"/>
              <a:t> anlam </a:t>
            </a:r>
            <a:r>
              <a:rPr lang="tr-TR" dirty="0" err="1"/>
              <a:t>yükleyenleri</a:t>
            </a:r>
            <a:r>
              <a:rPr lang="tr-TR" dirty="0"/>
              <a:t> </a:t>
            </a:r>
            <a:r>
              <a:rPr lang="tr-TR" dirty="0" err="1"/>
              <a:t>eleştiren</a:t>
            </a:r>
            <a:r>
              <a:rPr lang="tr-TR" dirty="0"/>
              <a:t> </a:t>
            </a:r>
            <a:r>
              <a:rPr lang="tr-TR" dirty="0" err="1"/>
              <a:t>Erdoğan</a:t>
            </a:r>
            <a:r>
              <a:rPr lang="tr-TR" dirty="0"/>
              <a:t>, </a:t>
            </a:r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türlerini</a:t>
            </a:r>
            <a:r>
              <a:rPr lang="tr-TR" dirty="0"/>
              <a:t> yer ve mesafe tutma, dokunma, jestler, </a:t>
            </a:r>
            <a:r>
              <a:rPr lang="tr-TR" dirty="0" err="1"/>
              <a:t>göz</a:t>
            </a:r>
            <a:r>
              <a:rPr lang="tr-TR" dirty="0"/>
              <a:t> ve </a:t>
            </a:r>
            <a:r>
              <a:rPr lang="tr-TR" dirty="0" err="1"/>
              <a:t>bakıs</a:t>
            </a:r>
            <a:r>
              <a:rPr lang="tr-TR" dirty="0"/>
              <a:t>̧, zaman ve </a:t>
            </a:r>
            <a:r>
              <a:rPr lang="tr-TR" dirty="0" err="1"/>
              <a:t>statu</a:t>
            </a:r>
            <a:r>
              <a:rPr lang="tr-TR" dirty="0"/>
              <a:t>̈ kullanımı, ses dili, maddeler ve </a:t>
            </a:r>
            <a:r>
              <a:rPr lang="tr-TR" dirty="0" err="1"/>
              <a:t>eşyalar</a:t>
            </a:r>
            <a:r>
              <a:rPr lang="tr-TR" dirty="0"/>
              <a:t>, fiziksel </a:t>
            </a:r>
            <a:r>
              <a:rPr lang="tr-TR" dirty="0" err="1"/>
              <a:t>görünüs</a:t>
            </a:r>
            <a:r>
              <a:rPr lang="tr-TR" dirty="0"/>
              <a:t>̧ olmak </a:t>
            </a:r>
            <a:r>
              <a:rPr lang="tr-TR" dirty="0" err="1"/>
              <a:t>üzere</a:t>
            </a:r>
            <a:r>
              <a:rPr lang="tr-TR" dirty="0"/>
              <a:t> sekiz </a:t>
            </a:r>
            <a:r>
              <a:rPr lang="tr-TR" dirty="0" err="1"/>
              <a:t>başlıkta</a:t>
            </a:r>
            <a:r>
              <a:rPr lang="tr-TR" dirty="0"/>
              <a:t> saymaktadır. </a:t>
            </a:r>
          </a:p>
          <a:p>
            <a:r>
              <a:rPr lang="tr-TR" dirty="0"/>
              <a:t>Ona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bütün</a:t>
            </a:r>
            <a:r>
              <a:rPr lang="tr-TR" dirty="0"/>
              <a:t> bu </a:t>
            </a:r>
            <a:r>
              <a:rPr lang="tr-TR" dirty="0" err="1"/>
              <a:t>türler</a:t>
            </a:r>
            <a:r>
              <a:rPr lang="tr-TR" dirty="0"/>
              <a:t> </a:t>
            </a:r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0254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1FD62E-ACD3-D843-97ED-63DCDF1F5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Sözsüz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176DFB-8A24-C648-B204-F607C1A35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Sözsüz</a:t>
            </a:r>
            <a:r>
              <a:rPr lang="tr-TR" dirty="0"/>
              <a:t> </a:t>
            </a:r>
            <a:r>
              <a:rPr lang="tr-TR" dirty="0" err="1"/>
              <a:t>iletişimde</a:t>
            </a:r>
            <a:r>
              <a:rPr lang="tr-TR" dirty="0"/>
              <a:t> </a:t>
            </a:r>
            <a:r>
              <a:rPr lang="tr-TR" dirty="0" err="1"/>
              <a:t>kişinin</a:t>
            </a:r>
            <a:r>
              <a:rPr lang="tr-TR" dirty="0"/>
              <a:t> </a:t>
            </a:r>
            <a:r>
              <a:rPr lang="tr-TR" dirty="0" err="1"/>
              <a:t>söyledikleriyle</a:t>
            </a:r>
            <a:r>
              <a:rPr lang="tr-TR" dirty="0"/>
              <a:t>, </a:t>
            </a:r>
            <a:r>
              <a:rPr lang="tr-TR" dirty="0" err="1"/>
              <a:t>sözlu</a:t>
            </a:r>
            <a:r>
              <a:rPr lang="tr-TR" dirty="0"/>
              <a:t>̈ ifadelerle beden dili ve </a:t>
            </a:r>
            <a:r>
              <a:rPr lang="tr-TR" dirty="0" err="1"/>
              <a:t>sözsüz</a:t>
            </a:r>
            <a:r>
              <a:rPr lang="tr-TR" dirty="0"/>
              <a:t> unsurların arasında sıkı bir </a:t>
            </a:r>
            <a:r>
              <a:rPr lang="tr-TR" dirty="0" err="1"/>
              <a:t>bag</a:t>
            </a:r>
            <a:r>
              <a:rPr lang="tr-TR" dirty="0"/>
              <a:t>̆ vardır ve bu </a:t>
            </a:r>
            <a:r>
              <a:rPr lang="tr-TR" dirty="0" err="1"/>
              <a:t>bag</a:t>
            </a:r>
            <a:r>
              <a:rPr lang="tr-TR" dirty="0"/>
              <a:t>̆ </a:t>
            </a:r>
            <a:r>
              <a:rPr lang="tr-TR" dirty="0" err="1"/>
              <a:t>aracılığıyla</a:t>
            </a:r>
            <a:r>
              <a:rPr lang="tr-TR" dirty="0"/>
              <a:t> </a:t>
            </a:r>
            <a:r>
              <a:rPr lang="tr-TR" dirty="0" err="1"/>
              <a:t>sözel</a:t>
            </a:r>
            <a:r>
              <a:rPr lang="tr-TR" dirty="0"/>
              <a:t> ifadenin anlamı ve etkisi </a:t>
            </a:r>
            <a:r>
              <a:rPr lang="tr-TR" dirty="0" err="1"/>
              <a:t>güçlendirilir</a:t>
            </a:r>
            <a:r>
              <a:rPr lang="tr-TR" dirty="0"/>
              <a:t> veya zayıflatılır. </a:t>
            </a:r>
          </a:p>
          <a:p>
            <a:r>
              <a:rPr lang="tr-TR" dirty="0"/>
              <a:t>Bir </a:t>
            </a:r>
            <a:r>
              <a:rPr lang="tr-TR" dirty="0" err="1"/>
              <a:t>iletişimde</a:t>
            </a:r>
            <a:r>
              <a:rPr lang="tr-TR" dirty="0"/>
              <a:t> </a:t>
            </a:r>
            <a:r>
              <a:rPr lang="tr-TR" dirty="0" err="1"/>
              <a:t>sözlu</a:t>
            </a:r>
            <a:r>
              <a:rPr lang="tr-TR" dirty="0"/>
              <a:t>̈ ve </a:t>
            </a:r>
            <a:r>
              <a:rPr lang="tr-TR" dirty="0" err="1"/>
              <a:t>sözsüz</a:t>
            </a:r>
            <a:r>
              <a:rPr lang="tr-TR" dirty="0"/>
              <a:t> ifadelerin etkisine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araştırmalarda</a:t>
            </a:r>
            <a:r>
              <a:rPr lang="tr-TR" dirty="0"/>
              <a:t> </a:t>
            </a:r>
            <a:r>
              <a:rPr lang="tr-TR" dirty="0" err="1"/>
              <a:t>sözsüz</a:t>
            </a:r>
            <a:r>
              <a:rPr lang="tr-TR" dirty="0"/>
              <a:t> unsurların </a:t>
            </a:r>
            <a:r>
              <a:rPr lang="tr-TR" dirty="0" err="1"/>
              <a:t>çok</a:t>
            </a:r>
            <a:r>
              <a:rPr lang="tr-TR" dirty="0"/>
              <a:t> daha fazla etkili </a:t>
            </a:r>
            <a:r>
              <a:rPr lang="tr-TR" dirty="0" err="1"/>
              <a:t>olduğu</a:t>
            </a:r>
            <a:r>
              <a:rPr lang="tr-TR" dirty="0"/>
              <a:t> ortaya </a:t>
            </a:r>
            <a:r>
              <a:rPr lang="tr-TR" dirty="0" err="1"/>
              <a:t>konulmuştur</a:t>
            </a:r>
            <a:r>
              <a:rPr lang="tr-TR" dirty="0"/>
              <a:t>. </a:t>
            </a:r>
          </a:p>
          <a:p>
            <a:r>
              <a:rPr lang="tr-TR" dirty="0" err="1"/>
              <a:t>Mehrabian</a:t>
            </a:r>
            <a:r>
              <a:rPr lang="tr-TR" dirty="0"/>
              <a:t> tarafından yapılan </a:t>
            </a:r>
            <a:r>
              <a:rPr lang="tr-TR" dirty="0" err="1"/>
              <a:t>araştırmada</a:t>
            </a:r>
            <a:r>
              <a:rPr lang="tr-TR" dirty="0"/>
              <a:t> </a:t>
            </a:r>
            <a:r>
              <a:rPr lang="tr-TR" dirty="0" err="1"/>
              <a:t>iletişimde</a:t>
            </a:r>
            <a:r>
              <a:rPr lang="tr-TR" dirty="0"/>
              <a:t> %55 beden dili, %38 sesin </a:t>
            </a:r>
            <a:r>
              <a:rPr lang="tr-TR" dirty="0" err="1"/>
              <a:t>biçimi</a:t>
            </a:r>
            <a:r>
              <a:rPr lang="tr-TR" dirty="0"/>
              <a:t> ve tonu, %7 ise </a:t>
            </a:r>
            <a:r>
              <a:rPr lang="tr-TR" dirty="0" err="1"/>
              <a:t>sözcüklerin</a:t>
            </a:r>
            <a:r>
              <a:rPr lang="tr-TR" dirty="0"/>
              <a:t> etkili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görülürken</a:t>
            </a:r>
            <a:r>
              <a:rPr lang="tr-TR" dirty="0"/>
              <a:t> </a:t>
            </a:r>
            <a:r>
              <a:rPr lang="tr-TR" dirty="0" err="1"/>
              <a:t>Birduthistell’in</a:t>
            </a:r>
            <a:r>
              <a:rPr lang="tr-TR" dirty="0"/>
              <a:t> </a:t>
            </a:r>
            <a:r>
              <a:rPr lang="tr-TR" dirty="0" err="1"/>
              <a:t>araştırmasında</a:t>
            </a:r>
            <a:r>
              <a:rPr lang="tr-TR" dirty="0"/>
              <a:t> %65 beden dili, %35 de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</a:t>
            </a:r>
            <a:r>
              <a:rPr lang="tr-TR" dirty="0"/>
              <a:t> etkilidir. I</a:t>
            </a:r>
          </a:p>
          <a:p>
            <a:r>
              <a:rPr lang="tr-TR" dirty="0"/>
              <a:t>̇ki </a:t>
            </a:r>
            <a:r>
              <a:rPr lang="tr-TR" dirty="0" err="1"/>
              <a:t>araştırmadan</a:t>
            </a:r>
            <a:r>
              <a:rPr lang="tr-TR" dirty="0"/>
              <a:t> da </a:t>
            </a:r>
            <a:r>
              <a:rPr lang="tr-TR" dirty="0" err="1"/>
              <a:t>görüldüğu</a:t>
            </a:r>
            <a:r>
              <a:rPr lang="tr-TR" dirty="0"/>
              <a:t>̈ </a:t>
            </a:r>
            <a:r>
              <a:rPr lang="tr-TR" dirty="0" err="1"/>
              <a:t>üzere</a:t>
            </a:r>
            <a:r>
              <a:rPr lang="tr-TR" dirty="0"/>
              <a:t> </a:t>
            </a:r>
            <a:r>
              <a:rPr lang="tr-TR" dirty="0" err="1"/>
              <a:t>sözsüz</a:t>
            </a:r>
            <a:r>
              <a:rPr lang="tr-TR" dirty="0"/>
              <a:t> unsurların bir </a:t>
            </a:r>
            <a:r>
              <a:rPr lang="tr-TR" dirty="0" err="1"/>
              <a:t>iletişimdeki</a:t>
            </a:r>
            <a:r>
              <a:rPr lang="tr-TR" dirty="0"/>
              <a:t> payı </a:t>
            </a:r>
            <a:r>
              <a:rPr lang="tr-TR" dirty="0" err="1"/>
              <a:t>sözcüklerden</a:t>
            </a:r>
            <a:r>
              <a:rPr lang="tr-TR" dirty="0"/>
              <a:t>, </a:t>
            </a:r>
            <a:r>
              <a:rPr lang="tr-TR" dirty="0" err="1"/>
              <a:t>sözel</a:t>
            </a:r>
            <a:r>
              <a:rPr lang="tr-TR" dirty="0"/>
              <a:t> ifadelerden daha fazladır.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3421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61421C-26BF-3443-8EE8-BB0BE6B87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7A357E-63A9-E948-9E5E-0C47B2FF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İletinin</a:t>
            </a:r>
            <a:r>
              <a:rPr lang="tr-TR" dirty="0"/>
              <a:t> yazılı ve </a:t>
            </a:r>
            <a:r>
              <a:rPr lang="tr-TR" dirty="0" err="1"/>
              <a:t>görsel</a:t>
            </a:r>
            <a:r>
              <a:rPr lang="tr-TR" dirty="0"/>
              <a:t> sembollerle aktarılması demek olan yazılı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başlangıcı</a:t>
            </a:r>
            <a:r>
              <a:rPr lang="tr-TR" dirty="0"/>
              <a:t> bundan </a:t>
            </a:r>
            <a:r>
              <a:rPr lang="tr-TR" dirty="0" err="1"/>
              <a:t>yaklaşık</a:t>
            </a:r>
            <a:r>
              <a:rPr lang="tr-TR" dirty="0"/>
              <a:t> </a:t>
            </a:r>
            <a:r>
              <a:rPr lang="tr-TR" dirty="0" err="1"/>
              <a:t>bes</a:t>
            </a:r>
            <a:r>
              <a:rPr lang="tr-TR" dirty="0"/>
              <a:t>̧ bin yıl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Sümerler</a:t>
            </a:r>
            <a:r>
              <a:rPr lang="tr-TR" dirty="0"/>
              <a:t> tarafından yazının icat edilmesiyledir. </a:t>
            </a:r>
          </a:p>
          <a:p>
            <a:r>
              <a:rPr lang="tr-TR" dirty="0"/>
              <a:t>Daha </a:t>
            </a:r>
            <a:r>
              <a:rPr lang="tr-TR" dirty="0" err="1"/>
              <a:t>önceleri</a:t>
            </a:r>
            <a:r>
              <a:rPr lang="tr-TR" dirty="0"/>
              <a:t> duvarlara ve </a:t>
            </a:r>
            <a:r>
              <a:rPr lang="tr-TR" dirty="0" err="1"/>
              <a:t>taşlara</a:t>
            </a:r>
            <a:r>
              <a:rPr lang="tr-TR" dirty="0"/>
              <a:t> </a:t>
            </a:r>
            <a:r>
              <a:rPr lang="tr-TR" dirty="0" err="1"/>
              <a:t>çizilen</a:t>
            </a:r>
            <a:r>
              <a:rPr lang="tr-TR" dirty="0"/>
              <a:t> resimler, tarihsel </a:t>
            </a:r>
            <a:r>
              <a:rPr lang="tr-TR" dirty="0" err="1"/>
              <a:t>süreçte</a:t>
            </a:r>
            <a:r>
              <a:rPr lang="tr-TR" dirty="0"/>
              <a:t>, harfler ve alfabenin ortaya </a:t>
            </a:r>
            <a:r>
              <a:rPr lang="tr-TR" dirty="0" err="1"/>
              <a:t>çıkmasına</a:t>
            </a:r>
            <a:r>
              <a:rPr lang="tr-TR" dirty="0"/>
              <a:t> zemin </a:t>
            </a:r>
            <a:r>
              <a:rPr lang="tr-TR" dirty="0" err="1"/>
              <a:t>hazırlamıştır</a:t>
            </a:r>
            <a:r>
              <a:rPr lang="tr-TR" dirty="0"/>
              <a:t>. </a:t>
            </a:r>
          </a:p>
          <a:p>
            <a:r>
              <a:rPr lang="tr-TR" dirty="0"/>
              <a:t>Zamanla farklı toplumlar kendi alfabelerini ve yazılarını </a:t>
            </a:r>
            <a:r>
              <a:rPr lang="tr-TR" dirty="0" err="1"/>
              <a:t>geliştirmiştir</a:t>
            </a:r>
            <a:r>
              <a:rPr lang="tr-TR" dirty="0"/>
              <a:t>. Buna </a:t>
            </a:r>
            <a:r>
              <a:rPr lang="tr-TR" dirty="0" err="1"/>
              <a:t>karşın</a:t>
            </a:r>
            <a:r>
              <a:rPr lang="tr-TR" dirty="0"/>
              <a:t> yazının, okuma-yazmanın </a:t>
            </a:r>
            <a:r>
              <a:rPr lang="tr-TR" dirty="0" err="1"/>
              <a:t>yaygınlaşması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gec</a:t>
            </a:r>
            <a:r>
              <a:rPr lang="tr-TR" dirty="0"/>
              <a:t>̧ </a:t>
            </a:r>
            <a:r>
              <a:rPr lang="tr-TR" dirty="0" err="1"/>
              <a:t>olmuştur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85151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0ACC94-6C74-6546-A0A2-9240F4D09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AC64A7-648A-9941-AAEF-C6B2DCE96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Matbaanın icadı ve okuma-yazmanın </a:t>
            </a:r>
            <a:r>
              <a:rPr lang="tr-TR" dirty="0" err="1"/>
              <a:t>yaygınlaşmasıyla</a:t>
            </a:r>
            <a:r>
              <a:rPr lang="tr-TR" dirty="0"/>
              <a:t> eskinin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iletişiminin</a:t>
            </a:r>
            <a:r>
              <a:rPr lang="tr-TR" dirty="0"/>
              <a:t> yerini yazılı </a:t>
            </a:r>
            <a:r>
              <a:rPr lang="tr-TR" dirty="0" err="1"/>
              <a:t>iletişime</a:t>
            </a:r>
            <a:r>
              <a:rPr lang="tr-TR" dirty="0"/>
              <a:t> bırakmasına neden </a:t>
            </a:r>
            <a:r>
              <a:rPr lang="tr-TR" dirty="0" err="1"/>
              <a:t>olmuştur</a:t>
            </a:r>
            <a:r>
              <a:rPr lang="tr-TR" dirty="0"/>
              <a:t>. </a:t>
            </a:r>
            <a:r>
              <a:rPr lang="tr-TR" dirty="0" err="1"/>
              <a:t>İletişim</a:t>
            </a:r>
            <a:r>
              <a:rPr lang="tr-TR" dirty="0"/>
              <a:t> </a:t>
            </a:r>
            <a:r>
              <a:rPr lang="tr-TR" dirty="0" err="1"/>
              <a:t>biçiminin</a:t>
            </a:r>
            <a:r>
              <a:rPr lang="tr-TR" dirty="0"/>
              <a:t> </a:t>
            </a:r>
            <a:r>
              <a:rPr lang="tr-TR" dirty="0" err="1"/>
              <a:t>değişimi</a:t>
            </a:r>
            <a:r>
              <a:rPr lang="tr-TR" dirty="0"/>
              <a:t>, </a:t>
            </a:r>
            <a:r>
              <a:rPr lang="tr-TR" dirty="0" err="1"/>
              <a:t>kültüru</a:t>
            </a:r>
            <a:r>
              <a:rPr lang="tr-TR" dirty="0"/>
              <a:t>̈ de </a:t>
            </a:r>
            <a:r>
              <a:rPr lang="tr-TR" dirty="0" err="1"/>
              <a:t>etkilemis</a:t>
            </a:r>
            <a:r>
              <a:rPr lang="tr-TR" dirty="0"/>
              <a:t>̧ ve yazılı </a:t>
            </a:r>
            <a:r>
              <a:rPr lang="tr-TR" dirty="0" err="1"/>
              <a:t>kültüre</a:t>
            </a:r>
            <a:r>
              <a:rPr lang="tr-TR" dirty="0"/>
              <a:t> </a:t>
            </a:r>
            <a:r>
              <a:rPr lang="tr-TR" dirty="0" err="1"/>
              <a:t>geçis</a:t>
            </a:r>
            <a:r>
              <a:rPr lang="tr-TR" dirty="0"/>
              <a:t>̧ </a:t>
            </a:r>
            <a:r>
              <a:rPr lang="tr-TR" dirty="0" err="1"/>
              <a:t>olmuştur</a:t>
            </a:r>
            <a:r>
              <a:rPr lang="tr-TR" dirty="0"/>
              <a:t>. </a:t>
            </a:r>
          </a:p>
          <a:p>
            <a:r>
              <a:rPr lang="tr-TR" i="1" dirty="0" err="1"/>
              <a:t>Geçmişte</a:t>
            </a:r>
            <a:r>
              <a:rPr lang="tr-TR" i="1" dirty="0"/>
              <a:t> </a:t>
            </a:r>
            <a:r>
              <a:rPr lang="tr-TR" i="1" dirty="0" err="1"/>
              <a:t>söz</a:t>
            </a:r>
            <a:r>
              <a:rPr lang="tr-TR" i="1" dirty="0"/>
              <a:t> </a:t>
            </a:r>
            <a:r>
              <a:rPr lang="tr-TR" i="1" dirty="0" err="1"/>
              <a:t>çağı</a:t>
            </a:r>
            <a:r>
              <a:rPr lang="tr-TR" i="1" dirty="0"/>
              <a:t> vardır ve </a:t>
            </a:r>
            <a:r>
              <a:rPr lang="tr-TR" i="1" dirty="0" err="1"/>
              <a:t>söz</a:t>
            </a:r>
            <a:r>
              <a:rPr lang="tr-TR" i="1" dirty="0"/>
              <a:t> yerini yazıya, </a:t>
            </a:r>
            <a:r>
              <a:rPr lang="tr-TR" i="1" dirty="0" err="1"/>
              <a:t>görsel</a:t>
            </a:r>
            <a:r>
              <a:rPr lang="tr-TR" i="1" dirty="0"/>
              <a:t> </a:t>
            </a:r>
            <a:r>
              <a:rPr lang="tr-TR" i="1" dirty="0" err="1"/>
              <a:t>işaret</a:t>
            </a:r>
            <a:r>
              <a:rPr lang="tr-TR" i="1" dirty="0"/>
              <a:t> ve sembollere bırakmaktadır. </a:t>
            </a:r>
          </a:p>
          <a:p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kültürde</a:t>
            </a:r>
            <a:r>
              <a:rPr lang="tr-TR" dirty="0"/>
              <a:t> nesilden nesle aktarımı </a:t>
            </a:r>
            <a:r>
              <a:rPr lang="tr-TR" dirty="0" err="1"/>
              <a:t>gerçekleştiren</a:t>
            </a:r>
            <a:r>
              <a:rPr lang="tr-TR" dirty="0"/>
              <a:t> anlatıcıların yerini yazılı metinler </a:t>
            </a:r>
            <a:r>
              <a:rPr lang="tr-TR" dirty="0" err="1"/>
              <a:t>almıştır</a:t>
            </a:r>
            <a:r>
              <a:rPr lang="tr-TR" dirty="0"/>
              <a:t>. Yazı nedeniyle insanın bellekle, hatırlama ve unutmayla </a:t>
            </a:r>
            <a:r>
              <a:rPr lang="tr-TR" dirty="0" err="1"/>
              <a:t>ilişkisi</a:t>
            </a:r>
            <a:r>
              <a:rPr lang="tr-TR" dirty="0"/>
              <a:t> de </a:t>
            </a:r>
            <a:r>
              <a:rPr lang="tr-TR" dirty="0" err="1"/>
              <a:t>değişmiştir</a:t>
            </a:r>
            <a:r>
              <a:rPr lang="tr-TR" dirty="0"/>
              <a:t>. </a:t>
            </a:r>
          </a:p>
          <a:p>
            <a:r>
              <a:rPr lang="tr-TR" dirty="0"/>
              <a:t>Artık kulak </a:t>
            </a:r>
            <a:r>
              <a:rPr lang="tr-TR" dirty="0" err="1"/>
              <a:t>değil</a:t>
            </a:r>
            <a:r>
              <a:rPr lang="tr-TR" dirty="0"/>
              <a:t> </a:t>
            </a:r>
            <a:r>
              <a:rPr lang="tr-TR" dirty="0" err="1"/>
              <a:t>göz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 Dolayısıyla duymak ve anlatmak </a:t>
            </a:r>
            <a:r>
              <a:rPr lang="tr-TR" dirty="0" err="1"/>
              <a:t>değil</a:t>
            </a:r>
            <a:r>
              <a:rPr lang="tr-TR" dirty="0"/>
              <a:t> okumak </a:t>
            </a:r>
            <a:r>
              <a:rPr lang="tr-TR" dirty="0" err="1"/>
              <a:t>ön</a:t>
            </a:r>
            <a:r>
              <a:rPr lang="tr-TR" dirty="0"/>
              <a:t> plandadır.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1382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0C3417-29B4-AE44-B0E7-6ECB03151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67CF0B-B0AF-AE48-B1BE-AF70F3822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Okumanın </a:t>
            </a:r>
            <a:r>
              <a:rPr lang="tr-TR" dirty="0" err="1"/>
              <a:t>başat</a:t>
            </a:r>
            <a:r>
              <a:rPr lang="tr-TR" dirty="0"/>
              <a:t> bir eylem olması, insanın </a:t>
            </a:r>
            <a:r>
              <a:rPr lang="tr-TR" dirty="0" err="1"/>
              <a:t>dünyayla</a:t>
            </a:r>
            <a:r>
              <a:rPr lang="tr-TR" dirty="0"/>
              <a:t>, bilgiyle </a:t>
            </a:r>
            <a:r>
              <a:rPr lang="tr-TR" dirty="0" err="1"/>
              <a:t>kurduğu</a:t>
            </a:r>
            <a:r>
              <a:rPr lang="tr-TR" dirty="0"/>
              <a:t> </a:t>
            </a:r>
            <a:r>
              <a:rPr lang="tr-TR" dirty="0" err="1"/>
              <a:t>ilişkiyi</a:t>
            </a:r>
            <a:r>
              <a:rPr lang="tr-TR" dirty="0"/>
              <a:t> </a:t>
            </a:r>
            <a:r>
              <a:rPr lang="tr-TR" dirty="0" err="1"/>
              <a:t>etkilemiştir</a:t>
            </a:r>
            <a:r>
              <a:rPr lang="tr-TR" dirty="0"/>
              <a:t>. </a:t>
            </a:r>
          </a:p>
          <a:p>
            <a:r>
              <a:rPr lang="tr-TR" dirty="0"/>
              <a:t>Deneyimle </a:t>
            </a:r>
            <a:r>
              <a:rPr lang="tr-TR" dirty="0" err="1"/>
              <a:t>öğrenilen</a:t>
            </a:r>
            <a:r>
              <a:rPr lang="tr-TR" dirty="0"/>
              <a:t> bilgiden daha fazla okunarak </a:t>
            </a:r>
            <a:r>
              <a:rPr lang="tr-TR" dirty="0" err="1"/>
              <a:t>öğrenilen</a:t>
            </a:r>
            <a:r>
              <a:rPr lang="tr-TR" dirty="0"/>
              <a:t> bilgi </a:t>
            </a:r>
            <a:r>
              <a:rPr lang="tr-TR" dirty="0" err="1"/>
              <a:t>söz</a:t>
            </a:r>
            <a:r>
              <a:rPr lang="tr-TR" dirty="0"/>
              <a:t> konusudur. Deneyimin yerini okumak almaktadır. </a:t>
            </a:r>
          </a:p>
          <a:p>
            <a:r>
              <a:rPr lang="tr-TR" dirty="0" err="1"/>
              <a:t>Böylece</a:t>
            </a:r>
            <a:r>
              <a:rPr lang="tr-TR" dirty="0"/>
              <a:t> insanın </a:t>
            </a:r>
            <a:r>
              <a:rPr lang="tr-TR" dirty="0" err="1"/>
              <a:t>dünyayla</a:t>
            </a:r>
            <a:r>
              <a:rPr lang="tr-TR" dirty="0"/>
              <a:t> ve varlıkla </a:t>
            </a:r>
            <a:r>
              <a:rPr lang="tr-TR" dirty="0" err="1"/>
              <a:t>kurduğu</a:t>
            </a:r>
            <a:r>
              <a:rPr lang="tr-TR" dirty="0"/>
              <a:t> </a:t>
            </a:r>
            <a:r>
              <a:rPr lang="tr-TR" dirty="0" err="1"/>
              <a:t>ilişki</a:t>
            </a:r>
            <a:r>
              <a:rPr lang="tr-TR" dirty="0"/>
              <a:t> azalmakta, insanın </a:t>
            </a:r>
            <a:r>
              <a:rPr lang="tr-TR" dirty="0" err="1"/>
              <a:t>dünyayla</a:t>
            </a:r>
            <a:r>
              <a:rPr lang="tr-TR" dirty="0"/>
              <a:t> ve varlıkla mesafesi </a:t>
            </a:r>
            <a:r>
              <a:rPr lang="tr-TR" dirty="0" err="1"/>
              <a:t>oluşmakta</a:t>
            </a:r>
            <a:r>
              <a:rPr lang="tr-TR" dirty="0"/>
              <a:t> ve bu mesafe </a:t>
            </a:r>
            <a:r>
              <a:rPr lang="tr-TR" dirty="0" err="1"/>
              <a:t>gittikçe</a:t>
            </a:r>
            <a:r>
              <a:rPr lang="tr-TR" dirty="0"/>
              <a:t> artmaktadır. </a:t>
            </a:r>
            <a:r>
              <a:rPr lang="tr-TR" dirty="0" err="1"/>
              <a:t>Oluşan</a:t>
            </a:r>
            <a:r>
              <a:rPr lang="tr-TR" dirty="0"/>
              <a:t> mesafe ise </a:t>
            </a:r>
            <a:r>
              <a:rPr lang="tr-TR" dirty="0" err="1"/>
              <a:t>yabancılaşmaya</a:t>
            </a:r>
            <a:r>
              <a:rPr lang="tr-TR" dirty="0"/>
              <a:t> neden olmaktadır. </a:t>
            </a:r>
          </a:p>
          <a:p>
            <a:r>
              <a:rPr lang="tr-TR" dirty="0"/>
              <a:t>Bu </a:t>
            </a:r>
            <a:r>
              <a:rPr lang="tr-TR" dirty="0" err="1"/>
              <a:t>yabancılaşma</a:t>
            </a:r>
            <a:r>
              <a:rPr lang="tr-TR" dirty="0"/>
              <a:t> kendini toplumsal hayatta da </a:t>
            </a:r>
            <a:r>
              <a:rPr lang="tr-TR" dirty="0" err="1"/>
              <a:t>göstermektedir</a:t>
            </a:r>
            <a:r>
              <a:rPr lang="tr-TR" dirty="0"/>
              <a:t>. </a:t>
            </a:r>
          </a:p>
          <a:p>
            <a:r>
              <a:rPr lang="tr-TR" dirty="0" err="1"/>
              <a:t>Araçların</a:t>
            </a:r>
            <a:r>
              <a:rPr lang="tr-TR" dirty="0"/>
              <a:t> kendi kullanma </a:t>
            </a:r>
            <a:r>
              <a:rPr lang="tr-TR" dirty="0" err="1"/>
              <a:t>biçimini</a:t>
            </a:r>
            <a:r>
              <a:rPr lang="tr-TR" dirty="0"/>
              <a:t> dayatması gibi yazı ve okuma da kendi </a:t>
            </a:r>
            <a:r>
              <a:rPr lang="tr-TR" dirty="0" err="1"/>
              <a:t>biçimini</a:t>
            </a:r>
            <a:r>
              <a:rPr lang="tr-TR" dirty="0"/>
              <a:t> </a:t>
            </a:r>
            <a:r>
              <a:rPr lang="tr-TR" dirty="0" err="1"/>
              <a:t>şart</a:t>
            </a:r>
            <a:r>
              <a:rPr lang="tr-TR" dirty="0"/>
              <a:t> </a:t>
            </a:r>
            <a:r>
              <a:rPr lang="tr-TR" dirty="0" err="1"/>
              <a:t>koşmaktadır</a:t>
            </a:r>
            <a:r>
              <a:rPr lang="tr-TR" dirty="0"/>
              <a:t>. </a:t>
            </a:r>
          </a:p>
          <a:p>
            <a:r>
              <a:rPr lang="tr-TR" dirty="0"/>
              <a:t>Okumak </a:t>
            </a:r>
            <a:r>
              <a:rPr lang="tr-TR" dirty="0" err="1"/>
              <a:t>için</a:t>
            </a:r>
            <a:r>
              <a:rPr lang="tr-TR" dirty="0"/>
              <a:t> kenara ve kendi </a:t>
            </a:r>
            <a:r>
              <a:rPr lang="tr-TR" dirty="0" err="1"/>
              <a:t>kabuğuna</a:t>
            </a:r>
            <a:r>
              <a:rPr lang="tr-TR" dirty="0"/>
              <a:t> </a:t>
            </a:r>
            <a:r>
              <a:rPr lang="tr-TR" dirty="0" err="1"/>
              <a:t>çekilmek</a:t>
            </a:r>
            <a:r>
              <a:rPr lang="tr-TR" dirty="0"/>
              <a:t>, </a:t>
            </a:r>
            <a:r>
              <a:rPr lang="tr-TR" dirty="0" err="1"/>
              <a:t>yalnızlaşmak</a:t>
            </a:r>
            <a:r>
              <a:rPr lang="tr-TR" dirty="0"/>
              <a:t>, </a:t>
            </a:r>
            <a:r>
              <a:rPr lang="tr-TR" dirty="0" err="1"/>
              <a:t>bireyselleşmek</a:t>
            </a:r>
            <a:r>
              <a:rPr lang="tr-TR" dirty="0"/>
              <a:t> gereklidir. Bu noktada, </a:t>
            </a:r>
            <a:r>
              <a:rPr lang="tr-TR" dirty="0" err="1"/>
              <a:t>bireyselleşme</a:t>
            </a:r>
            <a:r>
              <a:rPr lang="tr-TR" dirty="0"/>
              <a:t> ile yazının ve yazılı </a:t>
            </a:r>
            <a:r>
              <a:rPr lang="tr-TR" dirty="0" err="1"/>
              <a:t>iletişimin</a:t>
            </a:r>
            <a:r>
              <a:rPr lang="tr-TR" dirty="0"/>
              <a:t> tarihsel seyrinin </a:t>
            </a:r>
            <a:r>
              <a:rPr lang="tr-TR" dirty="0" err="1"/>
              <a:t>çakışması</a:t>
            </a:r>
            <a:r>
              <a:rPr lang="tr-TR" dirty="0"/>
              <a:t> dikkate </a:t>
            </a:r>
            <a:r>
              <a:rPr lang="tr-TR" dirty="0" err="1"/>
              <a:t>değerdir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2047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90FE99-7619-9F40-87D4-D858A02AA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E85D4B-2C5C-C04F-BD92-22539E655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Bireyselleşen</a:t>
            </a:r>
            <a:r>
              <a:rPr lang="tr-TR" dirty="0"/>
              <a:t> insanın </a:t>
            </a:r>
            <a:r>
              <a:rPr lang="tr-TR" dirty="0" err="1"/>
              <a:t>çevresiyle</a:t>
            </a:r>
            <a:r>
              <a:rPr lang="tr-TR" dirty="0"/>
              <a:t> ve toplumuyla </a:t>
            </a:r>
            <a:r>
              <a:rPr lang="tr-TR" dirty="0" err="1"/>
              <a:t>bağı</a:t>
            </a:r>
            <a:r>
              <a:rPr lang="tr-TR" dirty="0"/>
              <a:t> sorunlu hale gelmektedir. </a:t>
            </a:r>
          </a:p>
          <a:p>
            <a:r>
              <a:rPr lang="tr-TR" dirty="0"/>
              <a:t>Toplumla </a:t>
            </a:r>
            <a:r>
              <a:rPr lang="tr-TR" dirty="0" err="1"/>
              <a:t>bağı</a:t>
            </a:r>
            <a:r>
              <a:rPr lang="tr-TR" dirty="0"/>
              <a:t> zayıflayan bireyler </a:t>
            </a:r>
            <a:r>
              <a:rPr lang="tr-TR" dirty="0" err="1"/>
              <a:t>bürokrasinin</a:t>
            </a:r>
            <a:r>
              <a:rPr lang="tr-TR" dirty="0"/>
              <a:t> ve kurumsal yapıların </a:t>
            </a:r>
            <a:r>
              <a:rPr lang="tr-TR" dirty="0" err="1"/>
              <a:t>çarkında</a:t>
            </a:r>
            <a:r>
              <a:rPr lang="tr-TR" dirty="0"/>
              <a:t> kaybolmakta, sayısal bir veriye </a:t>
            </a:r>
            <a:r>
              <a:rPr lang="tr-TR" dirty="0" err="1"/>
              <a:t>dönüşmektedir</a:t>
            </a:r>
            <a:r>
              <a:rPr lang="tr-TR" dirty="0"/>
              <a:t>. </a:t>
            </a:r>
          </a:p>
          <a:p>
            <a:r>
              <a:rPr lang="tr-TR" dirty="0"/>
              <a:t>Artık </a:t>
            </a:r>
            <a:r>
              <a:rPr lang="tr-TR" dirty="0" err="1"/>
              <a:t>kültür</a:t>
            </a:r>
            <a:r>
              <a:rPr lang="tr-TR" dirty="0"/>
              <a:t> insanların zihninde canlı olarak yer almamakta, yazılı metinlerde saklanmakta, insanın </a:t>
            </a:r>
            <a:r>
              <a:rPr lang="tr-TR" dirty="0" err="1"/>
              <a:t>gündelik</a:t>
            </a:r>
            <a:r>
              <a:rPr lang="tr-TR" dirty="0"/>
              <a:t> hayat pratiklerinden </a:t>
            </a:r>
            <a:r>
              <a:rPr lang="tr-TR" dirty="0" err="1"/>
              <a:t>uzaklaşarak</a:t>
            </a:r>
            <a:r>
              <a:rPr lang="tr-TR" dirty="0"/>
              <a:t> zamanla </a:t>
            </a:r>
            <a:r>
              <a:rPr lang="tr-TR" dirty="0" err="1"/>
              <a:t>çıkmaktadır</a:t>
            </a:r>
            <a:r>
              <a:rPr lang="tr-TR" dirty="0"/>
              <a:t>. </a:t>
            </a:r>
          </a:p>
          <a:p>
            <a:r>
              <a:rPr lang="tr-TR" dirty="0"/>
              <a:t>Yazı, belge </a:t>
            </a:r>
            <a:r>
              <a:rPr lang="tr-TR" dirty="0" err="1"/>
              <a:t>niteliğiyle</a:t>
            </a:r>
            <a:r>
              <a:rPr lang="tr-TR" dirty="0"/>
              <a:t> </a:t>
            </a:r>
            <a:r>
              <a:rPr lang="tr-TR" dirty="0" err="1"/>
              <a:t>belleğin</a:t>
            </a:r>
            <a:r>
              <a:rPr lang="tr-TR" dirty="0"/>
              <a:t> yerine </a:t>
            </a:r>
            <a:r>
              <a:rPr lang="tr-TR" dirty="0" err="1"/>
              <a:t>geçmekte</a:t>
            </a:r>
            <a:r>
              <a:rPr lang="tr-TR" dirty="0"/>
              <a:t>, </a:t>
            </a:r>
            <a:r>
              <a:rPr lang="tr-TR" dirty="0" err="1"/>
              <a:t>kültürün</a:t>
            </a:r>
            <a:r>
              <a:rPr lang="tr-TR" dirty="0"/>
              <a:t> deposu haline gelmektedir. </a:t>
            </a:r>
          </a:p>
          <a:p>
            <a:r>
              <a:rPr lang="tr-TR" i="1" dirty="0"/>
              <a:t>Yazı </a:t>
            </a:r>
            <a:r>
              <a:rPr lang="tr-TR" i="1" dirty="0" err="1"/>
              <a:t>belleğin</a:t>
            </a:r>
            <a:r>
              <a:rPr lang="tr-TR" i="1" dirty="0"/>
              <a:t> yerine </a:t>
            </a:r>
            <a:r>
              <a:rPr lang="tr-TR" i="1" dirty="0" err="1"/>
              <a:t>geçince</a:t>
            </a:r>
            <a:r>
              <a:rPr lang="tr-TR" i="1" dirty="0"/>
              <a:t> insanın </a:t>
            </a:r>
            <a:r>
              <a:rPr lang="tr-TR" i="1" dirty="0" err="1"/>
              <a:t>belleğinin</a:t>
            </a:r>
            <a:r>
              <a:rPr lang="tr-TR" i="1" dirty="0"/>
              <a:t>, zihninin </a:t>
            </a:r>
            <a:r>
              <a:rPr lang="tr-TR" i="1" dirty="0" err="1"/>
              <a:t>çalışmasına</a:t>
            </a:r>
            <a:r>
              <a:rPr lang="tr-TR" i="1" dirty="0"/>
              <a:t>, diri kalmasına gerek kalmamaktadır. Bellek, dolayısıyla insan </a:t>
            </a:r>
            <a:r>
              <a:rPr lang="tr-TR" i="1" dirty="0" err="1"/>
              <a:t>güc</a:t>
            </a:r>
            <a:r>
              <a:rPr lang="tr-TR" i="1" dirty="0"/>
              <a:t>̧ kaybederken yazma eyleminin </a:t>
            </a:r>
            <a:r>
              <a:rPr lang="tr-TR" i="1" dirty="0" err="1"/>
              <a:t>şekilselliğinden</a:t>
            </a:r>
            <a:r>
              <a:rPr lang="tr-TR" i="1" dirty="0"/>
              <a:t> dolayı </a:t>
            </a:r>
            <a:r>
              <a:rPr lang="tr-TR" i="1" dirty="0" err="1"/>
              <a:t>düşünce</a:t>
            </a:r>
            <a:r>
              <a:rPr lang="tr-TR" i="1" dirty="0"/>
              <a:t> de bir kalıba girmektedir.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427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AA7FAD-40C8-7A4B-ADC0-2BEFE2F0B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FA770A-0506-5E4E-8D3F-21C773195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Bağlama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türleri</a:t>
            </a:r>
            <a:r>
              <a:rPr lang="tr-TR" dirty="0"/>
              <a:t> ise </a:t>
            </a:r>
            <a:r>
              <a:rPr lang="tr-TR" dirty="0" err="1"/>
              <a:t>şunlardır</a:t>
            </a:r>
            <a:r>
              <a:rPr lang="tr-TR" dirty="0"/>
              <a:t>: </a:t>
            </a:r>
          </a:p>
          <a:p>
            <a:r>
              <a:rPr lang="tr-TR" dirty="0" err="1"/>
              <a:t>Kişi-İçi</a:t>
            </a:r>
            <a:r>
              <a:rPr lang="tr-TR" dirty="0"/>
              <a:t> </a:t>
            </a:r>
          </a:p>
          <a:p>
            <a:r>
              <a:rPr lang="tr-TR" dirty="0" err="1"/>
              <a:t>Kişilerarası</a:t>
            </a:r>
            <a:r>
              <a:rPr lang="tr-TR" dirty="0"/>
              <a:t> </a:t>
            </a:r>
          </a:p>
          <a:p>
            <a:r>
              <a:rPr lang="tr-TR" dirty="0" err="1"/>
              <a:t>Örgütsel</a:t>
            </a:r>
            <a:r>
              <a:rPr lang="tr-TR" dirty="0"/>
              <a:t> </a:t>
            </a:r>
          </a:p>
          <a:p>
            <a:r>
              <a:rPr lang="tr-TR" dirty="0"/>
              <a:t>Kitle </a:t>
            </a:r>
            <a:r>
              <a:rPr lang="tr-TR" dirty="0" err="1"/>
              <a:t>İletişimi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865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3090C0-55BF-324C-8406-E83BF68FA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E72377-6D2C-4742-9180-DA529AC6B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İnsanın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duyu organlarından biri </a:t>
            </a:r>
            <a:r>
              <a:rPr lang="tr-TR" dirty="0" err="1"/>
              <a:t>gözdür</a:t>
            </a:r>
            <a:r>
              <a:rPr lang="tr-TR" dirty="0"/>
              <a:t>. </a:t>
            </a:r>
            <a:r>
              <a:rPr lang="tr-TR" dirty="0" err="1"/>
              <a:t>Görme</a:t>
            </a:r>
            <a:r>
              <a:rPr lang="tr-TR" dirty="0"/>
              <a:t> sayesinde insan </a:t>
            </a:r>
            <a:r>
              <a:rPr lang="tr-TR" dirty="0" err="1"/>
              <a:t>çevresini</a:t>
            </a:r>
            <a:r>
              <a:rPr lang="tr-TR" dirty="0"/>
              <a:t> daha iyi ve kolay tanıyabilmekte, </a:t>
            </a:r>
            <a:r>
              <a:rPr lang="tr-TR" dirty="0" err="1"/>
              <a:t>çevresine</a:t>
            </a:r>
            <a:r>
              <a:rPr lang="tr-TR" dirty="0"/>
              <a:t> ve </a:t>
            </a:r>
            <a:r>
              <a:rPr lang="tr-TR" dirty="0" err="1"/>
              <a:t>dünyaya</a:t>
            </a:r>
            <a:r>
              <a:rPr lang="tr-TR" dirty="0"/>
              <a:t> </a:t>
            </a:r>
            <a:r>
              <a:rPr lang="tr-TR" dirty="0" err="1"/>
              <a:t>nüfuz</a:t>
            </a:r>
            <a:r>
              <a:rPr lang="tr-TR" dirty="0"/>
              <a:t> edebilmektedir. </a:t>
            </a:r>
          </a:p>
          <a:p>
            <a:r>
              <a:rPr lang="tr-TR" dirty="0"/>
              <a:t>Buna </a:t>
            </a:r>
            <a:r>
              <a:rPr lang="tr-TR" dirty="0" err="1"/>
              <a:t>karşın</a:t>
            </a:r>
            <a:r>
              <a:rPr lang="tr-TR" dirty="0"/>
              <a:t>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tarihi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başlangıcından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sonraya denk gelmektedir. </a:t>
            </a:r>
          </a:p>
          <a:p>
            <a:r>
              <a:rPr lang="tr-TR" dirty="0"/>
              <a:t>Fransa’daki </a:t>
            </a:r>
            <a:r>
              <a:rPr lang="tr-TR" dirty="0" err="1"/>
              <a:t>Chauvet</a:t>
            </a:r>
            <a:r>
              <a:rPr lang="tr-TR" dirty="0"/>
              <a:t> </a:t>
            </a:r>
            <a:r>
              <a:rPr lang="tr-TR" dirty="0" err="1"/>
              <a:t>Mağarası’nın</a:t>
            </a:r>
            <a:r>
              <a:rPr lang="tr-TR" dirty="0"/>
              <a:t> duvarlarındaki resimlerden beri </a:t>
            </a:r>
            <a:r>
              <a:rPr lang="tr-TR" dirty="0" err="1"/>
              <a:t>yaklaşık</a:t>
            </a:r>
            <a:r>
              <a:rPr lang="tr-TR" dirty="0"/>
              <a:t> 30 bin yıldır insanlık </a:t>
            </a:r>
            <a:r>
              <a:rPr lang="tr-TR" dirty="0" err="1"/>
              <a:t>görsel</a:t>
            </a:r>
            <a:r>
              <a:rPr lang="tr-TR" dirty="0"/>
              <a:t> dille </a:t>
            </a:r>
            <a:r>
              <a:rPr lang="tr-TR" dirty="0" err="1"/>
              <a:t>iletişim</a:t>
            </a:r>
            <a:r>
              <a:rPr lang="tr-TR" dirty="0"/>
              <a:t> kurmaktadır. Ancak </a:t>
            </a:r>
            <a:r>
              <a:rPr lang="tr-TR" dirty="0" err="1"/>
              <a:t>geldiğimiz</a:t>
            </a:r>
            <a:r>
              <a:rPr lang="tr-TR" dirty="0"/>
              <a:t> noktada </a:t>
            </a:r>
            <a:r>
              <a:rPr lang="tr-TR" dirty="0" err="1"/>
              <a:t>görsel</a:t>
            </a:r>
            <a:r>
              <a:rPr lang="tr-TR" dirty="0"/>
              <a:t> dil ve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türlerini</a:t>
            </a:r>
            <a:r>
              <a:rPr lang="tr-TR" dirty="0"/>
              <a:t> geride bırakarak </a:t>
            </a:r>
            <a:r>
              <a:rPr lang="tr-TR" dirty="0" err="1"/>
              <a:t>çağa</a:t>
            </a:r>
            <a:r>
              <a:rPr lang="tr-TR" dirty="0"/>
              <a:t> adını verir duruma </a:t>
            </a:r>
            <a:r>
              <a:rPr lang="tr-TR" dirty="0" err="1"/>
              <a:t>gelmiştir</a:t>
            </a:r>
            <a:r>
              <a:rPr lang="tr-TR" dirty="0"/>
              <a:t>. </a:t>
            </a:r>
          </a:p>
          <a:p>
            <a:r>
              <a:rPr lang="tr-TR" dirty="0" err="1"/>
              <a:t>Dünyaya</a:t>
            </a:r>
            <a:r>
              <a:rPr lang="tr-TR" dirty="0"/>
              <a:t> </a:t>
            </a:r>
            <a:r>
              <a:rPr lang="tr-TR" dirty="0" err="1"/>
              <a:t>bugün</a:t>
            </a:r>
            <a:r>
              <a:rPr lang="tr-TR" dirty="0"/>
              <a:t>, </a:t>
            </a:r>
            <a:r>
              <a:rPr lang="tr-TR" dirty="0" err="1"/>
              <a:t>özellikle</a:t>
            </a:r>
            <a:r>
              <a:rPr lang="tr-TR" dirty="0"/>
              <a:t> teknolojinin </a:t>
            </a:r>
            <a:r>
              <a:rPr lang="tr-TR" dirty="0" err="1"/>
              <a:t>gelişimiyle</a:t>
            </a:r>
            <a:r>
              <a:rPr lang="tr-TR" dirty="0"/>
              <a:t>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kültür</a:t>
            </a:r>
            <a:r>
              <a:rPr lang="tr-TR" dirty="0"/>
              <a:t> ve bu </a:t>
            </a:r>
            <a:r>
              <a:rPr lang="tr-TR" dirty="0" err="1"/>
              <a:t>kültürün</a:t>
            </a:r>
            <a:r>
              <a:rPr lang="tr-TR" dirty="0"/>
              <a:t> </a:t>
            </a:r>
            <a:r>
              <a:rPr lang="tr-TR" dirty="0" err="1"/>
              <a:t>taşıyıcısı</a:t>
            </a:r>
            <a:r>
              <a:rPr lang="tr-TR" dirty="0"/>
              <a:t> olarak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hâkimdir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77017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FFE9CF-E2E2-364F-83CB-B607BFEE5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AB1007-5B70-2D4A-A34D-0A3F1E9A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Geçtiğimiz</a:t>
            </a:r>
            <a:r>
              <a:rPr lang="tr-TR" dirty="0"/>
              <a:t> </a:t>
            </a:r>
            <a:r>
              <a:rPr lang="tr-TR" dirty="0" err="1"/>
              <a:t>yüzyılla</a:t>
            </a:r>
            <a:r>
              <a:rPr lang="tr-TR" dirty="0"/>
              <a:t> birlikte, </a:t>
            </a:r>
            <a:r>
              <a:rPr lang="tr-TR" dirty="0" err="1"/>
              <a:t>görsel</a:t>
            </a:r>
            <a:r>
              <a:rPr lang="tr-TR" dirty="0"/>
              <a:t> imgelerle ve </a:t>
            </a:r>
            <a:r>
              <a:rPr lang="tr-TR" dirty="0" err="1"/>
              <a:t>görselliğe</a:t>
            </a:r>
            <a:r>
              <a:rPr lang="tr-TR" dirty="0"/>
              <a:t> dayalı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araçlarıyla</a:t>
            </a:r>
            <a:r>
              <a:rPr lang="tr-TR" dirty="0"/>
              <a:t> dolu bir </a:t>
            </a:r>
            <a:r>
              <a:rPr lang="tr-TR" dirty="0" err="1"/>
              <a:t>çağa</a:t>
            </a:r>
            <a:r>
              <a:rPr lang="tr-TR" dirty="0"/>
              <a:t> </a:t>
            </a:r>
            <a:r>
              <a:rPr lang="tr-TR" dirty="0" err="1"/>
              <a:t>girilmiştir</a:t>
            </a:r>
            <a:r>
              <a:rPr lang="tr-TR" dirty="0"/>
              <a:t>. </a:t>
            </a:r>
            <a:r>
              <a:rPr lang="tr-TR" dirty="0" err="1"/>
              <a:t>İnsanlar</a:t>
            </a:r>
            <a:r>
              <a:rPr lang="tr-TR" dirty="0"/>
              <a:t>, </a:t>
            </a:r>
            <a:r>
              <a:rPr lang="tr-TR" dirty="0" err="1"/>
              <a:t>görsel</a:t>
            </a:r>
            <a:r>
              <a:rPr lang="tr-TR" dirty="0"/>
              <a:t> imgelerle </a:t>
            </a:r>
            <a:r>
              <a:rPr lang="tr-TR" dirty="0" err="1"/>
              <a:t>kuşatılmıs</a:t>
            </a:r>
            <a:r>
              <a:rPr lang="tr-TR" dirty="0"/>
              <a:t>̧ bir </a:t>
            </a:r>
            <a:r>
              <a:rPr lang="tr-TR" dirty="0" err="1"/>
              <a:t>kültür</a:t>
            </a:r>
            <a:r>
              <a:rPr lang="tr-TR" dirty="0"/>
              <a:t> ve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yaşamaktadır</a:t>
            </a:r>
            <a:r>
              <a:rPr lang="tr-TR" dirty="0"/>
              <a:t>. </a:t>
            </a:r>
          </a:p>
          <a:p>
            <a:r>
              <a:rPr lang="tr-TR" dirty="0"/>
              <a:t>Afiş, film, gazete, dergi, televizyon, video </a:t>
            </a:r>
            <a:r>
              <a:rPr lang="tr-TR" dirty="0" err="1"/>
              <a:t>araçlarından</a:t>
            </a:r>
            <a:r>
              <a:rPr lang="tr-TR" dirty="0"/>
              <a:t> herhangi birinin iletisine takılmayan bir hayat </a:t>
            </a:r>
            <a:r>
              <a:rPr lang="tr-TR" dirty="0" err="1"/>
              <a:t>imkânsız</a:t>
            </a:r>
            <a:r>
              <a:rPr lang="tr-TR" dirty="0"/>
              <a:t> durumdadır. </a:t>
            </a:r>
          </a:p>
          <a:p>
            <a:r>
              <a:rPr lang="tr-TR" dirty="0"/>
              <a:t>Bu </a:t>
            </a:r>
            <a:r>
              <a:rPr lang="tr-TR" dirty="0" err="1"/>
              <a:t>görsel</a:t>
            </a:r>
            <a:r>
              <a:rPr lang="tr-TR" dirty="0"/>
              <a:t> imge ve mesaj bombardımanı altındaki insan, </a:t>
            </a:r>
            <a:r>
              <a:rPr lang="tr-TR" dirty="0" err="1"/>
              <a:t>ağır</a:t>
            </a:r>
            <a:r>
              <a:rPr lang="tr-TR" dirty="0"/>
              <a:t> bir </a:t>
            </a:r>
            <a:r>
              <a:rPr lang="tr-TR" dirty="0" err="1"/>
              <a:t>yüku</a:t>
            </a:r>
            <a:r>
              <a:rPr lang="tr-TR" dirty="0"/>
              <a:t>̈ </a:t>
            </a:r>
            <a:r>
              <a:rPr lang="tr-TR" dirty="0" err="1"/>
              <a:t>omuzlamıştır</a:t>
            </a:r>
            <a:r>
              <a:rPr lang="tr-TR" dirty="0"/>
              <a:t>. Ancak bu </a:t>
            </a:r>
            <a:r>
              <a:rPr lang="tr-TR" dirty="0" err="1"/>
              <a:t>görüntu</a:t>
            </a:r>
            <a:r>
              <a:rPr lang="tr-TR" dirty="0"/>
              <a:t>̈ </a:t>
            </a:r>
            <a:r>
              <a:rPr lang="tr-TR" dirty="0" err="1"/>
              <a:t>uygarlığı</a:t>
            </a:r>
            <a:r>
              <a:rPr lang="tr-TR" dirty="0"/>
              <a:t> sadece </a:t>
            </a:r>
            <a:r>
              <a:rPr lang="tr-TR" dirty="0" err="1"/>
              <a:t>yük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 </a:t>
            </a:r>
            <a:r>
              <a:rPr lang="tr-TR" dirty="0" err="1"/>
              <a:t>imkânlar</a:t>
            </a:r>
            <a:r>
              <a:rPr lang="tr-TR" dirty="0"/>
              <a:t> da sunmaktadır. </a:t>
            </a:r>
          </a:p>
          <a:p>
            <a:r>
              <a:rPr lang="tr-TR" dirty="0" err="1"/>
              <a:t>İnsanlar</a:t>
            </a:r>
            <a:r>
              <a:rPr lang="tr-TR" dirty="0"/>
              <a:t>, </a:t>
            </a:r>
            <a:r>
              <a:rPr lang="tr-TR" dirty="0" err="1"/>
              <a:t>dünyanın</a:t>
            </a:r>
            <a:r>
              <a:rPr lang="tr-TR" dirty="0"/>
              <a:t> her yerinden her an haber alma, </a:t>
            </a:r>
            <a:r>
              <a:rPr lang="tr-TR" dirty="0" err="1"/>
              <a:t>ulaşma</a:t>
            </a:r>
            <a:r>
              <a:rPr lang="tr-TR" dirty="0"/>
              <a:t>, </a:t>
            </a:r>
            <a:r>
              <a:rPr lang="tr-TR" dirty="0" err="1"/>
              <a:t>ilişki</a:t>
            </a:r>
            <a:r>
              <a:rPr lang="tr-TR" dirty="0"/>
              <a:t> kurabilme ve devam ettirebilme olanaklarına sahiptir.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5677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5A51A9-3CF5-0F41-9A6B-07B6F10D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997EF4-B88E-3D40-8A7B-62878BB01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Görsel</a:t>
            </a:r>
            <a:r>
              <a:rPr lang="tr-TR" i="1" dirty="0"/>
              <a:t> </a:t>
            </a:r>
            <a:r>
              <a:rPr lang="tr-TR" i="1" dirty="0" err="1"/>
              <a:t>kültürün</a:t>
            </a:r>
            <a:r>
              <a:rPr lang="tr-TR" i="1" dirty="0"/>
              <a:t> egemen olmasında </a:t>
            </a:r>
            <a:r>
              <a:rPr lang="tr-TR" i="1" dirty="0" err="1"/>
              <a:t>insanlığın</a:t>
            </a:r>
            <a:r>
              <a:rPr lang="tr-TR" i="1" dirty="0"/>
              <a:t> teknolojik olarak </a:t>
            </a:r>
            <a:r>
              <a:rPr lang="tr-TR" i="1" dirty="0" err="1"/>
              <a:t>geldiği</a:t>
            </a:r>
            <a:r>
              <a:rPr lang="tr-TR" i="1" dirty="0"/>
              <a:t> seviyenin, </a:t>
            </a:r>
            <a:r>
              <a:rPr lang="tr-TR" i="1" dirty="0" err="1"/>
              <a:t>görselliğin</a:t>
            </a:r>
            <a:r>
              <a:rPr lang="tr-TR" i="1" dirty="0"/>
              <a:t> </a:t>
            </a:r>
            <a:r>
              <a:rPr lang="tr-TR" i="1" dirty="0" err="1"/>
              <a:t>teşvik</a:t>
            </a:r>
            <a:r>
              <a:rPr lang="tr-TR" i="1" dirty="0"/>
              <a:t> edilmesinin yanında, </a:t>
            </a:r>
            <a:r>
              <a:rPr lang="tr-TR" i="1" dirty="0" err="1"/>
              <a:t>görme</a:t>
            </a:r>
            <a:r>
              <a:rPr lang="tr-TR" i="1" dirty="0"/>
              <a:t> duyusunun </a:t>
            </a:r>
            <a:r>
              <a:rPr lang="tr-TR" i="1" dirty="0" err="1"/>
              <a:t>öneminin</a:t>
            </a:r>
            <a:r>
              <a:rPr lang="tr-TR" i="1" dirty="0"/>
              <a:t> artması da etkilidir. </a:t>
            </a:r>
          </a:p>
          <a:p>
            <a:r>
              <a:rPr lang="tr-TR" dirty="0" err="1"/>
              <a:t>Günümüzde</a:t>
            </a:r>
            <a:r>
              <a:rPr lang="tr-TR" dirty="0"/>
              <a:t> </a:t>
            </a:r>
            <a:r>
              <a:rPr lang="tr-TR" dirty="0" err="1"/>
              <a:t>göze</a:t>
            </a:r>
            <a:r>
              <a:rPr lang="tr-TR" dirty="0"/>
              <a:t> hitap eden </a:t>
            </a:r>
            <a:r>
              <a:rPr lang="tr-TR" dirty="0" err="1"/>
              <a:t>şeyler</a:t>
            </a:r>
            <a:r>
              <a:rPr lang="tr-TR" dirty="0"/>
              <a:t> hem daha fazla dikkat </a:t>
            </a:r>
            <a:r>
              <a:rPr lang="tr-TR" dirty="0" err="1"/>
              <a:t>çekici</a:t>
            </a:r>
            <a:r>
              <a:rPr lang="tr-TR" dirty="0"/>
              <a:t> hem de daha inandırıcı bulunmaktadır. </a:t>
            </a:r>
          </a:p>
          <a:p>
            <a:r>
              <a:rPr lang="tr-TR" dirty="0"/>
              <a:t>“</a:t>
            </a:r>
            <a:r>
              <a:rPr lang="tr-TR" dirty="0" err="1"/>
              <a:t>İnsanlar</a:t>
            </a:r>
            <a:r>
              <a:rPr lang="tr-TR" dirty="0"/>
              <a:t>, </a:t>
            </a:r>
            <a:r>
              <a:rPr lang="tr-TR" dirty="0" err="1"/>
              <a:t>çevrelerindeki</a:t>
            </a:r>
            <a:r>
              <a:rPr lang="tr-TR" dirty="0"/>
              <a:t> olguları, olayları ve nesneleri algılarken %34 dokunma, %9 </a:t>
            </a:r>
            <a:r>
              <a:rPr lang="tr-TR" dirty="0" err="1"/>
              <a:t>işitme</a:t>
            </a:r>
            <a:r>
              <a:rPr lang="tr-TR" dirty="0"/>
              <a:t>, %87 </a:t>
            </a:r>
            <a:r>
              <a:rPr lang="tr-TR" dirty="0" err="1"/>
              <a:t>görme</a:t>
            </a:r>
            <a:r>
              <a:rPr lang="tr-TR" dirty="0"/>
              <a:t> duyularından yararlanmaktadır”. </a:t>
            </a:r>
            <a:r>
              <a:rPr lang="tr-TR" dirty="0" err="1"/>
              <a:t>Gelişen</a:t>
            </a:r>
            <a:r>
              <a:rPr lang="tr-TR" dirty="0"/>
              <a:t> teknolojiyle birlikte artık ekran cebe girmekte, insanı yirmi </a:t>
            </a:r>
            <a:r>
              <a:rPr lang="tr-TR" dirty="0" err="1"/>
              <a:t>dört</a:t>
            </a:r>
            <a:r>
              <a:rPr lang="tr-TR" dirty="0"/>
              <a:t> saat yalnız bırakmamaktadır.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45390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F37A8E-C148-844D-B868-AD944E432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729D52-79C9-3F43-8594-870D4D4FC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Günümüzde</a:t>
            </a:r>
            <a:r>
              <a:rPr lang="tr-TR" dirty="0"/>
              <a:t> insanlar </a:t>
            </a:r>
            <a:r>
              <a:rPr lang="tr-TR" dirty="0" err="1"/>
              <a:t>çoğunlukla</a:t>
            </a:r>
            <a:r>
              <a:rPr lang="tr-TR" dirty="0"/>
              <a:t> ileti </a:t>
            </a:r>
            <a:r>
              <a:rPr lang="tr-TR" dirty="0" err="1"/>
              <a:t>paylaşımı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telefon, bilgisayar, internet gibi </a:t>
            </a:r>
            <a:r>
              <a:rPr lang="tr-TR" dirty="0" err="1"/>
              <a:t>araçları</a:t>
            </a:r>
            <a:r>
              <a:rPr lang="tr-TR" dirty="0"/>
              <a:t> kullanmaktadır. </a:t>
            </a:r>
          </a:p>
          <a:p>
            <a:r>
              <a:rPr lang="tr-TR" dirty="0"/>
              <a:t>Eskinin telgrafı, mektubu </a:t>
            </a:r>
            <a:r>
              <a:rPr lang="tr-TR" dirty="0" err="1"/>
              <a:t>şekil</a:t>
            </a:r>
            <a:r>
              <a:rPr lang="tr-TR" dirty="0"/>
              <a:t> </a:t>
            </a:r>
            <a:r>
              <a:rPr lang="tr-TR" dirty="0" err="1"/>
              <a:t>değiştirerek</a:t>
            </a:r>
            <a:r>
              <a:rPr lang="tr-TR" dirty="0"/>
              <a:t> teknolojiye ayak </a:t>
            </a:r>
            <a:r>
              <a:rPr lang="tr-TR" dirty="0" err="1"/>
              <a:t>uydurmus</a:t>
            </a:r>
            <a:r>
              <a:rPr lang="tr-TR" dirty="0"/>
              <a:t>̧ ve </a:t>
            </a:r>
            <a:r>
              <a:rPr lang="tr-TR" dirty="0" err="1"/>
              <a:t>büyük</a:t>
            </a:r>
            <a:r>
              <a:rPr lang="tr-TR" dirty="0"/>
              <a:t> oranda cebe </a:t>
            </a:r>
            <a:r>
              <a:rPr lang="tr-TR" dirty="0" err="1"/>
              <a:t>girmiştir</a:t>
            </a:r>
            <a:r>
              <a:rPr lang="tr-TR" dirty="0"/>
              <a:t>. </a:t>
            </a:r>
            <a:r>
              <a:rPr lang="tr-TR" dirty="0" err="1"/>
              <a:t>Böyle</a:t>
            </a:r>
            <a:r>
              <a:rPr lang="tr-TR" dirty="0"/>
              <a:t> bir </a:t>
            </a:r>
            <a:r>
              <a:rPr lang="tr-TR" dirty="0" err="1"/>
              <a:t>iletişim</a:t>
            </a:r>
            <a:r>
              <a:rPr lang="tr-TR" dirty="0"/>
              <a:t>, hız ve </a:t>
            </a:r>
            <a:r>
              <a:rPr lang="tr-TR" dirty="0" err="1"/>
              <a:t>ulaşma</a:t>
            </a:r>
            <a:r>
              <a:rPr lang="tr-TR" dirty="0"/>
              <a:t> </a:t>
            </a:r>
            <a:r>
              <a:rPr lang="tr-TR" dirty="0" err="1"/>
              <a:t>açılarından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avantaj </a:t>
            </a:r>
            <a:r>
              <a:rPr lang="tr-TR" dirty="0" err="1"/>
              <a:t>sağlamaktadır</a:t>
            </a:r>
            <a:r>
              <a:rPr lang="tr-TR" dirty="0"/>
              <a:t>. Buna </a:t>
            </a:r>
            <a:r>
              <a:rPr lang="tr-TR" dirty="0" err="1"/>
              <a:t>karşın</a:t>
            </a:r>
            <a:r>
              <a:rPr lang="tr-TR" dirty="0"/>
              <a:t> </a:t>
            </a:r>
            <a:r>
              <a:rPr lang="tr-TR" dirty="0" err="1"/>
              <a:t>yüz</a:t>
            </a:r>
            <a:r>
              <a:rPr lang="tr-TR" dirty="0"/>
              <a:t> </a:t>
            </a:r>
            <a:r>
              <a:rPr lang="tr-TR" dirty="0" err="1"/>
              <a:t>yüze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gereklilikleri olan sevgi, saygı, </a:t>
            </a:r>
            <a:r>
              <a:rPr lang="tr-TR" dirty="0" err="1"/>
              <a:t>diğerkâmlık</a:t>
            </a:r>
            <a:r>
              <a:rPr lang="tr-TR" dirty="0"/>
              <a:t>, </a:t>
            </a:r>
            <a:r>
              <a:rPr lang="tr-TR" dirty="0" err="1"/>
              <a:t>anlayıs</a:t>
            </a:r>
            <a:r>
              <a:rPr lang="tr-TR" dirty="0"/>
              <a:t>̧, </a:t>
            </a:r>
            <a:r>
              <a:rPr lang="tr-TR" dirty="0" err="1"/>
              <a:t>duygudaşlık</a:t>
            </a:r>
            <a:r>
              <a:rPr lang="tr-TR" dirty="0"/>
              <a:t> ve sorumluluk gibi </a:t>
            </a:r>
            <a:r>
              <a:rPr lang="tr-TR" dirty="0" err="1"/>
              <a:t>değerlerin</a:t>
            </a:r>
            <a:r>
              <a:rPr lang="tr-TR" dirty="0"/>
              <a:t> </a:t>
            </a:r>
            <a:r>
              <a:rPr lang="tr-TR" dirty="0" err="1"/>
              <a:t>paylaşımı</a:t>
            </a:r>
            <a:r>
              <a:rPr lang="tr-TR" dirty="0"/>
              <a:t> azaltmaktadır. </a:t>
            </a:r>
          </a:p>
          <a:p>
            <a:r>
              <a:rPr lang="tr-TR" dirty="0"/>
              <a:t>Televizyon, bilgisayar ve internet </a:t>
            </a:r>
            <a:r>
              <a:rPr lang="tr-TR" dirty="0" err="1"/>
              <a:t>görselliği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çıkarmaktadır</a:t>
            </a:r>
            <a:r>
              <a:rPr lang="tr-TR" dirty="0"/>
              <a:t>. </a:t>
            </a:r>
            <a:r>
              <a:rPr lang="tr-TR" dirty="0" err="1"/>
              <a:t>İnsanlarda</a:t>
            </a:r>
            <a:r>
              <a:rPr lang="tr-TR" dirty="0"/>
              <a:t> </a:t>
            </a:r>
            <a:r>
              <a:rPr lang="tr-TR" dirty="0" err="1"/>
              <a:t>diğer</a:t>
            </a:r>
            <a:r>
              <a:rPr lang="tr-TR" dirty="0"/>
              <a:t> duyularından daha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gözleri</a:t>
            </a:r>
            <a:r>
              <a:rPr lang="tr-TR" dirty="0"/>
              <a:t> </a:t>
            </a:r>
            <a:r>
              <a:rPr lang="tr-TR" dirty="0" err="1"/>
              <a:t>önem</a:t>
            </a:r>
            <a:r>
              <a:rPr lang="tr-TR" dirty="0"/>
              <a:t> kazanmaktadır. </a:t>
            </a:r>
          </a:p>
          <a:p>
            <a:r>
              <a:rPr lang="tr-TR" dirty="0"/>
              <a:t>Duydukları ya da dokundukları </a:t>
            </a:r>
            <a:r>
              <a:rPr lang="tr-TR" dirty="0" err="1"/>
              <a:t>şeylere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 </a:t>
            </a:r>
            <a:r>
              <a:rPr lang="tr-TR" dirty="0" err="1"/>
              <a:t>gördüklerine</a:t>
            </a:r>
            <a:r>
              <a:rPr lang="tr-TR" dirty="0"/>
              <a:t> daha fazla inanmaları </a:t>
            </a:r>
            <a:r>
              <a:rPr lang="tr-TR" dirty="0" err="1"/>
              <a:t>gerektiğini</a:t>
            </a:r>
            <a:r>
              <a:rPr lang="tr-TR" dirty="0"/>
              <a:t> </a:t>
            </a:r>
            <a:r>
              <a:rPr lang="tr-TR" dirty="0" err="1"/>
              <a:t>düşünmektedirler</a:t>
            </a:r>
            <a:r>
              <a:rPr lang="tr-TR" dirty="0"/>
              <a:t>. </a:t>
            </a:r>
            <a:r>
              <a:rPr lang="tr-TR" dirty="0" err="1"/>
              <a:t>İnsanlar</a:t>
            </a:r>
            <a:r>
              <a:rPr lang="tr-TR" dirty="0"/>
              <a:t>, </a:t>
            </a:r>
            <a:r>
              <a:rPr lang="tr-TR" dirty="0" err="1"/>
              <a:t>sürekli</a:t>
            </a:r>
            <a:r>
              <a:rPr lang="tr-TR" dirty="0"/>
              <a:t> </a:t>
            </a:r>
            <a:r>
              <a:rPr lang="tr-TR" dirty="0" err="1"/>
              <a:t>görsel</a:t>
            </a:r>
            <a:r>
              <a:rPr lang="tr-TR" dirty="0"/>
              <a:t> mesaj alınca okuma, </a:t>
            </a:r>
            <a:r>
              <a:rPr lang="tr-TR" dirty="0" err="1"/>
              <a:t>düşünme</a:t>
            </a:r>
            <a:r>
              <a:rPr lang="tr-TR" dirty="0"/>
              <a:t>, </a:t>
            </a:r>
            <a:r>
              <a:rPr lang="tr-TR" dirty="0" err="1"/>
              <a:t>keşfetme</a:t>
            </a:r>
            <a:r>
              <a:rPr lang="tr-TR" dirty="0"/>
              <a:t>, </a:t>
            </a:r>
            <a:r>
              <a:rPr lang="tr-TR" dirty="0" err="1"/>
              <a:t>öğrenme</a:t>
            </a:r>
            <a:r>
              <a:rPr lang="tr-TR" dirty="0"/>
              <a:t> becerilerini kaybetmektedir.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0834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B0C1FC-1700-A140-B980-D6D659F12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7C6072-9E9B-4A4D-A56F-75D0647C8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Ekran </a:t>
            </a:r>
            <a:r>
              <a:rPr lang="tr-TR" dirty="0" err="1"/>
              <a:t>karşısındaki</a:t>
            </a:r>
            <a:r>
              <a:rPr lang="tr-TR" dirty="0"/>
              <a:t> insan edilgen bir konumdadır. </a:t>
            </a:r>
            <a:r>
              <a:rPr lang="tr-TR" dirty="0" err="1"/>
              <a:t>Etkileşim</a:t>
            </a:r>
            <a:r>
              <a:rPr lang="tr-TR" dirty="0"/>
              <a:t> ortadan kalkmakta, sorumluluk yok olmaktadır. </a:t>
            </a:r>
          </a:p>
          <a:p>
            <a:r>
              <a:rPr lang="tr-TR" dirty="0" err="1"/>
              <a:t>Gerçekliği</a:t>
            </a:r>
            <a:r>
              <a:rPr lang="tr-TR" dirty="0"/>
              <a:t> ekrana </a:t>
            </a:r>
            <a:r>
              <a:rPr lang="tr-TR" dirty="0" err="1"/>
              <a:t>bağlı</a:t>
            </a:r>
            <a:r>
              <a:rPr lang="tr-TR" dirty="0"/>
              <a:t> olarak algılayan, </a:t>
            </a:r>
            <a:r>
              <a:rPr lang="tr-TR" dirty="0" err="1"/>
              <a:t>gördüğüne</a:t>
            </a:r>
            <a:r>
              <a:rPr lang="tr-TR" dirty="0"/>
              <a:t> inanan insanlar </a:t>
            </a:r>
            <a:r>
              <a:rPr lang="tr-TR" dirty="0" err="1"/>
              <a:t>özgürlüklerini</a:t>
            </a:r>
            <a:r>
              <a:rPr lang="tr-TR" dirty="0"/>
              <a:t> kaybetmekte ve kitle haline gelmektedir. </a:t>
            </a:r>
          </a:p>
          <a:p>
            <a:r>
              <a:rPr lang="tr-TR" i="1" dirty="0" err="1"/>
              <a:t>Duyduğuna</a:t>
            </a:r>
            <a:r>
              <a:rPr lang="tr-TR" i="1" dirty="0"/>
              <a:t> ya da </a:t>
            </a:r>
            <a:r>
              <a:rPr lang="tr-TR" i="1" dirty="0" err="1"/>
              <a:t>okuduğuna</a:t>
            </a:r>
            <a:r>
              <a:rPr lang="tr-TR" i="1" dirty="0"/>
              <a:t> </a:t>
            </a:r>
            <a:r>
              <a:rPr lang="tr-TR" i="1" dirty="0" err="1"/>
              <a:t>değil</a:t>
            </a:r>
            <a:r>
              <a:rPr lang="tr-TR" i="1" dirty="0"/>
              <a:t> </a:t>
            </a:r>
            <a:r>
              <a:rPr lang="tr-TR" i="1" dirty="0" err="1"/>
              <a:t>gördüğüne</a:t>
            </a:r>
            <a:r>
              <a:rPr lang="tr-TR" i="1" dirty="0"/>
              <a:t> inanınca insanlar, eskinin anlatıcısı veya okuyucusu </a:t>
            </a:r>
            <a:r>
              <a:rPr lang="tr-TR" i="1" dirty="0" err="1"/>
              <a:t>değil</a:t>
            </a:r>
            <a:r>
              <a:rPr lang="tr-TR" i="1" dirty="0"/>
              <a:t> </a:t>
            </a:r>
            <a:r>
              <a:rPr lang="tr-TR" i="1" dirty="0" err="1"/>
              <a:t>göstericisi</a:t>
            </a:r>
            <a:r>
              <a:rPr lang="tr-TR" i="1" dirty="0"/>
              <a:t> </a:t>
            </a:r>
            <a:r>
              <a:rPr lang="tr-TR" i="1" dirty="0" err="1"/>
              <a:t>değerli</a:t>
            </a:r>
            <a:r>
              <a:rPr lang="tr-TR" i="1" dirty="0"/>
              <a:t> olmaktadır. </a:t>
            </a:r>
            <a:r>
              <a:rPr lang="tr-TR" dirty="0"/>
              <a:t>Dolayısıyla </a:t>
            </a:r>
            <a:r>
              <a:rPr lang="tr-TR" dirty="0" err="1"/>
              <a:t>görsel</a:t>
            </a:r>
            <a:r>
              <a:rPr lang="tr-TR" dirty="0"/>
              <a:t> imgelerle dolu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</a:t>
            </a:r>
            <a:r>
              <a:rPr lang="tr-TR" dirty="0"/>
              <a:t> ve bu </a:t>
            </a:r>
            <a:r>
              <a:rPr lang="tr-TR" dirty="0" err="1"/>
              <a:t>araçlara</a:t>
            </a:r>
            <a:r>
              <a:rPr lang="tr-TR" dirty="0"/>
              <a:t> </a:t>
            </a:r>
            <a:r>
              <a:rPr lang="tr-TR" dirty="0" err="1"/>
              <a:t>içerik</a:t>
            </a:r>
            <a:r>
              <a:rPr lang="tr-TR" dirty="0"/>
              <a:t> </a:t>
            </a:r>
            <a:r>
              <a:rPr lang="tr-TR" dirty="0" err="1"/>
              <a:t>üretenler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düzeninin</a:t>
            </a:r>
            <a:r>
              <a:rPr lang="tr-TR" dirty="0"/>
              <a:t> ve </a:t>
            </a:r>
            <a:r>
              <a:rPr lang="tr-TR" dirty="0" err="1"/>
              <a:t>kültürün</a:t>
            </a:r>
            <a:r>
              <a:rPr lang="tr-TR" dirty="0"/>
              <a:t> merkezine </a:t>
            </a:r>
            <a:r>
              <a:rPr lang="tr-TR" dirty="0" err="1"/>
              <a:t>yerleşmektedir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3902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04576-0B13-FC4F-A71F-D8CFC77D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9E469B-EF0E-F04D-8057-3DB1249D7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Arac</a:t>
            </a:r>
            <a:r>
              <a:rPr lang="tr-TR" dirty="0"/>
              <a:t>̧, kendi kullanım ve </a:t>
            </a:r>
            <a:r>
              <a:rPr lang="tr-TR" dirty="0" err="1"/>
              <a:t>doğasına</a:t>
            </a:r>
            <a:r>
              <a:rPr lang="tr-TR" dirty="0"/>
              <a:t> uygun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düşünme</a:t>
            </a:r>
            <a:r>
              <a:rPr lang="tr-TR" dirty="0"/>
              <a:t> </a:t>
            </a:r>
            <a:r>
              <a:rPr lang="tr-TR" dirty="0" err="1"/>
              <a:t>biçimini</a:t>
            </a:r>
            <a:r>
              <a:rPr lang="tr-TR" dirty="0"/>
              <a:t> </a:t>
            </a:r>
            <a:r>
              <a:rPr lang="tr-TR" dirty="0" err="1"/>
              <a:t>insanlığa</a:t>
            </a:r>
            <a:r>
              <a:rPr lang="tr-TR" dirty="0"/>
              <a:t> benimsetmektedir. </a:t>
            </a:r>
          </a:p>
          <a:p>
            <a:r>
              <a:rPr lang="tr-TR" i="1" dirty="0"/>
              <a:t>Hızın egemen </a:t>
            </a:r>
            <a:r>
              <a:rPr lang="tr-TR" i="1" dirty="0" err="1"/>
              <a:t>olduğu</a:t>
            </a:r>
            <a:r>
              <a:rPr lang="tr-TR" i="1" dirty="0"/>
              <a:t> </a:t>
            </a:r>
            <a:r>
              <a:rPr lang="tr-TR" i="1" dirty="0" err="1"/>
              <a:t>çağda</a:t>
            </a:r>
            <a:r>
              <a:rPr lang="tr-TR" i="1" dirty="0"/>
              <a:t>, hızla akan imgeler insanları ekrana </a:t>
            </a:r>
            <a:r>
              <a:rPr lang="tr-TR" i="1" dirty="0" err="1"/>
              <a:t>bağlamakta</a:t>
            </a:r>
            <a:r>
              <a:rPr lang="tr-TR" i="1" dirty="0"/>
              <a:t>, onların kanaatlerini desteklemekte, </a:t>
            </a:r>
            <a:r>
              <a:rPr lang="tr-TR" i="1" dirty="0" err="1"/>
              <a:t>eğlendirmekte</a:t>
            </a:r>
            <a:r>
              <a:rPr lang="tr-TR" i="1" dirty="0"/>
              <a:t>, onları oyalamaktadır. Kapitalist sistemin en </a:t>
            </a:r>
            <a:r>
              <a:rPr lang="tr-TR" i="1" dirty="0" err="1"/>
              <a:t>önemli</a:t>
            </a:r>
            <a:r>
              <a:rPr lang="tr-TR" i="1" dirty="0"/>
              <a:t> ikna ve oyalama aracı olarak kitle </a:t>
            </a:r>
            <a:r>
              <a:rPr lang="tr-TR" i="1" dirty="0" err="1"/>
              <a:t>iletişim</a:t>
            </a:r>
            <a:r>
              <a:rPr lang="tr-TR" i="1" dirty="0"/>
              <a:t> </a:t>
            </a:r>
            <a:r>
              <a:rPr lang="tr-TR" i="1" dirty="0" err="1"/>
              <a:t>araçları</a:t>
            </a:r>
            <a:r>
              <a:rPr lang="tr-TR" i="1" dirty="0"/>
              <a:t> seyirciyi ekrana </a:t>
            </a:r>
            <a:r>
              <a:rPr lang="tr-TR" i="1" dirty="0" err="1"/>
              <a:t>bağlamakta</a:t>
            </a:r>
            <a:r>
              <a:rPr lang="tr-TR" i="1" dirty="0"/>
              <a:t>, bu sayede </a:t>
            </a:r>
            <a:r>
              <a:rPr lang="tr-TR" i="1" dirty="0" err="1"/>
              <a:t>istediği</a:t>
            </a:r>
            <a:r>
              <a:rPr lang="tr-TR" i="1" dirty="0"/>
              <a:t> </a:t>
            </a:r>
            <a:r>
              <a:rPr lang="tr-TR" i="1" dirty="0" err="1"/>
              <a:t>ölçüde</a:t>
            </a:r>
            <a:r>
              <a:rPr lang="tr-TR" i="1" dirty="0"/>
              <a:t> kar edebilmektedir. </a:t>
            </a:r>
            <a:endParaRPr lang="tr-TR" dirty="0"/>
          </a:p>
          <a:p>
            <a:r>
              <a:rPr lang="tr-TR" dirty="0"/>
              <a:t>̧</a:t>
            </a:r>
            <a:r>
              <a:rPr lang="tr-TR" dirty="0" err="1"/>
              <a:t>ünku</a:t>
            </a:r>
            <a:r>
              <a:rPr lang="tr-TR" dirty="0"/>
              <a:t>̈ bu teknolojinin ve </a:t>
            </a:r>
            <a:r>
              <a:rPr lang="tr-TR" dirty="0" err="1"/>
              <a:t>araçların</a:t>
            </a:r>
            <a:r>
              <a:rPr lang="tr-TR" dirty="0"/>
              <a:t> temel gelir </a:t>
            </a:r>
            <a:r>
              <a:rPr lang="tr-TR" dirty="0" err="1"/>
              <a:t>kaynağı</a:t>
            </a:r>
            <a:r>
              <a:rPr lang="tr-TR" dirty="0"/>
              <a:t> reklamdır. Daha </a:t>
            </a:r>
            <a:r>
              <a:rPr lang="tr-TR" dirty="0" err="1"/>
              <a:t>çok</a:t>
            </a:r>
            <a:r>
              <a:rPr lang="tr-TR" dirty="0"/>
              <a:t> reklam daha </a:t>
            </a:r>
            <a:r>
              <a:rPr lang="tr-TR" dirty="0" err="1"/>
              <a:t>çok</a:t>
            </a:r>
            <a:r>
              <a:rPr lang="tr-TR" dirty="0"/>
              <a:t> gelir demektir. </a:t>
            </a:r>
          </a:p>
          <a:p>
            <a:r>
              <a:rPr lang="tr-TR" dirty="0"/>
              <a:t>Bunun </a:t>
            </a:r>
            <a:r>
              <a:rPr lang="tr-TR" dirty="0" err="1"/>
              <a:t>için</a:t>
            </a:r>
            <a:r>
              <a:rPr lang="tr-TR" dirty="0"/>
              <a:t> de daha fazla insanı ekrana odaklayabilmelidir. Bunun yolu ise insanın duygu ve zaaflarıyla oynanmasıdır. Dolayısıyla kitle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içeriğini</a:t>
            </a:r>
            <a:r>
              <a:rPr lang="tr-TR" dirty="0"/>
              <a:t> </a:t>
            </a:r>
            <a:r>
              <a:rPr lang="tr-TR" dirty="0" err="1"/>
              <a:t>eğlence</a:t>
            </a:r>
            <a:r>
              <a:rPr lang="tr-TR" dirty="0"/>
              <a:t>, </a:t>
            </a:r>
            <a:r>
              <a:rPr lang="tr-TR" dirty="0" err="1"/>
              <a:t>röntgencilik</a:t>
            </a:r>
            <a:r>
              <a:rPr lang="tr-TR" dirty="0"/>
              <a:t>, </a:t>
            </a:r>
            <a:r>
              <a:rPr lang="tr-TR" dirty="0" err="1"/>
              <a:t>teşhircilik</a:t>
            </a:r>
            <a:r>
              <a:rPr lang="tr-TR" dirty="0"/>
              <a:t>, cinsellik, </a:t>
            </a:r>
            <a:r>
              <a:rPr lang="tr-TR" dirty="0" err="1"/>
              <a:t>çatışma</a:t>
            </a:r>
            <a:r>
              <a:rPr lang="tr-TR" dirty="0"/>
              <a:t> ve </a:t>
            </a:r>
            <a:r>
              <a:rPr lang="tr-TR" dirty="0" err="1"/>
              <a:t>şiddet</a:t>
            </a:r>
            <a:r>
              <a:rPr lang="tr-TR" dirty="0"/>
              <a:t> doldurmaktadır. </a:t>
            </a:r>
          </a:p>
          <a:p>
            <a:r>
              <a:rPr lang="tr-TR" dirty="0" err="1"/>
              <a:t>Böylece</a:t>
            </a:r>
            <a:r>
              <a:rPr lang="tr-TR" dirty="0"/>
              <a:t> toplumlar, sistemi sorgulamadan, sistemin </a:t>
            </a:r>
            <a:r>
              <a:rPr lang="tr-TR" dirty="0" err="1"/>
              <a:t>dışına</a:t>
            </a:r>
            <a:r>
              <a:rPr lang="tr-TR" dirty="0"/>
              <a:t> herhangi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çıkmadan</a:t>
            </a:r>
            <a:r>
              <a:rPr lang="tr-TR" dirty="0"/>
              <a:t>, hatta </a:t>
            </a:r>
            <a:r>
              <a:rPr lang="tr-TR" dirty="0" err="1"/>
              <a:t>çıkmayı</a:t>
            </a:r>
            <a:r>
              <a:rPr lang="tr-TR" dirty="0"/>
              <a:t> </a:t>
            </a:r>
            <a:r>
              <a:rPr lang="tr-TR" dirty="0" err="1"/>
              <a:t>düşünmeden</a:t>
            </a:r>
            <a:r>
              <a:rPr lang="tr-TR" dirty="0"/>
              <a:t> hayatlarına devam 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11892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ACF648-0E42-B340-921E-437FB172B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 iletişim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A0B92C-32C6-2D42-BB68-8F55B135E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Tamamen </a:t>
            </a:r>
            <a:r>
              <a:rPr lang="tr-TR" dirty="0" err="1"/>
              <a:t>belleğin</a:t>
            </a:r>
            <a:r>
              <a:rPr lang="tr-TR" dirty="0"/>
              <a:t> canlı, diri ve insanın </a:t>
            </a:r>
            <a:r>
              <a:rPr lang="tr-TR" dirty="0" err="1"/>
              <a:t>gündelik</a:t>
            </a:r>
            <a:r>
              <a:rPr lang="tr-TR" dirty="0"/>
              <a:t> hayat pratiklerinin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sözlu</a:t>
            </a:r>
            <a:r>
              <a:rPr lang="tr-TR" dirty="0"/>
              <a:t>̈ </a:t>
            </a:r>
            <a:r>
              <a:rPr lang="tr-TR" dirty="0" err="1"/>
              <a:t>kültürden</a:t>
            </a:r>
            <a:r>
              <a:rPr lang="tr-TR" dirty="0"/>
              <a:t> yazılı </a:t>
            </a:r>
            <a:r>
              <a:rPr lang="tr-TR" dirty="0" err="1"/>
              <a:t>kültüre</a:t>
            </a:r>
            <a:r>
              <a:rPr lang="tr-TR" dirty="0"/>
              <a:t> </a:t>
            </a:r>
            <a:r>
              <a:rPr lang="tr-TR" dirty="0" err="1"/>
              <a:t>geçilirken</a:t>
            </a:r>
            <a:r>
              <a:rPr lang="tr-TR" dirty="0"/>
              <a:t> bellek </a:t>
            </a:r>
            <a:r>
              <a:rPr lang="tr-TR" dirty="0" err="1"/>
              <a:t>zayıflamıs</a:t>
            </a:r>
            <a:r>
              <a:rPr lang="tr-TR" dirty="0"/>
              <a:t>̧, insanlar </a:t>
            </a:r>
            <a:r>
              <a:rPr lang="tr-TR" dirty="0" err="1"/>
              <a:t>bireyselleşmis</a:t>
            </a:r>
            <a:r>
              <a:rPr lang="tr-TR" dirty="0"/>
              <a:t>̧, ancak bilginin sabit </a:t>
            </a:r>
            <a:r>
              <a:rPr lang="tr-TR" dirty="0" err="1"/>
              <a:t>kaynağı</a:t>
            </a:r>
            <a:r>
              <a:rPr lang="tr-TR" dirty="0"/>
              <a:t> olarak yazılı metinler </a:t>
            </a:r>
            <a:r>
              <a:rPr lang="tr-TR" dirty="0" err="1"/>
              <a:t>oluşmuştur</a:t>
            </a:r>
            <a:r>
              <a:rPr lang="tr-TR" dirty="0"/>
              <a:t>. </a:t>
            </a:r>
          </a:p>
          <a:p>
            <a:r>
              <a:rPr lang="tr-TR" i="1" dirty="0" err="1"/>
              <a:t>Bireyselleşen</a:t>
            </a:r>
            <a:r>
              <a:rPr lang="tr-TR" i="1" dirty="0"/>
              <a:t>, </a:t>
            </a:r>
            <a:r>
              <a:rPr lang="tr-TR" i="1" dirty="0" err="1"/>
              <a:t>yalnızlaşan</a:t>
            </a:r>
            <a:r>
              <a:rPr lang="tr-TR" i="1" dirty="0"/>
              <a:t>, </a:t>
            </a:r>
            <a:r>
              <a:rPr lang="tr-TR" i="1" dirty="0" err="1"/>
              <a:t>belleği</a:t>
            </a:r>
            <a:r>
              <a:rPr lang="tr-TR" i="1" dirty="0"/>
              <a:t> zayıflayan insanlar, </a:t>
            </a:r>
            <a:r>
              <a:rPr lang="tr-TR" i="1" dirty="0" err="1"/>
              <a:t>görsel</a:t>
            </a:r>
            <a:r>
              <a:rPr lang="tr-TR" i="1" dirty="0"/>
              <a:t> </a:t>
            </a:r>
            <a:r>
              <a:rPr lang="tr-TR" i="1" dirty="0" err="1"/>
              <a:t>kültür</a:t>
            </a:r>
            <a:r>
              <a:rPr lang="tr-TR" i="1" dirty="0"/>
              <a:t> </a:t>
            </a:r>
            <a:r>
              <a:rPr lang="tr-TR" i="1" dirty="0" err="1"/>
              <a:t>çağında</a:t>
            </a:r>
            <a:r>
              <a:rPr lang="tr-TR" i="1" dirty="0"/>
              <a:t> hızın da etkisiyle bilgiyle sahici </a:t>
            </a:r>
            <a:r>
              <a:rPr lang="tr-TR" i="1" dirty="0" err="1"/>
              <a:t>ilişkisini</a:t>
            </a:r>
            <a:r>
              <a:rPr lang="tr-TR" i="1" dirty="0"/>
              <a:t> de </a:t>
            </a:r>
            <a:r>
              <a:rPr lang="tr-TR" i="1" dirty="0" err="1"/>
              <a:t>kaybetmiştir</a:t>
            </a:r>
            <a:r>
              <a:rPr lang="tr-TR" dirty="0"/>
              <a:t>. </a:t>
            </a:r>
          </a:p>
          <a:p>
            <a:r>
              <a:rPr lang="tr-TR" dirty="0"/>
              <a:t>Bellek tamamen ortadan </a:t>
            </a:r>
            <a:r>
              <a:rPr lang="tr-TR" dirty="0" err="1"/>
              <a:t>kalkmıs</a:t>
            </a:r>
            <a:r>
              <a:rPr lang="tr-TR" dirty="0"/>
              <a:t>̧, yalnız kalan insan, ekranın </a:t>
            </a:r>
            <a:r>
              <a:rPr lang="tr-TR" dirty="0" err="1"/>
              <a:t>sunduğu</a:t>
            </a:r>
            <a:r>
              <a:rPr lang="tr-TR" dirty="0"/>
              <a:t> renkli </a:t>
            </a:r>
            <a:r>
              <a:rPr lang="tr-TR" dirty="0" err="1"/>
              <a:t>dünyaya</a:t>
            </a:r>
            <a:r>
              <a:rPr lang="tr-TR" dirty="0"/>
              <a:t> teslim </a:t>
            </a:r>
            <a:r>
              <a:rPr lang="tr-TR" dirty="0" err="1"/>
              <a:t>olmus</a:t>
            </a:r>
            <a:r>
              <a:rPr lang="tr-TR" dirty="0"/>
              <a:t>̧ ve tamamen </a:t>
            </a:r>
            <a:r>
              <a:rPr lang="tr-TR" dirty="0" err="1"/>
              <a:t>yönetilebilir</a:t>
            </a:r>
            <a:r>
              <a:rPr lang="tr-TR" dirty="0"/>
              <a:t> bir </a:t>
            </a:r>
            <a:r>
              <a:rPr lang="tr-TR" dirty="0" err="1"/>
              <a:t>hâle</a:t>
            </a:r>
            <a:r>
              <a:rPr lang="tr-TR" dirty="0"/>
              <a:t> </a:t>
            </a:r>
            <a:r>
              <a:rPr lang="tr-TR" dirty="0" err="1"/>
              <a:t>gelmiştir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91171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11.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82411"/>
            <a:ext cx="10039597" cy="3437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Küçükalkan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İletişime Giriş içinde İletişim Türleri.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7BF937-E09F-B341-A664-3CF6819EA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640EF7-1688-7A44-B750-531F6EEA1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sınıflandırmanın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kiminle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Kişi-içi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kendisiyle,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karşıyadır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kaynak ve hedef/alıcı insandır.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anlamları belirli kanallar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birbirlerine iletmekte, bunları algılayıp yorumlayarak cevaplar vermektedir.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kaynak ve alıcının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etmektedir.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sonraları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yapıların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378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C363B6-8071-4446-9350-840AACC82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533B9-0F10-0A48-A902-292831D66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ve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hepimizi daha fazla etki altına alan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belirli bir kaynaktan kitleye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ileti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etmektedir. Burada izleyiciden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bildirimden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edilebilse de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 ve yetersiz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Ayrıca iletilerin hedef kitlede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yankılandığına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veri elde etmek de bir hayli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sınıflandırma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kullanılan aracı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ses, dil ve hava,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olarak kullanılmaktadır.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Sözsüz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beden, mesafe algısı ve sestir. Yazılı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basılı veya yazılı harfler, semboller ve belirli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olurken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ekran veya perdedir.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3034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FBF8AF-27B8-E044-AC3C-5CA78A8A4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Bağlamına Göre İletişim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0191EB-7903-FF47-AA97-A03380E4D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sınıflandırmada kullanılan gruplandırmalardan biri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kimler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alınarak yapılmaktadır.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kaynak ve alıcı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tarafın, kodlama, kod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geribildirim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unsurlarının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işbölümüyle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yapılar kendine has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kılmaktadır.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yatay ve dikey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eksende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teknolojiye dayalı olarak icat edilen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kitlelere, toplumlara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35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1ADBE7-CF5D-0A43-9C40-8ACFC2B89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İçi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7F4875-666C-9F45-9A48-79C07B88A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Kişi-içi</a:t>
            </a:r>
            <a:r>
              <a:rPr lang="tr-TR" dirty="0"/>
              <a:t> </a:t>
            </a:r>
            <a:r>
              <a:rPr lang="tr-TR" dirty="0" err="1"/>
              <a:t>iletişimi</a:t>
            </a:r>
            <a:r>
              <a:rPr lang="tr-TR" dirty="0"/>
              <a:t> bireysel </a:t>
            </a:r>
            <a:r>
              <a:rPr lang="tr-TR" dirty="0" err="1"/>
              <a:t>iletişim</a:t>
            </a:r>
            <a:r>
              <a:rPr lang="tr-TR" dirty="0"/>
              <a:t> olarak tanımlayan </a:t>
            </a:r>
            <a:r>
              <a:rPr lang="tr-TR" dirty="0" err="1"/>
              <a:t>Dökmen</a:t>
            </a:r>
            <a:r>
              <a:rPr lang="tr-TR" dirty="0"/>
              <a:t>, bir insanın duygulanmasını, </a:t>
            </a:r>
            <a:r>
              <a:rPr lang="tr-TR" dirty="0" err="1"/>
              <a:t>düşünmesini</a:t>
            </a:r>
            <a:r>
              <a:rPr lang="tr-TR" dirty="0"/>
              <a:t>, kendi </a:t>
            </a:r>
            <a:r>
              <a:rPr lang="tr-TR" dirty="0" err="1"/>
              <a:t>ihtiyaçlarının</a:t>
            </a:r>
            <a:r>
              <a:rPr lang="tr-TR" dirty="0"/>
              <a:t> farkına varmasını, </a:t>
            </a:r>
            <a:r>
              <a:rPr lang="tr-TR" dirty="0" err="1"/>
              <a:t>ic</a:t>
            </a:r>
            <a:r>
              <a:rPr lang="tr-TR" dirty="0"/>
              <a:t>̧ </a:t>
            </a:r>
            <a:r>
              <a:rPr lang="tr-TR" dirty="0" err="1"/>
              <a:t>gözlem</a:t>
            </a:r>
            <a:r>
              <a:rPr lang="tr-TR" dirty="0"/>
              <a:t> yapmasını, kendine sorular sorarak cevaplar almasını, </a:t>
            </a:r>
            <a:r>
              <a:rPr lang="tr-TR" dirty="0" err="1"/>
              <a:t>rüya</a:t>
            </a:r>
            <a:r>
              <a:rPr lang="tr-TR" dirty="0"/>
              <a:t> </a:t>
            </a:r>
            <a:r>
              <a:rPr lang="tr-TR" dirty="0" err="1"/>
              <a:t>görerek</a:t>
            </a:r>
            <a:r>
              <a:rPr lang="tr-TR" dirty="0"/>
              <a:t> mesajlar almasını bu tanıma sokmaktadır. </a:t>
            </a:r>
          </a:p>
          <a:p>
            <a:r>
              <a:rPr lang="tr-TR" i="1" dirty="0" err="1"/>
              <a:t>Kişi-içi</a:t>
            </a:r>
            <a:r>
              <a:rPr lang="tr-TR" i="1" dirty="0"/>
              <a:t> </a:t>
            </a:r>
            <a:r>
              <a:rPr lang="tr-TR" i="1" dirty="0" err="1"/>
              <a:t>iletişimin</a:t>
            </a:r>
            <a:r>
              <a:rPr lang="tr-TR" i="1" dirty="0"/>
              <a:t> </a:t>
            </a:r>
            <a:r>
              <a:rPr lang="tr-TR" i="1" dirty="0" err="1"/>
              <a:t>varlığı</a:t>
            </a:r>
            <a:r>
              <a:rPr lang="tr-TR" i="1" dirty="0"/>
              <a:t> ve </a:t>
            </a:r>
            <a:r>
              <a:rPr lang="tr-TR" i="1" dirty="0" err="1"/>
              <a:t>düzenliliği</a:t>
            </a:r>
            <a:r>
              <a:rPr lang="tr-TR" i="1" dirty="0"/>
              <a:t> </a:t>
            </a:r>
            <a:r>
              <a:rPr lang="tr-TR" i="1" dirty="0" err="1"/>
              <a:t>kişinin</a:t>
            </a:r>
            <a:r>
              <a:rPr lang="tr-TR" i="1" dirty="0"/>
              <a:t> </a:t>
            </a:r>
            <a:r>
              <a:rPr lang="tr-TR" i="1" dirty="0" err="1"/>
              <a:t>ic</a:t>
            </a:r>
            <a:r>
              <a:rPr lang="tr-TR" i="1" dirty="0"/>
              <a:t>̧ </a:t>
            </a:r>
            <a:r>
              <a:rPr lang="tr-TR" i="1" dirty="0" err="1"/>
              <a:t>dünyasıyla</a:t>
            </a:r>
            <a:r>
              <a:rPr lang="tr-TR" i="1" dirty="0"/>
              <a:t> </a:t>
            </a:r>
            <a:r>
              <a:rPr lang="tr-TR" i="1" dirty="0" err="1"/>
              <a:t>iletişim</a:t>
            </a:r>
            <a:r>
              <a:rPr lang="tr-TR" i="1" dirty="0"/>
              <a:t> kurabilme yetisinin ve </a:t>
            </a:r>
            <a:r>
              <a:rPr lang="tr-TR" i="1" dirty="0" err="1"/>
              <a:t>içsel</a:t>
            </a:r>
            <a:r>
              <a:rPr lang="tr-TR" i="1" dirty="0"/>
              <a:t> uyumunun, kendisiyle </a:t>
            </a:r>
            <a:r>
              <a:rPr lang="tr-TR" i="1" dirty="0" err="1"/>
              <a:t>barışık</a:t>
            </a:r>
            <a:r>
              <a:rPr lang="tr-TR" i="1" dirty="0"/>
              <a:t> olmasının </a:t>
            </a:r>
            <a:r>
              <a:rPr lang="tr-TR" i="1" dirty="0" err="1"/>
              <a:t>göstergesidir</a:t>
            </a:r>
            <a:r>
              <a:rPr lang="tr-TR" i="1" dirty="0"/>
              <a:t>. Bu </a:t>
            </a:r>
            <a:r>
              <a:rPr lang="tr-TR" i="1" dirty="0" err="1"/>
              <a:t>kişiler</a:t>
            </a:r>
            <a:r>
              <a:rPr lang="tr-TR" i="1" dirty="0"/>
              <a:t> hem kendi </a:t>
            </a:r>
            <a:r>
              <a:rPr lang="tr-TR" i="1" dirty="0" err="1"/>
              <a:t>ic</a:t>
            </a:r>
            <a:r>
              <a:rPr lang="tr-TR" i="1" dirty="0"/>
              <a:t>̧ </a:t>
            </a:r>
            <a:r>
              <a:rPr lang="tr-TR" i="1" dirty="0" err="1"/>
              <a:t>dünyalarında</a:t>
            </a:r>
            <a:r>
              <a:rPr lang="tr-TR" i="1" dirty="0"/>
              <a:t> hem de toplumsal hayatta huzurlu, dingin ve pozitiftir. </a:t>
            </a:r>
            <a:endParaRPr lang="tr-TR" dirty="0"/>
          </a:p>
          <a:p>
            <a:r>
              <a:rPr lang="tr-TR" dirty="0" err="1"/>
              <a:t>Kişi-içi</a:t>
            </a:r>
            <a:r>
              <a:rPr lang="tr-TR" dirty="0"/>
              <a:t> </a:t>
            </a:r>
            <a:r>
              <a:rPr lang="tr-TR" dirty="0" err="1"/>
              <a:t>iletişimde</a:t>
            </a:r>
            <a:r>
              <a:rPr lang="tr-TR" dirty="0"/>
              <a:t> </a:t>
            </a:r>
            <a:r>
              <a:rPr lang="tr-TR" dirty="0" err="1"/>
              <a:t>başarısız</a:t>
            </a:r>
            <a:r>
              <a:rPr lang="tr-TR" dirty="0"/>
              <a:t> olan </a:t>
            </a:r>
            <a:r>
              <a:rPr lang="tr-TR" dirty="0" err="1"/>
              <a:t>kişiler</a:t>
            </a:r>
            <a:r>
              <a:rPr lang="tr-TR" dirty="0"/>
              <a:t>, yakından </a:t>
            </a:r>
            <a:r>
              <a:rPr lang="tr-TR" dirty="0" err="1"/>
              <a:t>uzağa</a:t>
            </a:r>
            <a:r>
              <a:rPr lang="tr-TR" dirty="0"/>
              <a:t> </a:t>
            </a:r>
            <a:r>
              <a:rPr lang="tr-TR" dirty="0" err="1"/>
              <a:t>doğru</a:t>
            </a:r>
            <a:r>
              <a:rPr lang="tr-TR" dirty="0"/>
              <a:t>, toplumsal hayattaki </a:t>
            </a:r>
            <a:r>
              <a:rPr lang="tr-TR" dirty="0" err="1"/>
              <a:t>iletişim</a:t>
            </a:r>
            <a:r>
              <a:rPr lang="tr-TR" dirty="0"/>
              <a:t> katmanlarında da zorlanmakta, hatta </a:t>
            </a:r>
            <a:r>
              <a:rPr lang="tr-TR" dirty="0" err="1"/>
              <a:t>başarısız</a:t>
            </a:r>
            <a:r>
              <a:rPr lang="tr-TR" dirty="0"/>
              <a:t>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378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9A17AC-C35B-ED4F-86F5-63A6B58D1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İçi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FB0FD-5524-5A41-90BF-B2D4ADD59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 </a:t>
            </a:r>
            <a:r>
              <a:rPr lang="tr-TR" dirty="0" err="1"/>
              <a:t>kişiler</a:t>
            </a:r>
            <a:r>
              <a:rPr lang="tr-TR" dirty="0"/>
              <a:t>, toplumsal hayata uyum </a:t>
            </a:r>
            <a:r>
              <a:rPr lang="tr-TR" dirty="0" err="1"/>
              <a:t>sağlamakta</a:t>
            </a:r>
            <a:r>
              <a:rPr lang="tr-TR" dirty="0"/>
              <a:t> sorunlar </a:t>
            </a:r>
            <a:r>
              <a:rPr lang="tr-TR" dirty="0" err="1"/>
              <a:t>yaşamakta</a:t>
            </a:r>
            <a:r>
              <a:rPr lang="tr-TR" dirty="0"/>
              <a:t>, kendilerini ifade edememekte, </a:t>
            </a:r>
            <a:r>
              <a:rPr lang="tr-TR" dirty="0" err="1"/>
              <a:t>yanlıs</a:t>
            </a:r>
            <a:r>
              <a:rPr lang="tr-TR" dirty="0"/>
              <a:t>̧ anlamalara ve </a:t>
            </a:r>
            <a:r>
              <a:rPr lang="tr-TR" dirty="0" err="1"/>
              <a:t>anlaşılmalara</a:t>
            </a:r>
            <a:r>
              <a:rPr lang="tr-TR" dirty="0"/>
              <a:t> maruz kalmaktadır. </a:t>
            </a:r>
          </a:p>
          <a:p>
            <a:r>
              <a:rPr lang="tr-TR" dirty="0" err="1"/>
              <a:t>Böyle</a:t>
            </a:r>
            <a:r>
              <a:rPr lang="tr-TR" dirty="0"/>
              <a:t> bir durumda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çatışmaları</a:t>
            </a:r>
            <a:r>
              <a:rPr lang="tr-TR" dirty="0"/>
              <a:t> </a:t>
            </a:r>
            <a:r>
              <a:rPr lang="tr-TR" dirty="0" err="1"/>
              <a:t>kaçınılmaz</a:t>
            </a:r>
            <a:r>
              <a:rPr lang="tr-TR" dirty="0"/>
              <a:t> olmaktadır. </a:t>
            </a:r>
          </a:p>
          <a:p>
            <a:r>
              <a:rPr lang="tr-TR" dirty="0" err="1"/>
              <a:t>İletişim</a:t>
            </a:r>
            <a:r>
              <a:rPr lang="tr-TR" dirty="0"/>
              <a:t> aslında </a:t>
            </a:r>
            <a:r>
              <a:rPr lang="tr-TR" dirty="0" err="1"/>
              <a:t>içsel</a:t>
            </a:r>
            <a:r>
              <a:rPr lang="tr-TR" dirty="0"/>
              <a:t> olarak </a:t>
            </a:r>
            <a:r>
              <a:rPr lang="tr-TR" dirty="0" err="1"/>
              <a:t>başlamaktadır</a:t>
            </a:r>
            <a:r>
              <a:rPr lang="tr-TR" dirty="0"/>
              <a:t>. </a:t>
            </a:r>
            <a:r>
              <a:rPr lang="tr-TR" dirty="0" err="1"/>
              <a:t>Kişinin</a:t>
            </a:r>
            <a:r>
              <a:rPr lang="tr-TR" dirty="0"/>
              <a:t> bir </a:t>
            </a:r>
            <a:r>
              <a:rPr lang="tr-TR" dirty="0" err="1"/>
              <a:t>başka</a:t>
            </a:r>
            <a:r>
              <a:rPr lang="tr-TR" dirty="0"/>
              <a:t> </a:t>
            </a:r>
            <a:r>
              <a:rPr lang="tr-TR" dirty="0" err="1"/>
              <a:t>kişi</a:t>
            </a:r>
            <a:r>
              <a:rPr lang="tr-TR" dirty="0"/>
              <a:t> ya da </a:t>
            </a:r>
            <a:r>
              <a:rPr lang="tr-TR" dirty="0" err="1"/>
              <a:t>kişilerle</a:t>
            </a:r>
            <a:r>
              <a:rPr lang="tr-TR" dirty="0"/>
              <a:t> </a:t>
            </a:r>
            <a:r>
              <a:rPr lang="tr-TR" dirty="0" err="1"/>
              <a:t>paylaşımda</a:t>
            </a:r>
            <a:r>
              <a:rPr lang="tr-TR" dirty="0"/>
              <a:t> bulunabilmesi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öncelikle</a:t>
            </a:r>
            <a:r>
              <a:rPr lang="tr-TR" dirty="0"/>
              <a:t> </a:t>
            </a:r>
            <a:r>
              <a:rPr lang="tr-TR" dirty="0" err="1"/>
              <a:t>düşünmesi</a:t>
            </a:r>
            <a:r>
              <a:rPr lang="tr-TR" dirty="0"/>
              <a:t>, duygularını tanımlaması gerekmektedir. </a:t>
            </a:r>
          </a:p>
          <a:p>
            <a:r>
              <a:rPr lang="tr-TR" dirty="0"/>
              <a:t>Bu anlamda </a:t>
            </a:r>
            <a:r>
              <a:rPr lang="tr-TR" dirty="0" err="1"/>
              <a:t>kişi-içi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bir </a:t>
            </a:r>
            <a:r>
              <a:rPr lang="tr-TR" dirty="0" err="1"/>
              <a:t>biçimi</a:t>
            </a:r>
            <a:r>
              <a:rPr lang="tr-TR" dirty="0"/>
              <a:t> olarak </a:t>
            </a:r>
            <a:r>
              <a:rPr lang="tr-TR" dirty="0" err="1"/>
              <a:t>düşünme</a:t>
            </a:r>
            <a:r>
              <a:rPr lang="tr-TR" dirty="0"/>
              <a:t>,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türlerinin</a:t>
            </a:r>
            <a:r>
              <a:rPr lang="tr-TR" dirty="0"/>
              <a:t> de ilk safhasıdır ve genellikle sessiz </a:t>
            </a:r>
            <a:r>
              <a:rPr lang="tr-TR" dirty="0" err="1"/>
              <a:t>gerçekleşir</a:t>
            </a:r>
            <a:r>
              <a:rPr lang="tr-TR" dirty="0"/>
              <a:t>. </a:t>
            </a:r>
            <a:r>
              <a:rPr lang="tr-TR" dirty="0" err="1"/>
              <a:t>Düşünme</a:t>
            </a:r>
            <a:r>
              <a:rPr lang="tr-TR" dirty="0"/>
              <a:t> sonucunda tanımlar ve kavramlar </a:t>
            </a:r>
            <a:r>
              <a:rPr lang="tr-TR" dirty="0" err="1"/>
              <a:t>şekillenir</a:t>
            </a:r>
            <a:r>
              <a:rPr lang="tr-TR" dirty="0"/>
              <a:t>,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türlerine</a:t>
            </a:r>
            <a:r>
              <a:rPr lang="tr-TR" dirty="0"/>
              <a:t> </a:t>
            </a:r>
            <a:r>
              <a:rPr lang="tr-TR" dirty="0" err="1"/>
              <a:t>geçis</a:t>
            </a:r>
            <a:r>
              <a:rPr lang="tr-TR" dirty="0"/>
              <a:t>̧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sağlam</a:t>
            </a:r>
            <a:r>
              <a:rPr lang="tr-TR" dirty="0"/>
              <a:t> ve </a:t>
            </a:r>
            <a:r>
              <a:rPr lang="tr-TR" dirty="0" err="1"/>
              <a:t>sağlıklı</a:t>
            </a:r>
            <a:r>
              <a:rPr lang="tr-TR" dirty="0"/>
              <a:t> bir zemin </a:t>
            </a:r>
            <a:r>
              <a:rPr lang="tr-TR" dirty="0" err="1"/>
              <a:t>oluşur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858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75309A-27A4-E248-B602-4C60AD2A5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Kişilerarası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B6E6CA-7DC6-E542-A772-B849B70F8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Kişilerarası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, hedefini ve </a:t>
            </a:r>
            <a:r>
              <a:rPr lang="tr-TR" dirty="0" err="1"/>
              <a:t>kaynağını</a:t>
            </a:r>
            <a:r>
              <a:rPr lang="tr-TR" dirty="0"/>
              <a:t> insanların </a:t>
            </a:r>
            <a:r>
              <a:rPr lang="tr-TR" dirty="0" err="1"/>
              <a:t>oluşturduğu</a:t>
            </a:r>
            <a:r>
              <a:rPr lang="tr-TR" dirty="0"/>
              <a:t>, </a:t>
            </a:r>
            <a:r>
              <a:rPr lang="tr-TR" dirty="0" err="1"/>
              <a:t>iletişim</a:t>
            </a:r>
            <a:r>
              <a:rPr lang="tr-TR" dirty="0"/>
              <a:t> unsurlarının tam olarak </a:t>
            </a:r>
            <a:r>
              <a:rPr lang="tr-TR" dirty="0" err="1"/>
              <a:t>süreçte</a:t>
            </a:r>
            <a:r>
              <a:rPr lang="tr-TR" dirty="0"/>
              <a:t> yer </a:t>
            </a:r>
            <a:r>
              <a:rPr lang="tr-TR" dirty="0" err="1"/>
              <a:t>aldığı</a:t>
            </a:r>
            <a:r>
              <a:rPr lang="tr-TR" dirty="0"/>
              <a:t> bir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türüdür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türünde</a:t>
            </a:r>
            <a:r>
              <a:rPr lang="tr-TR" dirty="0"/>
              <a:t> kaynak (kodlayıcı), alıcı (kod </a:t>
            </a:r>
            <a:r>
              <a:rPr lang="tr-TR" dirty="0" err="1"/>
              <a:t>açıcı</a:t>
            </a:r>
            <a:r>
              <a:rPr lang="tr-TR" dirty="0"/>
              <a:t>), kodlama, kod </a:t>
            </a:r>
            <a:r>
              <a:rPr lang="tr-TR" dirty="0" err="1"/>
              <a:t>açma</a:t>
            </a:r>
            <a:r>
              <a:rPr lang="tr-TR" dirty="0"/>
              <a:t>, </a:t>
            </a:r>
            <a:r>
              <a:rPr lang="tr-TR" dirty="0" err="1"/>
              <a:t>arac</a:t>
            </a:r>
            <a:r>
              <a:rPr lang="tr-TR" dirty="0"/>
              <a:t>̧, ileti, </a:t>
            </a:r>
            <a:r>
              <a:rPr lang="tr-TR" dirty="0" err="1"/>
              <a:t>gürültu</a:t>
            </a:r>
            <a:r>
              <a:rPr lang="tr-TR" dirty="0"/>
              <a:t>̈ ve geribildirim olmak </a:t>
            </a:r>
            <a:r>
              <a:rPr lang="tr-TR" dirty="0" err="1"/>
              <a:t>üzere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temel unsurları vardır. </a:t>
            </a:r>
          </a:p>
          <a:p>
            <a:r>
              <a:rPr lang="tr-TR" dirty="0" err="1"/>
              <a:t>İki</a:t>
            </a:r>
            <a:r>
              <a:rPr lang="tr-TR" dirty="0"/>
              <a:t> veya daha fazla </a:t>
            </a:r>
            <a:r>
              <a:rPr lang="tr-TR" dirty="0" err="1"/>
              <a:t>kişinin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ve </a:t>
            </a:r>
            <a:r>
              <a:rPr lang="tr-TR" dirty="0" err="1"/>
              <a:t>günlük</a:t>
            </a:r>
            <a:r>
              <a:rPr lang="tr-TR" dirty="0"/>
              <a:t> hayatta en sık </a:t>
            </a:r>
            <a:r>
              <a:rPr lang="tr-TR" dirty="0" err="1"/>
              <a:t>karşılaşılan</a:t>
            </a:r>
            <a:r>
              <a:rPr lang="tr-TR" dirty="0"/>
              <a:t> </a:t>
            </a:r>
            <a:r>
              <a:rPr lang="tr-TR" dirty="0" err="1"/>
              <a:t>kişilerarası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, </a:t>
            </a:r>
            <a:r>
              <a:rPr lang="tr-TR" dirty="0" err="1"/>
              <a:t>yüz</a:t>
            </a:r>
            <a:r>
              <a:rPr lang="tr-TR" dirty="0"/>
              <a:t> </a:t>
            </a:r>
            <a:r>
              <a:rPr lang="tr-TR" dirty="0" err="1"/>
              <a:t>yüze</a:t>
            </a:r>
            <a:r>
              <a:rPr lang="tr-TR" dirty="0"/>
              <a:t> </a:t>
            </a:r>
            <a:r>
              <a:rPr lang="tr-TR" dirty="0" err="1"/>
              <a:t>olabildiği</a:t>
            </a:r>
            <a:r>
              <a:rPr lang="tr-TR" dirty="0"/>
              <a:t> gibi telefonla veya mektupla da olabilmektedir. </a:t>
            </a:r>
          </a:p>
          <a:p>
            <a:r>
              <a:rPr lang="tr-TR" dirty="0"/>
              <a:t>Bu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türünde</a:t>
            </a:r>
            <a:r>
              <a:rPr lang="tr-TR" dirty="0"/>
              <a:t> kaynak ve alıcının ortak sembollere sahip, kelimelere </a:t>
            </a:r>
            <a:r>
              <a:rPr lang="tr-TR" dirty="0" err="1"/>
              <a:t>yükledikleri</a:t>
            </a:r>
            <a:r>
              <a:rPr lang="tr-TR" dirty="0"/>
              <a:t> anlamların aynı olması </a:t>
            </a:r>
            <a:r>
              <a:rPr lang="tr-TR" dirty="0" err="1"/>
              <a:t>sağlıklı</a:t>
            </a:r>
            <a:r>
              <a:rPr lang="tr-TR" dirty="0"/>
              <a:t> bir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temel </a:t>
            </a:r>
            <a:r>
              <a:rPr lang="tr-TR" dirty="0" err="1"/>
              <a:t>şarttır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234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3989</TotalTime>
  <Words>6317</Words>
  <Application>Microsoft Macintosh PowerPoint</Application>
  <PresentationFormat>Geniş ekran</PresentationFormat>
  <Paragraphs>189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İletişim Türleri</vt:lpstr>
      <vt:lpstr>İletişim Türleri</vt:lpstr>
      <vt:lpstr>İletişim Türleri</vt:lpstr>
      <vt:lpstr>İletişim Türleri</vt:lpstr>
      <vt:lpstr>Bağlamına Göre İletişim Türleri</vt:lpstr>
      <vt:lpstr>Kişi İçi İletişim</vt:lpstr>
      <vt:lpstr>Kişi İçi İletişim</vt:lpstr>
      <vt:lpstr>Kişilerarası İletişim</vt:lpstr>
      <vt:lpstr>Kişilerarası İletişim</vt:lpstr>
      <vt:lpstr>Kişilerarası İletişim</vt:lpstr>
      <vt:lpstr>Kişilerarası İletişim</vt:lpstr>
      <vt:lpstr>Örgütsel İletişim</vt:lpstr>
      <vt:lpstr>Örgütsel İletişim</vt:lpstr>
      <vt:lpstr>Kitle İletişimi</vt:lpstr>
      <vt:lpstr>Kitle İletişimi</vt:lpstr>
      <vt:lpstr>Kitle İletişimi</vt:lpstr>
      <vt:lpstr>Kitle İletişimi</vt:lpstr>
      <vt:lpstr>Kitle İletişimi</vt:lpstr>
      <vt:lpstr>Araca Göre İletişim Türleri</vt:lpstr>
      <vt:lpstr>Sözlü iletişim</vt:lpstr>
      <vt:lpstr>Sözlü iletişim</vt:lpstr>
      <vt:lpstr>Sözlü iletişim</vt:lpstr>
      <vt:lpstr>Sözsüz iletişim</vt:lpstr>
      <vt:lpstr>Sözsüz iletişim</vt:lpstr>
      <vt:lpstr>Yazılı iletişim</vt:lpstr>
      <vt:lpstr>Yazılı iletişim</vt:lpstr>
      <vt:lpstr>Yazılı iletişim</vt:lpstr>
      <vt:lpstr>Yazılı iletişim</vt:lpstr>
      <vt:lpstr>Görsel iletişim</vt:lpstr>
      <vt:lpstr>Görsel iletişim</vt:lpstr>
      <vt:lpstr>Görsel iletişim</vt:lpstr>
      <vt:lpstr>Görsel iletişim</vt:lpstr>
      <vt:lpstr>Görsel iletişim</vt:lpstr>
      <vt:lpstr>Görsel iletişim</vt:lpstr>
      <vt:lpstr>Görsel iletişim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97</cp:revision>
  <dcterms:created xsi:type="dcterms:W3CDTF">2020-10-04T15:36:28Z</dcterms:created>
  <dcterms:modified xsi:type="dcterms:W3CDTF">2020-12-13T14:29:24Z</dcterms:modified>
</cp:coreProperties>
</file>