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13"/>
  </p:notesMasterIdLst>
  <p:sldIdLst>
    <p:sldId id="256" r:id="rId2"/>
    <p:sldId id="266" r:id="rId3"/>
    <p:sldId id="257" r:id="rId4"/>
    <p:sldId id="309" r:id="rId5"/>
    <p:sldId id="311" r:id="rId6"/>
    <p:sldId id="305" r:id="rId7"/>
    <p:sldId id="306" r:id="rId8"/>
    <p:sldId id="307" r:id="rId9"/>
    <p:sldId id="308" r:id="rId10"/>
    <p:sldId id="310" r:id="rId11"/>
    <p:sldId id="313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Wingdings 2" pitchFamily="18" charset="2"/>
      <p:regular r:id="rId22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E1360-13C4-435A-8E03-12A0DC520F73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D77A2-A299-4778-98D7-D7436461AE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5513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037E5-22BE-4C9E-9BA6-18DB90F631E8}" type="datetimeFigureOut">
              <a:rPr lang="tr-TR" smtClean="0"/>
              <a:pPr/>
              <a:t>31.1.2020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D1147-AD65-476A-823D-5FB154BF4F1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Adeziv</a:t>
            </a:r>
            <a:r>
              <a:rPr lang="tr-TR" dirty="0" smtClean="0"/>
              <a:t> </a:t>
            </a:r>
            <a:r>
              <a:rPr lang="tr-TR" dirty="0" smtClean="0"/>
              <a:t>Restorasyonlarda Bağlayıcı Ajanların Etki Mekanizması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7854696" cy="1752600"/>
          </a:xfrm>
        </p:spPr>
        <p:txBody>
          <a:bodyPr/>
          <a:lstStyle/>
          <a:p>
            <a:r>
              <a:rPr lang="tr-TR" dirty="0" err="1" smtClean="0"/>
              <a:t>Prof.Dr</a:t>
            </a:r>
            <a:r>
              <a:rPr lang="tr-TR" dirty="0" smtClean="0"/>
              <a:t>.Hakan TERZİOĞLU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Rezin</a:t>
            </a:r>
            <a:r>
              <a:rPr lang="tr-TR" dirty="0" smtClean="0"/>
              <a:t> Simanlar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/>
              <a:t>Polimerizasyon</a:t>
            </a:r>
            <a:r>
              <a:rPr lang="tr-TR" dirty="0" smtClean="0"/>
              <a:t> reaksiyonunu başlatma biçimine göre:</a:t>
            </a:r>
          </a:p>
          <a:p>
            <a:pPr marL="514350" indent="-514350">
              <a:buNone/>
            </a:pPr>
            <a:r>
              <a:rPr lang="tr-TR" dirty="0" smtClean="0"/>
              <a:t>a) Kimyasal yolla sertleşen </a:t>
            </a:r>
            <a:r>
              <a:rPr lang="tr-TR" dirty="0" err="1" smtClean="0"/>
              <a:t>rezin</a:t>
            </a:r>
            <a:r>
              <a:rPr lang="tr-TR" dirty="0" smtClean="0"/>
              <a:t> simanlar</a:t>
            </a:r>
          </a:p>
          <a:p>
            <a:pPr marL="514350" indent="-514350">
              <a:buNone/>
            </a:pPr>
            <a:r>
              <a:rPr lang="tr-TR" dirty="0" smtClean="0"/>
              <a:t>b) Işınla sertleşen </a:t>
            </a:r>
            <a:r>
              <a:rPr lang="tr-TR" dirty="0" err="1" smtClean="0"/>
              <a:t>rezin</a:t>
            </a:r>
            <a:r>
              <a:rPr lang="tr-TR" dirty="0" smtClean="0"/>
              <a:t> simanlar</a:t>
            </a:r>
          </a:p>
          <a:p>
            <a:pPr marL="514350" indent="-514350">
              <a:buNone/>
            </a:pPr>
            <a:r>
              <a:rPr lang="tr-TR" dirty="0" smtClean="0"/>
              <a:t>c) </a:t>
            </a:r>
            <a:r>
              <a:rPr lang="tr-TR" dirty="0" err="1" smtClean="0"/>
              <a:t>Dual</a:t>
            </a:r>
            <a:r>
              <a:rPr lang="tr-TR" dirty="0" smtClean="0"/>
              <a:t> sertleşen (ışın+kimyasal) </a:t>
            </a:r>
            <a:r>
              <a:rPr lang="tr-TR" dirty="0" err="1" smtClean="0"/>
              <a:t>rezin</a:t>
            </a:r>
            <a:r>
              <a:rPr lang="tr-TR" dirty="0" smtClean="0"/>
              <a:t> simanlar</a:t>
            </a:r>
          </a:p>
          <a:p>
            <a:pPr marL="514350" indent="-514350" algn="just">
              <a:buNone/>
            </a:pPr>
            <a:endParaRPr lang="tr-TR" sz="3600" dirty="0" smtClean="0">
              <a:solidFill>
                <a:srgbClr val="FF0000"/>
              </a:solidFill>
            </a:endParaRPr>
          </a:p>
          <a:p>
            <a:pPr marL="514350" indent="-514350" algn="just"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Metal altyapılı ve zirkon altyapılı </a:t>
            </a:r>
            <a:r>
              <a:rPr lang="tr-TR" sz="3600" dirty="0" err="1" smtClean="0">
                <a:solidFill>
                  <a:srgbClr val="FF0000"/>
                </a:solidFill>
              </a:rPr>
              <a:t>adeziv</a:t>
            </a:r>
            <a:r>
              <a:rPr lang="tr-TR" sz="3600" dirty="0" smtClean="0">
                <a:solidFill>
                  <a:srgbClr val="FF0000"/>
                </a:solidFill>
              </a:rPr>
              <a:t> köprülerde</a:t>
            </a:r>
            <a:r>
              <a:rPr lang="tr-TR" sz="3600" dirty="0" smtClean="0"/>
              <a:t> kimyasal yolla sertleşen simanlar tercih edilir.</a:t>
            </a:r>
            <a:endParaRPr lang="tr-TR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Genel olarak </a:t>
            </a:r>
            <a:r>
              <a:rPr lang="tr-TR" b="1" dirty="0" err="1" smtClean="0"/>
              <a:t>rezin</a:t>
            </a:r>
            <a:r>
              <a:rPr lang="tr-TR" b="1" dirty="0" smtClean="0"/>
              <a:t> bağlantılı </a:t>
            </a:r>
            <a:r>
              <a:rPr lang="tr-TR" b="1" dirty="0" err="1" smtClean="0"/>
              <a:t>simanların</a:t>
            </a:r>
            <a:r>
              <a:rPr lang="tr-TR" b="1" dirty="0" smtClean="0"/>
              <a:t> Uygulama alanları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1.  </a:t>
            </a:r>
            <a:r>
              <a:rPr lang="tr-TR" dirty="0" err="1" smtClean="0"/>
              <a:t>Ortodontik</a:t>
            </a:r>
            <a:r>
              <a:rPr lang="tr-TR" dirty="0" smtClean="0"/>
              <a:t> tedaviyi takiben </a:t>
            </a:r>
            <a:r>
              <a:rPr lang="tr-TR" dirty="0" err="1" smtClean="0"/>
              <a:t>periodontal</a:t>
            </a:r>
            <a:r>
              <a:rPr lang="tr-TR" dirty="0" smtClean="0"/>
              <a:t> dayanaklı bağlar; </a:t>
            </a:r>
            <a:r>
              <a:rPr lang="tr-TR" dirty="0" err="1" smtClean="0"/>
              <a:t>splintlemeyle</a:t>
            </a:r>
            <a:r>
              <a:rPr lang="tr-TR" dirty="0" smtClean="0"/>
              <a:t> uzun süreli </a:t>
            </a:r>
            <a:r>
              <a:rPr lang="tr-TR" dirty="0" err="1" smtClean="0"/>
              <a:t>retansiyonu</a:t>
            </a:r>
            <a:r>
              <a:rPr lang="tr-TR" dirty="0" smtClean="0"/>
              <a:t> sağlıyor.</a:t>
            </a:r>
          </a:p>
          <a:p>
            <a:pPr>
              <a:buNone/>
            </a:pPr>
            <a:r>
              <a:rPr lang="nl-NL" b="1" dirty="0" smtClean="0"/>
              <a:t>2.</a:t>
            </a:r>
            <a:r>
              <a:rPr lang="tr-TR" b="1" dirty="0" smtClean="0"/>
              <a:t> </a:t>
            </a:r>
            <a:r>
              <a:rPr lang="nl-NL" b="1" dirty="0" smtClean="0"/>
              <a:t> </a:t>
            </a:r>
            <a:r>
              <a:rPr lang="nl-NL" dirty="0" smtClean="0"/>
              <a:t>Asitlenmiş metal inley ve onleyler</a:t>
            </a:r>
          </a:p>
          <a:p>
            <a:pPr>
              <a:buNone/>
            </a:pPr>
            <a:r>
              <a:rPr lang="tr-TR" b="1" dirty="0" smtClean="0"/>
              <a:t>3.  </a:t>
            </a:r>
            <a:r>
              <a:rPr lang="tr-TR" dirty="0" smtClean="0"/>
              <a:t>Asitlenmiş ve </a:t>
            </a:r>
            <a:r>
              <a:rPr lang="tr-TR" dirty="0" err="1" smtClean="0"/>
              <a:t>pürüzlendirilmiş</a:t>
            </a:r>
            <a:r>
              <a:rPr lang="tr-TR" dirty="0" smtClean="0"/>
              <a:t> metal post ve </a:t>
            </a:r>
            <a:r>
              <a:rPr lang="tr-TR" dirty="0" err="1" smtClean="0"/>
              <a:t>core</a:t>
            </a:r>
            <a:r>
              <a:rPr lang="tr-TR" dirty="0" smtClean="0"/>
              <a:t> uygulamaları</a:t>
            </a:r>
          </a:p>
          <a:p>
            <a:pPr>
              <a:buNone/>
            </a:pPr>
            <a:r>
              <a:rPr lang="tr-TR" b="1" dirty="0" smtClean="0"/>
              <a:t>4.  </a:t>
            </a:r>
            <a:r>
              <a:rPr lang="tr-TR" dirty="0" smtClean="0"/>
              <a:t>Ağız içi metal-metal bağlantılar yapılması.</a:t>
            </a:r>
          </a:p>
          <a:p>
            <a:pPr>
              <a:buNone/>
            </a:pPr>
            <a:r>
              <a:rPr lang="tr-TR" b="1" dirty="0" smtClean="0"/>
              <a:t>5.  </a:t>
            </a:r>
            <a:r>
              <a:rPr lang="tr-TR" dirty="0" smtClean="0"/>
              <a:t>Hareketli bölümlü protez için yardımcı elemanlar (tırnak yuvası, rehber düzlem,karşılayıcı kol yuvası, hassas bağlantı tutucusu).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“</a:t>
            </a:r>
            <a:r>
              <a:rPr lang="tr-TR" dirty="0" err="1" smtClean="0"/>
              <a:t>Adeziv</a:t>
            </a:r>
            <a:r>
              <a:rPr lang="tr-TR" dirty="0" smtClean="0"/>
              <a:t>” sözcüğü farklı moleküller arasındaki çekim kuvvetini ifade etmekte kullanılmaktadır.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Adeziv</a:t>
            </a:r>
            <a:r>
              <a:rPr lang="tr-TR" dirty="0" smtClean="0"/>
              <a:t> </a:t>
            </a:r>
            <a:r>
              <a:rPr lang="tr-TR" dirty="0" smtClean="0"/>
              <a:t>restorasyonlarda; diş yüzeyi-yapıştırıcı ajan ve yapıştırıcı ajan ile restorasyonun kendisi arasında böyle bir bağlanma söz konusudur.</a:t>
            </a:r>
            <a:endParaRPr lang="tr-TR" dirty="0"/>
          </a:p>
        </p:txBody>
      </p:sp>
      <p:pic>
        <p:nvPicPr>
          <p:cNvPr id="4" name="3 İçerik Yer Tutucusu" descr="maryland-bridge-300x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041112_1155_YAPITIRICI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5" y="2315369"/>
            <a:ext cx="5619750" cy="3629025"/>
          </a:xfrm>
        </p:spPr>
      </p:pic>
      <p:sp>
        <p:nvSpPr>
          <p:cNvPr id="8" name="7 Metin kutusu"/>
          <p:cNvSpPr txBox="1"/>
          <p:nvPr/>
        </p:nvSpPr>
        <p:spPr>
          <a:xfrm>
            <a:off x="467544" y="980728"/>
            <a:ext cx="8124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 err="1" smtClean="0"/>
              <a:t>Dental</a:t>
            </a:r>
            <a:r>
              <a:rPr lang="tr-TR" dirty="0" smtClean="0"/>
              <a:t> restorasyonlarda </a:t>
            </a:r>
            <a:r>
              <a:rPr lang="tr-TR" dirty="0" err="1" smtClean="0">
                <a:solidFill>
                  <a:srgbClr val="FF0000"/>
                </a:solidFill>
              </a:rPr>
              <a:t>aderent</a:t>
            </a:r>
            <a:r>
              <a:rPr lang="tr-TR" dirty="0" smtClean="0"/>
              <a:t> yani yapışan taraflar </a:t>
            </a:r>
            <a:r>
              <a:rPr lang="tr-TR" dirty="0" smtClean="0">
                <a:solidFill>
                  <a:srgbClr val="FF0000"/>
                </a:solidFill>
              </a:rPr>
              <a:t>diş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restorasyon</a:t>
            </a:r>
            <a:r>
              <a:rPr lang="tr-TR" dirty="0" smtClean="0"/>
              <a:t>dur.</a:t>
            </a:r>
          </a:p>
          <a:p>
            <a:pPr algn="just"/>
            <a:r>
              <a:rPr lang="tr-TR" dirty="0" smtClean="0"/>
              <a:t> </a:t>
            </a:r>
            <a:r>
              <a:rPr lang="tr-TR" dirty="0" err="1" smtClean="0"/>
              <a:t>Adeziv</a:t>
            </a:r>
            <a:r>
              <a:rPr lang="tr-TR" dirty="0" smtClean="0"/>
              <a:t> bağın ne şekilde oluşturulacağı diş yüzeyi yani mine ve </a:t>
            </a:r>
            <a:r>
              <a:rPr lang="tr-TR" dirty="0" err="1" smtClean="0"/>
              <a:t>dentinin</a:t>
            </a:r>
            <a:r>
              <a:rPr lang="tr-TR" dirty="0" smtClean="0"/>
              <a:t> durumuna</a:t>
            </a:r>
          </a:p>
          <a:p>
            <a:pPr algn="just"/>
            <a:r>
              <a:rPr lang="tr-TR" dirty="0" smtClean="0"/>
              <a:t> ve restorasyonun malzemesinin tipine bağlıdır.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Adeziv</a:t>
            </a:r>
            <a:r>
              <a:rPr lang="tr-TR" dirty="0" smtClean="0"/>
              <a:t> </a:t>
            </a:r>
            <a:r>
              <a:rPr lang="tr-TR" dirty="0" smtClean="0"/>
              <a:t>Restorasyonlarda Bağlanma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endParaRPr lang="tr-TR" dirty="0" smtClean="0"/>
          </a:p>
          <a:p>
            <a:pPr algn="just">
              <a:buNone/>
            </a:pPr>
            <a:r>
              <a:rPr lang="tr-TR" dirty="0" smtClean="0"/>
              <a:t>   </a:t>
            </a:r>
            <a:r>
              <a:rPr lang="tr-TR" dirty="0" err="1" smtClean="0"/>
              <a:t>Adeziv</a:t>
            </a:r>
            <a:r>
              <a:rPr lang="tr-TR" dirty="0" smtClean="0"/>
              <a:t> bağın oluşturulması için gerek dişin sert dokularında, gerekse </a:t>
            </a:r>
            <a:r>
              <a:rPr lang="tr-TR" dirty="0" err="1" smtClean="0"/>
              <a:t>restoratif</a:t>
            </a:r>
            <a:r>
              <a:rPr lang="tr-TR" dirty="0" smtClean="0"/>
              <a:t> materyal yüzeylerinde bazı işlemler yapılması gerekir.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Mine ve </a:t>
            </a:r>
            <a:r>
              <a:rPr lang="tr-TR" dirty="0" err="1" smtClean="0"/>
              <a:t>dentın</a:t>
            </a:r>
            <a:r>
              <a:rPr lang="tr-TR" dirty="0" smtClean="0"/>
              <a:t> </a:t>
            </a:r>
            <a:r>
              <a:rPr lang="tr-TR" dirty="0" err="1" smtClean="0"/>
              <a:t>yuzeyi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Minenin ağırlığının % 90’ </a:t>
            </a:r>
            <a:r>
              <a:rPr lang="tr-TR" sz="2400" dirty="0" err="1" smtClean="0"/>
              <a:t>ından</a:t>
            </a:r>
            <a:r>
              <a:rPr lang="tr-TR" sz="2400" dirty="0" smtClean="0"/>
              <a:t> fazlası </a:t>
            </a:r>
            <a:r>
              <a:rPr lang="tr-TR" sz="2400" dirty="0" err="1" smtClean="0"/>
              <a:t>hidroksiapatitten</a:t>
            </a:r>
            <a:r>
              <a:rPr lang="tr-TR" sz="2400" dirty="0" smtClean="0"/>
              <a:t> oluşur </a:t>
            </a:r>
          </a:p>
          <a:p>
            <a:pPr algn="just">
              <a:buNone/>
            </a:pPr>
            <a:endParaRPr lang="tr-TR" sz="2400" dirty="0" smtClean="0"/>
          </a:p>
          <a:p>
            <a:pPr algn="just">
              <a:buNone/>
            </a:pPr>
            <a:r>
              <a:rPr lang="tr-TR" sz="2400" dirty="0" err="1" smtClean="0"/>
              <a:t>Dentin</a:t>
            </a:r>
            <a:r>
              <a:rPr lang="tr-TR" sz="2400" dirty="0" smtClean="0"/>
              <a:t> gözenekli bir yapıdır ve Tip I </a:t>
            </a:r>
            <a:r>
              <a:rPr lang="tr-TR" sz="2400" dirty="0" err="1" smtClean="0"/>
              <a:t>kollajen</a:t>
            </a:r>
            <a:r>
              <a:rPr lang="tr-TR" sz="2400" dirty="0" smtClean="0"/>
              <a:t> içeren bir protein yapıda matrise daldırılmış apatit kristal parçacıklarından oluşur</a:t>
            </a:r>
          </a:p>
          <a:p>
            <a:pPr algn="just">
              <a:buNone/>
            </a:pPr>
            <a:r>
              <a:rPr lang="tr-TR" sz="2400" dirty="0" smtClean="0"/>
              <a:t>Nemli ve organik yapısı yüzünden </a:t>
            </a:r>
            <a:r>
              <a:rPr lang="tr-TR" sz="2400" dirty="0" err="1" smtClean="0"/>
              <a:t>dentine</a:t>
            </a:r>
            <a:r>
              <a:rPr lang="tr-TR" sz="2400" dirty="0" smtClean="0"/>
              <a:t> bağlanmak son derece zordur.</a:t>
            </a:r>
          </a:p>
          <a:p>
            <a:pPr algn="just">
              <a:buNone/>
            </a:pPr>
            <a:endParaRPr lang="tr-TR" sz="2400" dirty="0"/>
          </a:p>
        </p:txBody>
      </p:sp>
      <p:pic>
        <p:nvPicPr>
          <p:cNvPr id="4" name="3 Resim" descr="eff7a8c5df0361ca52672844abf93f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77072"/>
            <a:ext cx="314325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Adeziv</a:t>
            </a:r>
            <a:r>
              <a:rPr lang="tr-TR" sz="3600" dirty="0" smtClean="0"/>
              <a:t> </a:t>
            </a:r>
            <a:r>
              <a:rPr lang="tr-TR" sz="3600" dirty="0" smtClean="0"/>
              <a:t>Restorasyonlarda </a:t>
            </a:r>
            <a:r>
              <a:rPr lang="tr-TR" sz="3600" dirty="0" smtClean="0"/>
              <a:t>pürüzlendirme ve bağlayıcı ajan uygulaması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/>
              <a:t>Diş yüzeyine restorasyonun güçlü olarak tutunabilmesi için bazı kimyasal ya da mekanik işlemler yapılması gerekir.</a:t>
            </a:r>
          </a:p>
          <a:p>
            <a:pPr algn="just">
              <a:buNone/>
            </a:pPr>
            <a:r>
              <a:rPr lang="tr-TR" dirty="0" smtClean="0"/>
              <a:t>Öncelikle diş fosforik asitle pürüzlendirilir ve bu uygulamada amaç mine yüzeyindeki hidroksil </a:t>
            </a:r>
            <a:r>
              <a:rPr lang="tr-TR" dirty="0" err="1" smtClean="0"/>
              <a:t>apatitden</a:t>
            </a:r>
            <a:r>
              <a:rPr lang="tr-TR" dirty="0" smtClean="0"/>
              <a:t> zengin yüzeylerde mikro çukurcuklar oluşturmak ve eğer </a:t>
            </a:r>
            <a:r>
              <a:rPr lang="tr-TR" dirty="0" err="1" smtClean="0"/>
              <a:t>dentini</a:t>
            </a:r>
            <a:r>
              <a:rPr lang="tr-TR" dirty="0" smtClean="0"/>
              <a:t> de kapsıyorsa </a:t>
            </a:r>
            <a:r>
              <a:rPr lang="tr-TR" dirty="0" err="1" smtClean="0"/>
              <a:t>dentini</a:t>
            </a:r>
            <a:r>
              <a:rPr lang="tr-TR" dirty="0" smtClean="0"/>
              <a:t> mikrometre düzeyinde </a:t>
            </a:r>
            <a:r>
              <a:rPr lang="tr-TR" dirty="0" err="1" smtClean="0"/>
              <a:t>demineralize</a:t>
            </a:r>
            <a:r>
              <a:rPr lang="tr-TR" dirty="0" smtClean="0"/>
              <a:t> ederek yapıştırıcı ajan ile güçlü bağ oluşturabilecek yüksek enerjili(</a:t>
            </a:r>
            <a:r>
              <a:rPr lang="tr-TR" dirty="0" err="1" smtClean="0"/>
              <a:t>hidrofilik</a:t>
            </a:r>
            <a:r>
              <a:rPr lang="tr-TR" dirty="0" smtClean="0"/>
              <a:t>) bir yüzey oluşturmaktır.</a:t>
            </a:r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Diş yüzeyine 2 farklı pürüzlendirme ve bağlayıcı ajan uygulama metodu vardır.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1- </a:t>
            </a:r>
            <a:r>
              <a:rPr lang="tr-TR" dirty="0" err="1" smtClean="0"/>
              <a:t>Etch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Rinse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2-Self-</a:t>
            </a:r>
            <a:r>
              <a:rPr lang="tr-TR" dirty="0" err="1" smtClean="0"/>
              <a:t>etch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err="1" smtClean="0"/>
              <a:t>Etch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Rinse</a:t>
            </a:r>
            <a:r>
              <a:rPr lang="tr-TR" dirty="0" smtClean="0"/>
              <a:t> olanlar 3 aşamada uygulanır.</a:t>
            </a:r>
          </a:p>
          <a:p>
            <a:pPr marL="514350" indent="-514350">
              <a:buNone/>
            </a:pPr>
            <a:r>
              <a:rPr lang="tr-TR" dirty="0" smtClean="0"/>
              <a:t>a) Asitle pürüzlendirme</a:t>
            </a:r>
          </a:p>
          <a:p>
            <a:pPr marL="514350" indent="-514350">
              <a:buNone/>
            </a:pPr>
            <a:r>
              <a:rPr lang="tr-TR" dirty="0" smtClean="0"/>
              <a:t>b) </a:t>
            </a:r>
            <a:r>
              <a:rPr lang="tr-TR" dirty="0" err="1" smtClean="0"/>
              <a:t>Primer</a:t>
            </a:r>
            <a:r>
              <a:rPr lang="tr-TR" dirty="0" smtClean="0"/>
              <a:t> uygulaması</a:t>
            </a:r>
          </a:p>
          <a:p>
            <a:pPr marL="514350" indent="-514350">
              <a:buNone/>
            </a:pPr>
            <a:r>
              <a:rPr lang="tr-TR" dirty="0" smtClean="0"/>
              <a:t>c) Bağlayıcı ajan uygulaması</a:t>
            </a:r>
            <a:endParaRPr lang="tr-TR" dirty="0"/>
          </a:p>
        </p:txBody>
      </p:sp>
      <p:pic>
        <p:nvPicPr>
          <p:cNvPr id="4" name="3 Resim" descr="indi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73016"/>
            <a:ext cx="3981176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Etch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Rinse</a:t>
            </a:r>
            <a:r>
              <a:rPr lang="tr-TR" dirty="0" smtClean="0"/>
              <a:t> </a:t>
            </a:r>
            <a:r>
              <a:rPr lang="tr-TR" dirty="0" smtClean="0"/>
              <a:t>metodu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Bazen 2 aşamalıda olabilir:</a:t>
            </a:r>
          </a:p>
          <a:p>
            <a:pPr>
              <a:buNone/>
            </a:pPr>
            <a:r>
              <a:rPr lang="tr-TR" dirty="0" smtClean="0"/>
              <a:t>a) Asit+</a:t>
            </a:r>
            <a:r>
              <a:rPr lang="tr-TR" dirty="0" err="1" smtClean="0"/>
              <a:t>primer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b) Bağlayıcı ajan </a:t>
            </a:r>
          </a:p>
          <a:p>
            <a:pPr marL="514350" indent="-514350">
              <a:buNone/>
            </a:pPr>
            <a:r>
              <a:rPr lang="tr-TR" dirty="0" smtClean="0"/>
              <a:t>Ya da  a) Asit ve</a:t>
            </a:r>
          </a:p>
          <a:p>
            <a:pPr marL="514350" indent="-514350">
              <a:buNone/>
            </a:pPr>
            <a:r>
              <a:rPr lang="tr-TR" dirty="0" smtClean="0"/>
              <a:t> b) </a:t>
            </a:r>
            <a:r>
              <a:rPr lang="tr-TR" dirty="0" err="1" smtClean="0"/>
              <a:t>Primer</a:t>
            </a:r>
            <a:r>
              <a:rPr lang="tr-TR" dirty="0" smtClean="0"/>
              <a:t>+bağlayıcı ajan</a:t>
            </a:r>
            <a:endParaRPr lang="tr-TR" dirty="0"/>
          </a:p>
        </p:txBody>
      </p:sp>
      <p:pic>
        <p:nvPicPr>
          <p:cNvPr id="2050" name="Picture 2" descr="etch and rin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2204864"/>
            <a:ext cx="431482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Self </a:t>
            </a:r>
            <a:r>
              <a:rPr lang="tr-TR" dirty="0" err="1" smtClean="0"/>
              <a:t>etch</a:t>
            </a:r>
            <a:r>
              <a:rPr lang="tr-TR" dirty="0" smtClean="0"/>
              <a:t> metodu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tr-TR" dirty="0" smtClean="0"/>
              <a:t>Genellikle tek aşamalıdır bazen 2 aşamalı olabilir.</a:t>
            </a:r>
          </a:p>
          <a:p>
            <a:pPr algn="just">
              <a:buNone/>
            </a:pPr>
            <a:r>
              <a:rPr lang="tr-TR" dirty="0" smtClean="0"/>
              <a:t>Yani asit, </a:t>
            </a:r>
            <a:r>
              <a:rPr lang="tr-TR" dirty="0" err="1" smtClean="0"/>
              <a:t>primer</a:t>
            </a:r>
            <a:r>
              <a:rPr lang="tr-TR" dirty="0" smtClean="0"/>
              <a:t> ve bağlayıcı ajan birlikte tek bir şişede bulunmaktadır.</a:t>
            </a:r>
            <a:endParaRPr lang="tr-TR" dirty="0"/>
          </a:p>
        </p:txBody>
      </p:sp>
      <p:pic>
        <p:nvPicPr>
          <p:cNvPr id="4" name="3 Resim" descr="selfh etc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56992"/>
            <a:ext cx="3096344" cy="3096344"/>
          </a:xfrm>
          <a:prstGeom prst="rect">
            <a:avLst/>
          </a:prstGeom>
        </p:spPr>
      </p:pic>
      <p:pic>
        <p:nvPicPr>
          <p:cNvPr id="1026" name="Picture 2" descr="self etch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0100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1309</TotalTime>
  <Words>402</Words>
  <Application>Microsoft Office PowerPoint</Application>
  <PresentationFormat>Ekran Gösterisi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Akış</vt:lpstr>
      <vt:lpstr>Adeziv Restorasyonlarda Bağlayıcı Ajanların Etki Mekanizması</vt:lpstr>
      <vt:lpstr>Slayt 2</vt:lpstr>
      <vt:lpstr>Slayt 3</vt:lpstr>
      <vt:lpstr>Adeziv Restorasyonlarda Bağlanma</vt:lpstr>
      <vt:lpstr>Mine ve dentın yuzeyi</vt:lpstr>
      <vt:lpstr>Adeziv Restorasyonlarda pürüzlendirme ve bağlayıcı ajan uygulaması</vt:lpstr>
      <vt:lpstr>Diş yüzeyine 2 farklı pürüzlendirme ve bağlayıcı ajan uygulama metodu vardır.</vt:lpstr>
      <vt:lpstr>Etch and Rinse metodu</vt:lpstr>
      <vt:lpstr>Self etch metodu</vt:lpstr>
      <vt:lpstr>Rezin Simanlar</vt:lpstr>
      <vt:lpstr>Genel olarak rezin bağlantılı simanların Uygulama alanları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Adeziv Köprüler</dc:title>
  <dc:creator>hakan</dc:creator>
  <cp:lastModifiedBy>hakan</cp:lastModifiedBy>
  <cp:revision>79</cp:revision>
  <dcterms:created xsi:type="dcterms:W3CDTF">2014-02-04T09:58:48Z</dcterms:created>
  <dcterms:modified xsi:type="dcterms:W3CDTF">2020-01-31T10:27:40Z</dcterms:modified>
</cp:coreProperties>
</file>