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sldIdLst>
    <p:sldId id="349" r:id="rId2"/>
    <p:sldId id="289" r:id="rId3"/>
    <p:sldId id="441" r:id="rId4"/>
    <p:sldId id="373" r:id="rId5"/>
    <p:sldId id="442" r:id="rId6"/>
    <p:sldId id="412" r:id="rId7"/>
    <p:sldId id="304" r:id="rId8"/>
    <p:sldId id="350" r:id="rId9"/>
    <p:sldId id="456" r:id="rId10"/>
    <p:sldId id="457" r:id="rId11"/>
    <p:sldId id="444" r:id="rId12"/>
    <p:sldId id="446" r:id="rId13"/>
    <p:sldId id="461" r:id="rId14"/>
    <p:sldId id="462" r:id="rId15"/>
    <p:sldId id="330" r:id="rId16"/>
    <p:sldId id="463" r:id="rId17"/>
    <p:sldId id="464" r:id="rId18"/>
    <p:sldId id="364" r:id="rId19"/>
    <p:sldId id="466" r:id="rId20"/>
    <p:sldId id="465" r:id="rId21"/>
    <p:sldId id="333" r:id="rId22"/>
    <p:sldId id="458" r:id="rId23"/>
    <p:sldId id="459" r:id="rId24"/>
    <p:sldId id="460" r:id="rId25"/>
    <p:sldId id="468" r:id="rId26"/>
    <p:sldId id="467" r:id="rId27"/>
    <p:sldId id="346" r:id="rId28"/>
  </p:sldIdLst>
  <p:sldSz cx="9144000" cy="6858000" type="screen4x3"/>
  <p:notesSz cx="6858000" cy="9144000"/>
  <p:embeddedFontLst>
    <p:embeddedFont>
      <p:font typeface="华文楷体" panose="02010600040101010101" pitchFamily="2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华文隶书" panose="02010800040101010101" pitchFamily="2" charset="-122"/>
      <p:regular r:id="rId33"/>
    </p:embeddedFont>
    <p:embeddedFont>
      <p:font typeface="华文仿宋" panose="02010600040101010101" pitchFamily="2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2" autoAdjust="0"/>
    <p:restoredTop sz="99055" autoAdjust="0"/>
  </p:normalViewPr>
  <p:slideViewPr>
    <p:cSldViewPr snapToGrid="0">
      <p:cViewPr varScale="1">
        <p:scale>
          <a:sx n="110" d="100"/>
          <a:sy n="110" d="100"/>
        </p:scale>
        <p:origin x="192" y="60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2020-2-17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96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83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13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531645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第二十三课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我们爬上长城来了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620889"/>
            <a:ext cx="8420276" cy="20320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3281151"/>
            <a:ext cx="7788803" cy="113562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885528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小燕子建议大为也去海南岛。她说现在那儿天气好，气温合适，能去游泳，还可以看优美的景色。现在北京是冬天，可是在海南岛还可以过夏天的生活，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多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有意思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啊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！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3439997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小燕子是导游小姐，旅行的事儿她知道得很多，应该听她的。大为可以跟我们一起去。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4435686"/>
            <a:ext cx="8499512" cy="113819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33002" y="5700884"/>
            <a:ext cx="7813091" cy="87488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4621170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大为还建议放假以前咱们一起去长城。陈老师，您能不能跟我们一起去？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18081" y="5871122"/>
            <a:ext cx="6360523" cy="50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行。我很愿意跟你们一起去爬一次长城。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5" y="5830384"/>
            <a:ext cx="541247" cy="541247"/>
          </a:xfrm>
          <a:prstGeom prst="rect">
            <a:avLst/>
          </a:prstGeom>
        </p:spPr>
      </p:pic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339822" y="2412989"/>
            <a:ext cx="3310290" cy="901944"/>
          </a:xfrm>
          <a:prstGeom prst="cloudCallout">
            <a:avLst>
              <a:gd name="adj1" fmla="val -71273"/>
              <a:gd name="adj2" fmla="val -83875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Making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suggestings</a:t>
            </a:r>
            <a:endParaRPr lang="zh-CN" altLang="en-US" sz="2000" dirty="0"/>
          </a:p>
        </p:txBody>
      </p:sp>
      <p:pic>
        <p:nvPicPr>
          <p:cNvPr id="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2" y="464759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98" y="3380736"/>
            <a:ext cx="614964" cy="614964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6" y="919456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4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22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“要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了”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0733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2" name="圆角矩形 12"/>
          <p:cNvSpPr>
            <a:spLocks noChangeArrowheads="1"/>
          </p:cNvSpPr>
          <p:nvPr/>
        </p:nvSpPr>
        <p:spPr bwMode="auto">
          <a:xfrm>
            <a:off x="770969" y="4857750"/>
            <a:ext cx="7065785" cy="15589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要开学了        要复习了        要考试了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快要上课了    快要开门了    快要开始了</a:t>
            </a:r>
            <a:endParaRPr lang="zh-CN" altLang="zh-CN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74688" y="4268788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554005" y="2062669"/>
            <a:ext cx="532356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要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放假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了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，同学们有什么打算？</a:t>
            </a:r>
          </a:p>
        </p:txBody>
      </p:sp>
      <p:sp>
        <p:nvSpPr>
          <p:cNvPr id="15" name="圆角矩形 12"/>
          <p:cNvSpPr>
            <a:spLocks noChangeArrowheads="1"/>
          </p:cNvSpPr>
          <p:nvPr/>
        </p:nvSpPr>
        <p:spPr bwMode="auto">
          <a:xfrm>
            <a:off x="1640891" y="3165560"/>
            <a:ext cx="3773320" cy="64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25029" y="3240172"/>
            <a:ext cx="485170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（快</a:t>
            </a:r>
            <a:r>
              <a:rPr lang="zh-CN" altLang="zh-CN" sz="2800" b="1" dirty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要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V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/Adj.…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了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2772" name="矩形 8"/>
          <p:cNvSpPr>
            <a:spLocks noChangeArrowheads="1"/>
          </p:cNvSpPr>
          <p:nvPr/>
        </p:nvSpPr>
        <p:spPr bwMode="auto">
          <a:xfrm>
            <a:off x="581025" y="1930400"/>
            <a:ext cx="826909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是啊，去海南岛旅行就是他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提出来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的。</a:t>
            </a:r>
          </a:p>
        </p:txBody>
      </p:sp>
      <p:sp>
        <p:nvSpPr>
          <p:cNvPr id="32773" name="TextBox 10"/>
          <p:cNvSpPr>
            <a:spLocks noChangeArrowheads="1"/>
          </p:cNvSpPr>
          <p:nvPr/>
        </p:nvSpPr>
        <p:spPr bwMode="auto">
          <a:xfrm>
            <a:off x="655638" y="1130300"/>
            <a:ext cx="587048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进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来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</a:t>
            </a:r>
            <a:endParaRPr lang="en-US" altLang="zh-CN" sz="3200" b="1" dirty="0" smtClean="0">
              <a:solidFill>
                <a:srgbClr val="FF0000"/>
              </a:solidFill>
              <a:latin typeface="GB Pinyinok-B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2775" name="圆角矩形 12"/>
          <p:cNvSpPr>
            <a:spLocks noChangeArrowheads="1"/>
          </p:cNvSpPr>
          <p:nvPr/>
        </p:nvSpPr>
        <p:spPr bwMode="auto">
          <a:xfrm>
            <a:off x="770969" y="3703053"/>
            <a:ext cx="7065785" cy="282073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这个主意是谁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想出来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的？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火车从山里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开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出来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了。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那本书是从哪儿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拿出来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的？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对不起，您的包不能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带进去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</a:p>
        </p:txBody>
      </p:sp>
      <p:sp>
        <p:nvSpPr>
          <p:cNvPr id="3277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607846" y="2972052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5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95787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2772" name="矩形 8"/>
          <p:cNvSpPr>
            <a:spLocks noChangeArrowheads="1"/>
          </p:cNvSpPr>
          <p:nvPr/>
        </p:nvSpPr>
        <p:spPr bwMode="auto">
          <a:xfrm>
            <a:off x="581025" y="1930400"/>
            <a:ext cx="8269097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他说他要从山下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爬上去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，再从山顶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走下来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。</a:t>
            </a:r>
          </a:p>
        </p:txBody>
      </p:sp>
      <p:sp>
        <p:nvSpPr>
          <p:cNvPr id="32773" name="TextBox 10"/>
          <p:cNvSpPr>
            <a:spLocks noChangeArrowheads="1"/>
          </p:cNvSpPr>
          <p:nvPr/>
        </p:nvSpPr>
        <p:spPr bwMode="auto">
          <a:xfrm>
            <a:off x="655638" y="1130300"/>
            <a:ext cx="587048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上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来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</a:t>
            </a:r>
            <a:endParaRPr lang="en-US" altLang="zh-CN" sz="3200" b="1" dirty="0" smtClean="0">
              <a:solidFill>
                <a:srgbClr val="FF0000"/>
              </a:solidFill>
              <a:latin typeface="GB Pinyinok-B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2775" name="圆角矩形 12"/>
          <p:cNvSpPr>
            <a:spLocks noChangeArrowheads="1"/>
          </p:cNvSpPr>
          <p:nvPr/>
        </p:nvSpPr>
        <p:spPr bwMode="auto">
          <a:xfrm>
            <a:off x="770969" y="3703053"/>
            <a:ext cx="7065785" cy="282073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他们已经</a:t>
            </a:r>
            <a:r>
              <a:rPr lang="zh-CN" altLang="en-US" sz="2800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爬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上去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了。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力波怎么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走下来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了？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啊，我们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爬上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长城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了！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咱们就</a:t>
            </a:r>
            <a:r>
              <a:rPr lang="zh-CN" altLang="en-US" sz="2800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坐下来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休息一下儿吧。</a:t>
            </a:r>
          </a:p>
        </p:txBody>
      </p:sp>
      <p:sp>
        <p:nvSpPr>
          <p:cNvPr id="3277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607846" y="2972052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0722" name="TextBox 10"/>
          <p:cNvSpPr>
            <a:spLocks noChangeArrowheads="1"/>
          </p:cNvSpPr>
          <p:nvPr/>
        </p:nvSpPr>
        <p:spPr bwMode="auto">
          <a:xfrm>
            <a:off x="655638" y="1130300"/>
            <a:ext cx="246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“多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……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啊”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0733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2" name="圆角矩形 12"/>
          <p:cNvSpPr>
            <a:spLocks noChangeArrowheads="1"/>
          </p:cNvSpPr>
          <p:nvPr/>
        </p:nvSpPr>
        <p:spPr bwMode="auto">
          <a:xfrm>
            <a:off x="770969" y="4857750"/>
            <a:ext cx="7624399" cy="15589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多远啊       </a:t>
            </a:r>
            <a:r>
              <a:rPr lang="zh-TW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多难啊      多累啊     多美啊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多流利啊     </a:t>
            </a:r>
            <a:r>
              <a:rPr lang="zh-TW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多合适啊     多优美啊    </a:t>
            </a:r>
            <a:r>
              <a:rPr lang="zh-TW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多方便啊</a:t>
            </a:r>
            <a:endParaRPr lang="zh-TW" altLang="en-US" sz="2800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74688" y="4268788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554005" y="2062669"/>
            <a:ext cx="5323561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多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Arial" pitchFamily="34" charset="0"/>
              </a:rPr>
              <a:t>有意思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啊</a:t>
            </a: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！</a:t>
            </a:r>
          </a:p>
        </p:txBody>
      </p:sp>
      <p:sp>
        <p:nvSpPr>
          <p:cNvPr id="15" name="圆角矩形 12"/>
          <p:cNvSpPr>
            <a:spLocks noChangeArrowheads="1"/>
          </p:cNvSpPr>
          <p:nvPr/>
        </p:nvSpPr>
        <p:spPr bwMode="auto">
          <a:xfrm>
            <a:off x="1640890" y="3165560"/>
            <a:ext cx="4762583" cy="646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25029" y="3240172"/>
            <a:ext cx="485170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Hant" altLang="en-US" sz="2800" b="1" dirty="0">
                <a:latin typeface="华文楷体" pitchFamily="2" charset="-122"/>
                <a:ea typeface="华文楷体" pitchFamily="2" charset="-122"/>
              </a:rPr>
              <a:t>多</a:t>
            </a:r>
            <a:r>
              <a:rPr lang="en-US" altLang="zh-Hant" sz="2800" b="1" dirty="0">
                <a:latin typeface="华文楷体" pitchFamily="2" charset="-122"/>
                <a:ea typeface="华文楷体" pitchFamily="2" charset="-122"/>
              </a:rPr>
              <a:t>+Adj.+</a:t>
            </a:r>
            <a:r>
              <a:rPr lang="zh-Hant" altLang="en-US" sz="2800" b="1" dirty="0" smtClean="0">
                <a:latin typeface="华文楷体" pitchFamily="2" charset="-122"/>
                <a:ea typeface="华文楷体" pitchFamily="2" charset="-122"/>
              </a:rPr>
              <a:t>啊</a:t>
            </a:r>
            <a:endParaRPr lang="zh-CN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83216" y="1046164"/>
            <a:ext cx="3050152" cy="141362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14991" y="1080947"/>
            <a:ext cx="3523150" cy="13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给朋友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加油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给男同学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加油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jiāyóu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lèi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tiáo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lón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pāi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qiūtiān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yīntiān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90" y="2022894"/>
            <a:ext cx="3699860" cy="59804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925346" y="3581942"/>
            <a:ext cx="2262845" cy="18625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5156944" y="3698129"/>
            <a:ext cx="2463620" cy="18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有点儿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特别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加油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条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秋天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阴天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83216" y="962525"/>
            <a:ext cx="3050152" cy="26870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814991" y="895684"/>
            <a:ext cx="3523150" cy="24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条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狗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条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鱼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这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条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裤子    那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条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路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条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龙</a:t>
            </a:r>
            <a:endParaRPr lang="en-US" altLang="zh-CN" sz="2400" dirty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jiāyóu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lèi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tiáo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lón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pāi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qiūtiān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yīntiān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09825" y="2700421"/>
            <a:ext cx="3694039" cy="131010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07822" y="4175209"/>
            <a:ext cx="3699860" cy="59804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51684" y="4023896"/>
            <a:ext cx="4117474" cy="19384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769260" y="4179368"/>
            <a:ext cx="3666214" cy="18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照片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一张照片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景色</a:t>
            </a: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优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美的景色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加油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条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秋天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阴天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5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146300" y="1118268"/>
            <a:ext cx="236658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jiāyóu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lèi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tiáo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lón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pāi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qiūtiān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yīntiān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54348" y="5605630"/>
            <a:ext cx="3699860" cy="59804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51684" y="4023896"/>
            <a:ext cx="4117474" cy="19384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769260" y="4179368"/>
            <a:ext cx="3666214" cy="18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阴天</a:t>
            </a:r>
            <a:r>
              <a:rPr lang="zh-CN" altLang="zh-CN" sz="2400" b="1" dirty="0">
                <a:latin typeface="华文楷体"/>
                <a:ea typeface="华文楷体"/>
                <a:cs typeface="华文楷体"/>
              </a:rPr>
              <a:t>←</a:t>
            </a:r>
            <a:r>
              <a:rPr lang="zh-CN" altLang="zh-CN" sz="2400" b="1" dirty="0" smtClean="0">
                <a:latin typeface="华文楷体"/>
                <a:ea typeface="华文楷体"/>
                <a:cs typeface="华文楷体"/>
              </a:rPr>
              <a:t>→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晴天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今天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阴天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阴天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的时候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加油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条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秋天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阴天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33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1027340"/>
            <a:ext cx="3142822" cy="192708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96734" y="920946"/>
            <a:ext cx="2662319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下大雪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下一场雪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40"/>
            <a:ext cx="3594100" cy="6611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043122" y="1181100"/>
            <a:ext cx="23558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xiàxu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lín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ěifānɡ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chūntiān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bān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ɡmánɡ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zhàn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4878" y="2085475"/>
            <a:ext cx="3545544" cy="12885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950543" y="3768281"/>
            <a:ext cx="2494369" cy="151224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5061786" y="3794270"/>
            <a:ext cx="2914650" cy="13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多少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度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零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下十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度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0594" y="1194923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北方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春天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帮忙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543007" y="1869550"/>
            <a:ext cx="3945939" cy="178002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810629" y="1763156"/>
            <a:ext cx="3678318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帮忙</a:t>
            </a:r>
            <a:r>
              <a:rPr lang="zh-CN" altLang="zh-CN" sz="2400" b="1" dirty="0">
                <a:latin typeface="华文楷体"/>
                <a:ea typeface="华文楷体"/>
                <a:cs typeface="华文楷体"/>
              </a:rPr>
              <a:t>←</a:t>
            </a:r>
            <a:r>
              <a:rPr lang="zh-CN" altLang="zh-CN" sz="2400" b="1" dirty="0" smtClean="0">
                <a:latin typeface="华文楷体"/>
                <a:ea typeface="华文楷体"/>
                <a:cs typeface="华文楷体"/>
              </a:rPr>
              <a:t>→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不用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帮忙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忙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忙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帮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大家很多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忙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65305" y="4940219"/>
            <a:ext cx="3594100" cy="6611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043122" y="1181100"/>
            <a:ext cx="23558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xiàxu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lín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ěifānɡ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chūntiān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bān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ɡmánɡ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0594" y="1194923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北方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春天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帮忙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78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299" y="851606"/>
            <a:ext cx="3018367" cy="14767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27805"/>
            <a:ext cx="2881313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山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上来</a:t>
            </a: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3346695" cy="7119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815169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pá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fàn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jià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ǎsuàn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tí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fēijī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shān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dǐn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3847" y="2128935"/>
            <a:ext cx="3346695" cy="12577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03630" y="2950017"/>
            <a:ext cx="4151980" cy="283553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32230" y="3026216"/>
            <a:ext cx="3896357" cy="21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放假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以前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放假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开始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放假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放假的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打算</a:t>
            </a:r>
            <a:r>
              <a:rPr lang="zh-CN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有什么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打算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打算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行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900" y="1174397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放假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飞机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850465" y="1468484"/>
            <a:ext cx="3142822" cy="144583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5118086" y="1362090"/>
            <a:ext cx="2662319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en-US" sz="24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r>
              <a:rPr lang="en-US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起</a:t>
            </a:r>
            <a:r>
              <a:rPr lang="en-US" altLang="en-US" sz="2400" b="1" dirty="0" smtClean="0">
                <a:latin typeface="华文楷体" pitchFamily="2" charset="-122"/>
                <a:ea typeface="华文楷体" pitchFamily="2" charset="-122"/>
              </a:rPr>
              <a:t>来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起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来</a:t>
            </a:r>
            <a:endParaRPr lang="en-US" altLang="zh-CN" sz="24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14231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043122" y="1181100"/>
            <a:ext cx="235584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zhàn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G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ǎnɡzhōu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0595" y="1194923"/>
            <a:ext cx="1561406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起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广州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5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加油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累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条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拍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秋天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阴天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438384" y="1074608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下雪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零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北方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春天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帮忙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站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89673" y="1057676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广州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53959"/>
            <a:ext cx="5372276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12202" y="1672497"/>
            <a:ext cx="5714470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885528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陈老师、林娜，加油！快上来！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0099" y="1845454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力波、大为他们呢？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21154" y="2629478"/>
            <a:ext cx="6834402" cy="8841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33002" y="3541846"/>
            <a:ext cx="7813091" cy="12277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2814962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他们已经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爬上去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了。咱们也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快要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到山顶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18081" y="3740359"/>
            <a:ext cx="6360523" cy="8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别着急，我觉得有点儿累，林娜也累了，咱们就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坐下来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休息一会儿吧。先喝点儿水再往上爬。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1" y="3787108"/>
            <a:ext cx="541247" cy="5412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0" y="1865175"/>
            <a:ext cx="541247" cy="541247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5" y="93356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796888" y="4827988"/>
            <a:ext cx="7274667" cy="162078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584993" y="5055806"/>
            <a:ext cx="5964451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这儿的景色多美啊！长城好像一条龙。看，下边都是山，火车从山里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我要多拍些照片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寄回家去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9" y="27849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7" y="4944260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53959"/>
            <a:ext cx="3326165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75419" y="1672497"/>
            <a:ext cx="7591248" cy="116383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885528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你来过这儿吗？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93316" y="1845454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来过。是秋天来的。那时候长城的景色跟现在很不一样。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21153" y="2883476"/>
            <a:ext cx="7356513" cy="8841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89447" y="4938843"/>
            <a:ext cx="7813091" cy="12277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083073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是啊。现在是冬天，今天还是阴天，要下雪了。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74526" y="5137356"/>
            <a:ext cx="6360523" cy="8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今天这儿的气温是零下十度。可是你们知道吗？广州今天是零上二十度。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6" y="5184105"/>
            <a:ext cx="541247" cy="541247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5" y="93356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895666" y="3882544"/>
            <a:ext cx="4861667" cy="8870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683771" y="4110361"/>
            <a:ext cx="5964451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在长城上看下雪，太美了。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9" y="303894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32" y="1783372"/>
            <a:ext cx="614964" cy="6149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54" y="3967772"/>
            <a:ext cx="614964" cy="614964"/>
          </a:xfrm>
          <a:prstGeom prst="rect">
            <a:avLst/>
          </a:prstGeom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6426376" y="4106334"/>
            <a:ext cx="1616957" cy="901944"/>
          </a:xfrm>
          <a:prstGeom prst="cloudCallout">
            <a:avLst>
              <a:gd name="adj1" fmla="val -48680"/>
              <a:gd name="adj2" fmla="val 69448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谈天气</a:t>
            </a:r>
            <a:endParaRPr lang="zh-CN" altLang="en-US" sz="2400" dirty="0">
              <a:latin typeface="华文仿宋"/>
              <a:ea typeface="华文仿宋"/>
              <a:cs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2123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08385" y="753959"/>
            <a:ext cx="7912281" cy="11510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4" y="1926495"/>
            <a:ext cx="5954358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87836" y="885528"/>
            <a:ext cx="7077608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中国真大。北方还是这么冷的冬天，可是春天已经到了南方。你们看，力波怎么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走下来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85341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喂，你们怎么还没上来？要帮忙吗？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2939919"/>
            <a:ext cx="8513623" cy="120874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33002" y="4247444"/>
            <a:ext cx="7813091" cy="88900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125404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不用。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你不用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跑过来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，我们自己能上去。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陈老师，您休息好了吗？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848749" y="4445910"/>
            <a:ext cx="6360523" cy="8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休息好了。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小云，你帮我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站起来</a:t>
            </a:r>
            <a:r>
              <a:rPr lang="en-US" altLang="zh-CN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……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1" y="4405173"/>
            <a:ext cx="541247" cy="541247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3" y="31207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796888" y="5223097"/>
            <a:ext cx="4579445" cy="8841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584993" y="5422692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啊！我们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爬上长城来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98" y="883082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7" y="5311146"/>
            <a:ext cx="614964" cy="614964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8" y="211283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594279" y="2395100"/>
            <a:ext cx="7841195" cy="154857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609798" y="4600616"/>
            <a:ext cx="7549031" cy="165580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970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35890" y="1657464"/>
            <a:ext cx="7715202" cy="447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⑴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站起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坐起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拿起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endParaRPr lang="zh-CN" altLang="en-US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小云，你帮我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站起来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虽然他已经从床上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坐起来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了，可是他还在睡觉。</a:t>
            </a: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请你把桌子上的那本书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拿起来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⑵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看起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听起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做起来</a:t>
            </a:r>
            <a:endParaRPr lang="zh-CN" altLang="en-US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他今天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看起来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很累。</a:t>
            </a: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这首歌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听起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来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好像是英国人唱的。</a:t>
            </a:r>
          </a:p>
          <a:p>
            <a:pPr>
              <a:lnSpc>
                <a:spcPct val="120000"/>
              </a:lnSpc>
              <a:buSzPct val="100000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汉语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学起来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有点儿难。</a:t>
            </a:r>
          </a:p>
        </p:txBody>
      </p:sp>
      <p:sp>
        <p:nvSpPr>
          <p:cNvPr id="9" name="TextBox 10"/>
          <p:cNvSpPr>
            <a:spLocks noChangeArrowheads="1"/>
          </p:cNvSpPr>
          <p:nvPr/>
        </p:nvSpPr>
        <p:spPr bwMode="auto">
          <a:xfrm>
            <a:off x="655638" y="1130300"/>
            <a:ext cx="587048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起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来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</a:t>
            </a:r>
            <a:endParaRPr lang="en-US" altLang="zh-CN" sz="3200" b="1" dirty="0" smtClean="0">
              <a:solidFill>
                <a:srgbClr val="FF0000"/>
              </a:solidFill>
              <a:latin typeface="GB Pinyinok-B"/>
              <a:ea typeface="华文楷体" pitchFamily="2" charset="-122"/>
              <a:sym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32772" name="矩形 8"/>
          <p:cNvSpPr>
            <a:spLocks noChangeArrowheads="1"/>
          </p:cNvSpPr>
          <p:nvPr/>
        </p:nvSpPr>
        <p:spPr bwMode="auto">
          <a:xfrm>
            <a:off x="581025" y="1930400"/>
            <a:ext cx="8269097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你不用跑过来，我们自己能上去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  <a:p>
            <a:pPr marL="342900" indent="-342900">
              <a:buSzPct val="100000"/>
              <a:buFont typeface="Wingdings" pitchFamily="2" charset="2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  <a:sym typeface="Arial" pitchFamily="34" charset="0"/>
              </a:rPr>
              <a:t>我要多拍些照片寄回家去。</a:t>
            </a:r>
            <a:endParaRPr lang="en-US" altLang="zh-CN" sz="2800" b="1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  <a:sym typeface="Arial" pitchFamily="34" charset="0"/>
            </a:endParaRPr>
          </a:p>
        </p:txBody>
      </p:sp>
      <p:sp>
        <p:nvSpPr>
          <p:cNvPr id="32773" name="TextBox 10"/>
          <p:cNvSpPr>
            <a:spLocks noChangeArrowheads="1"/>
          </p:cNvSpPr>
          <p:nvPr/>
        </p:nvSpPr>
        <p:spPr bwMode="auto">
          <a:xfrm>
            <a:off x="655638" y="1130300"/>
            <a:ext cx="587048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来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去；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V.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回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来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去</a:t>
            </a:r>
            <a:endParaRPr lang="en-US" altLang="zh-CN" sz="3200" b="1" dirty="0" smtClean="0">
              <a:solidFill>
                <a:srgbClr val="FF0000"/>
              </a:solidFill>
              <a:latin typeface="GB Pinyinok-B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32775" name="圆角矩形 12"/>
          <p:cNvSpPr>
            <a:spLocks noChangeArrowheads="1"/>
          </p:cNvSpPr>
          <p:nvPr/>
        </p:nvSpPr>
        <p:spPr bwMode="auto">
          <a:xfrm>
            <a:off x="891281" y="4424955"/>
            <a:ext cx="7065785" cy="187157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超市离这不远</a:t>
            </a: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，我们可以走过去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800" dirty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</a:rPr>
              <a:t>他不能把那条狗带回国去。</a:t>
            </a:r>
          </a:p>
        </p:txBody>
      </p:sp>
      <p:sp>
        <p:nvSpPr>
          <p:cNvPr id="32776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754895" y="3399849"/>
            <a:ext cx="5454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16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94439" y="1353879"/>
            <a:ext cx="3340100" cy="14967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463575" y="1335508"/>
            <a:ext cx="2881313" cy="14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问题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一个问题来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3524274"/>
            <a:ext cx="3346695" cy="60794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6824" y="4884970"/>
            <a:ext cx="3346695" cy="14106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95466" y="3208535"/>
            <a:ext cx="3505534" cy="28169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670021" y="3257715"/>
            <a:ext cx="3288690" cy="287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上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←→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下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爬上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山来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←→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爬上山去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头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顶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楼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顶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/>
        </p:nvSpPr>
        <p:spPr bwMode="auto">
          <a:xfrm>
            <a:off x="1815169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pá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fàn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jià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d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ǎsuàn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tí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fēijī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shān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dǐn</a:t>
            </a:r>
            <a:r>
              <a:rPr kumimoji="1" lang="en-US" altLang="zh-CN" sz="2800" dirty="0" err="1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9900" y="1174397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放假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飞机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1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690535" y="879828"/>
            <a:ext cx="3107380" cy="339583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2724717" cy="33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建议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提出来一个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建议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建议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do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400" dirty="0" err="1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sth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建议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坐飞机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建议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去爬山</a:t>
            </a:r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62752" y="2046111"/>
            <a:ext cx="3501248" cy="635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jiāoshū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jiànyì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qìwēn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jǐsè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yóuyǒnɡ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dōngtiān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xiàtiān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6188" y="1178204"/>
            <a:ext cx="177681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景色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冬天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夏天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45819" y="2791178"/>
            <a:ext cx="3501248" cy="6350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562602" y="4432996"/>
            <a:ext cx="3107380" cy="217099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/>
        </p:nvSpPr>
        <p:spPr bwMode="auto">
          <a:xfrm>
            <a:off x="5850467" y="4537417"/>
            <a:ext cx="2724717" cy="188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今天的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气温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气温</a:t>
            </a:r>
            <a:r>
              <a:rPr lang="zh-CN" altLang="en-US" sz="2400" dirty="0" smtClean="0">
                <a:latin typeface="华文楷体"/>
                <a:ea typeface="华文楷体"/>
                <a:cs typeface="华文楷体"/>
              </a:rPr>
              <a:t>不太高</a:t>
            </a:r>
            <a:endParaRPr lang="en-US" altLang="zh-CN" sz="2400" dirty="0" smtClean="0"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气温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很合适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7772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2" grpId="0" bldLvl="0" autoUpdateAnimBg="0"/>
      <p:bldP spid="12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3107380" cy="140215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2724717" cy="150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山顶的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景色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优美的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景色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76264" y="3518075"/>
            <a:ext cx="3760972" cy="6159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0036" y="4882444"/>
            <a:ext cx="3760972" cy="150777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616693" y="2708666"/>
            <a:ext cx="3107380" cy="279466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819893" y="2784865"/>
            <a:ext cx="2724717" cy="37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冬天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的景色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冬天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的气温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夏天的天气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夏天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的生活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jiāoshū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jiànyì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qìwēn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jǐsè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yóuyǒnɡ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dōngtiān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xiàtiān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6188" y="1178204"/>
            <a:ext cx="177681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景色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冬天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夏天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7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466971" y="739403"/>
            <a:ext cx="2562925" cy="14619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695571" y="815602"/>
            <a:ext cx="2881313" cy="15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导游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导游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小姐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192069"/>
            <a:ext cx="3643951" cy="74115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386803" y="1126314"/>
            <a:ext cx="343643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d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ǎoyóu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Chángchéng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T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àishān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ǎinándǎo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K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ǒngzǐ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Xi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ǎo</a:t>
            </a:r>
            <a:r>
              <a:rPr kumimoji="1" lang="en-US" altLang="zh-CN" sz="2800" dirty="0" smtClean="0">
                <a:latin typeface="GB Pinyinok-B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Yànzi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36" y="1164180"/>
            <a:ext cx="183082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导游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泰山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海南岛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孔子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小燕子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3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放假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打算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飞机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37522" y="1107648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教书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建议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气温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景色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游泳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冬天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夏天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0072" y="1093626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导游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长城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泰山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海南岛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孔子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小燕子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53959"/>
            <a:ext cx="5372276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4" y="1672497"/>
            <a:ext cx="5714470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885528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要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放假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了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，同学们有什么</a:t>
            </a:r>
            <a:r>
              <a:rPr lang="zh-CN" altLang="en-US" sz="2400" u="sng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打算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831343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有的同学去旅行，有的同学回家。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2629478"/>
            <a:ext cx="2996179" cy="8841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33002" y="3541846"/>
            <a:ext cx="7813091" cy="12277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2814962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小云，你呢？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18081" y="3740359"/>
            <a:ext cx="6360523" cy="8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打算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先去泰山，再回家看我爸爸妈妈。林娜，你去过泰山没有？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7" y="880219"/>
            <a:ext cx="541247" cy="5412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5" y="2867064"/>
            <a:ext cx="541247" cy="541247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0" y="389690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796888" y="4856211"/>
            <a:ext cx="7274667" cy="88419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584993" y="5055806"/>
            <a:ext cx="7293478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泰山我去过 一次了。这次我想去海南岛旅行。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424488" y="2511779"/>
            <a:ext cx="3310290" cy="901944"/>
          </a:xfrm>
          <a:prstGeom prst="cloudCallout">
            <a:avLst>
              <a:gd name="adj1" fmla="val -48680"/>
              <a:gd name="adj2" fmla="val 69448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Talking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plans</a:t>
            </a:r>
            <a:endParaRPr lang="zh-CN" altLang="en-US" sz="2000" dirty="0"/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181158" y="5722386"/>
            <a:ext cx="4009847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927282" y="5881232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你跟宋华一起去吧？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9" y="59599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98" y="1772082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7" y="4944260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94275" y="753959"/>
            <a:ext cx="6261276" cy="9045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41642" y="1658386"/>
            <a:ext cx="5262914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73725" y="885528"/>
            <a:ext cx="7358062" cy="56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是啊，去海南岛旅行就是他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提出来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30099" y="1887788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你们坐飞机去还是坐火车去？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2596409"/>
            <a:ext cx="7813091" cy="12277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2794922"/>
            <a:ext cx="6360523" cy="8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坐飞机去。机票已经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买好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了。力波呢？去不去泰山？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3" y="189594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04222" y="3868441"/>
            <a:ext cx="8304778" cy="119744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92327" y="4068036"/>
            <a:ext cx="7178006" cy="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去。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他说他要从山下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爬上去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，再从山顶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走下来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他还说，先爬泰山，再去参观孔子教书的地方。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802042" y="5143835"/>
            <a:ext cx="4249736" cy="92394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675166" y="5359121"/>
            <a:ext cx="6691312" cy="5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对了，大为想去哪儿？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9" y="868971"/>
            <a:ext cx="614964" cy="6149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49" y="2799371"/>
            <a:ext cx="614964" cy="614964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1" y="405213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71" y="5251882"/>
            <a:ext cx="614964" cy="6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7154</TotalTime>
  <Pages>0</Pages>
  <Words>1300</Words>
  <Characters>0</Characters>
  <Application>Microsoft Office PowerPoint</Application>
  <DocSecurity>0</DocSecurity>
  <PresentationFormat>全屏显示(4:3)</PresentationFormat>
  <Lines>0</Lines>
  <Paragraphs>351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华文楷体</vt:lpstr>
      <vt:lpstr>微软雅黑</vt:lpstr>
      <vt:lpstr>GB Pinyinok-B</vt:lpstr>
      <vt:lpstr>宋体</vt:lpstr>
      <vt:lpstr>华文隶书</vt:lpstr>
      <vt:lpstr>华文仿宋</vt:lpstr>
      <vt:lpstr>楷体</vt:lpstr>
      <vt:lpstr>Wingdings</vt:lpstr>
      <vt:lpstr>Calibri</vt:lpstr>
      <vt:lpstr>Arial</vt:lpstr>
      <vt:lpstr>Britannic Bold</vt:lpstr>
      <vt:lpstr>默认设计模板</vt:lpstr>
      <vt:lpstr>第二十三课   我们爬上长城来了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teng zhe</cp:lastModifiedBy>
  <cp:revision>246</cp:revision>
  <dcterms:created xsi:type="dcterms:W3CDTF">2015-09-28T12:25:20Z</dcterms:created>
  <dcterms:modified xsi:type="dcterms:W3CDTF">2020-02-16T19:19:33Z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