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5714" y="321297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DNA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r>
              <a:rPr lang="tr-TR" altLang="tr-TR" dirty="0"/>
              <a:t>DNA genetik bilgiyi içeren bir molekül olarak tüm biyolojik </a:t>
            </a:r>
            <a:r>
              <a:rPr lang="tr-TR" altLang="tr-TR" dirty="0" err="1"/>
              <a:t>makromoleküller</a:t>
            </a:r>
            <a:r>
              <a:rPr lang="tr-TR" altLang="tr-TR" dirty="0"/>
              <a:t> içinde en önemli yeri tutar.</a:t>
            </a:r>
          </a:p>
          <a:p>
            <a:endParaRPr lang="tr-TR" altLang="tr-TR" dirty="0"/>
          </a:p>
          <a:p>
            <a:r>
              <a:rPr lang="tr-TR" altLang="tr-TR" dirty="0"/>
              <a:t>DNA metabolizması, hem DNA moleküllerinin doğru kopyalarının yapımını (</a:t>
            </a:r>
            <a:r>
              <a:rPr lang="tr-TR" altLang="tr-TR" dirty="0" err="1"/>
              <a:t>replikasyon</a:t>
            </a:r>
            <a:r>
              <a:rPr lang="tr-TR" altLang="tr-TR" dirty="0"/>
              <a:t>) ve hem de yapısında bulunan bilgiyi etkileyecek işlevlere sahiptir (tamir ve </a:t>
            </a:r>
            <a:r>
              <a:rPr lang="tr-TR" altLang="tr-TR" dirty="0" err="1"/>
              <a:t>rekombinasyon</a:t>
            </a:r>
            <a:r>
              <a:rPr lang="tr-TR" altLang="tr-TR" dirty="0"/>
              <a:t>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697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  <a:buNone/>
            </a:pPr>
            <a:r>
              <a:rPr lang="tr-TR" sz="4000" b="1" dirty="0" smtClean="0"/>
              <a:t>Terminoloji </a:t>
            </a:r>
          </a:p>
          <a:p>
            <a:pPr algn="ctr">
              <a:lnSpc>
                <a:spcPct val="80000"/>
              </a:lnSpc>
              <a:buNone/>
            </a:pPr>
            <a:endParaRPr lang="tr-TR" sz="4000" b="1" dirty="0" smtClean="0"/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Bakteri genlerinin </a:t>
            </a:r>
            <a:r>
              <a:rPr lang="tr-TR" dirty="0" err="1" smtClean="0"/>
              <a:t>adlandınlmasında</a:t>
            </a:r>
            <a:r>
              <a:rPr lang="tr-TR" dirty="0" smtClean="0"/>
              <a:t> italik, üç küçük harf kullanılmaktadır. </a:t>
            </a: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       Örneğin, aşağıdaki kısaltmalar</a:t>
            </a:r>
          </a:p>
          <a:p>
            <a:pPr>
              <a:lnSpc>
                <a:spcPct val="80000"/>
              </a:lnSpc>
              <a:buNone/>
            </a:pPr>
            <a:r>
              <a:rPr lang="tr-TR" i="1" dirty="0" smtClean="0"/>
              <a:t>       - </a:t>
            </a:r>
            <a:r>
              <a:rPr lang="tr-TR" i="1" dirty="0" err="1" smtClean="0"/>
              <a:t>dna</a:t>
            </a:r>
            <a:r>
              <a:rPr lang="tr-TR" i="1" dirty="0" smtClean="0"/>
              <a:t> </a:t>
            </a:r>
            <a:r>
              <a:rPr lang="tr-TR" dirty="0" smtClean="0">
                <a:cs typeface="Arial" charset="0"/>
              </a:rPr>
              <a:t>→ </a:t>
            </a:r>
            <a:r>
              <a:rPr lang="tr-TR" i="1" dirty="0" smtClean="0"/>
              <a:t>DNA </a:t>
            </a:r>
            <a:r>
              <a:rPr lang="tr-TR" dirty="0" smtClean="0"/>
              <a:t>sentezine</a:t>
            </a:r>
            <a:endParaRPr lang="tr-TR" i="1" dirty="0" smtClean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i="1" dirty="0" smtClean="0"/>
              <a:t>       - </a:t>
            </a:r>
            <a:r>
              <a:rPr lang="tr-TR" i="1" dirty="0" err="1" smtClean="0"/>
              <a:t>uvr</a:t>
            </a:r>
            <a:r>
              <a:rPr lang="tr-TR" i="1" dirty="0" smtClean="0"/>
              <a:t> </a:t>
            </a:r>
            <a:r>
              <a:rPr lang="tr-TR" i="1" dirty="0" smtClean="0">
                <a:cs typeface="Arial" charset="0"/>
              </a:rPr>
              <a:t>→ </a:t>
            </a:r>
            <a:r>
              <a:rPr lang="tr-TR" i="1" dirty="0" smtClean="0"/>
              <a:t>UV </a:t>
            </a:r>
            <a:r>
              <a:rPr lang="tr-TR" dirty="0" smtClean="0"/>
              <a:t>ışınımının zararlı etkilerine karşı dirençliliğe (</a:t>
            </a:r>
            <a:r>
              <a:rPr lang="tr-TR" dirty="0" err="1" smtClean="0"/>
              <a:t>resistance</a:t>
            </a:r>
            <a:r>
              <a:rPr lang="tr-TR" dirty="0" smtClean="0"/>
              <a:t>)</a:t>
            </a:r>
            <a:endParaRPr lang="tr-TR" i="1" dirty="0" smtClean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i="1" dirty="0" smtClean="0"/>
              <a:t>        - </a:t>
            </a:r>
            <a:r>
              <a:rPr lang="tr-TR" i="1" dirty="0" err="1" smtClean="0"/>
              <a:t>rec</a:t>
            </a:r>
            <a:r>
              <a:rPr lang="tr-TR" dirty="0" smtClean="0">
                <a:cs typeface="Arial" charset="0"/>
              </a:rPr>
              <a:t>→ </a:t>
            </a:r>
            <a:r>
              <a:rPr lang="tr-TR" dirty="0" err="1" smtClean="0"/>
              <a:t>rekombinasyona</a:t>
            </a:r>
            <a:r>
              <a:rPr lang="tr-TR" dirty="0" smtClean="0"/>
              <a:t> (</a:t>
            </a:r>
            <a:r>
              <a:rPr lang="tr-TR" dirty="0" err="1" smtClean="0"/>
              <a:t>recombination</a:t>
            </a:r>
            <a:r>
              <a:rPr lang="tr-TR" dirty="0" smtClean="0"/>
              <a:t>) </a:t>
            </a:r>
            <a:endParaRPr lang="tr-TR" dirty="0" smtClean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       ilişkin olan genlere aittir. </a:t>
            </a:r>
          </a:p>
          <a:p>
            <a:pPr>
              <a:lnSpc>
                <a:spcPct val="80000"/>
              </a:lnSpc>
            </a:pPr>
            <a:r>
              <a:rPr lang="tr-TR" sz="2800" dirty="0" smtClean="0"/>
              <a:t>Aynı işlevleri etkileyen çeşitli genlere eklenen A, B, C gibi harfler bunların tepkime dizilerindeki sıralarından çok keşfedildikleri sıraları yansıtmaktadır.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48877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4000" b="1" dirty="0"/>
              <a:t>DNA'nın Kendini </a:t>
            </a:r>
            <a:r>
              <a:rPr lang="tr-TR" sz="4000" b="1" dirty="0" smtClean="0"/>
              <a:t>Eşlemesi (</a:t>
            </a:r>
            <a:r>
              <a:rPr lang="tr-TR" altLang="tr-TR" sz="4000" b="1" dirty="0"/>
              <a:t>REPLİKASYON)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1940‘</a:t>
            </a:r>
            <a:r>
              <a:rPr lang="tr-TR" sz="2600" dirty="0" err="1"/>
              <a:t>lı</a:t>
            </a:r>
            <a:r>
              <a:rPr lang="tr-TR" sz="2600" dirty="0"/>
              <a:t> yıllarda DNA'nın bir genetik molekül olduğu keşfedilmişti. Fakat, kendini eşlerken ve genetik bilgiyi aktarırken nasıl olup da bir kalıp görevini gördüğü henüz bilinemiyordu. </a:t>
            </a:r>
          </a:p>
          <a:p>
            <a:pPr algn="just">
              <a:lnSpc>
                <a:spcPct val="90000"/>
              </a:lnSpc>
            </a:pPr>
            <a:r>
              <a:rPr lang="tr-TR" sz="2600" dirty="0"/>
              <a:t>Bu sorular, James Watson ve Francis </a:t>
            </a:r>
            <a:r>
              <a:rPr lang="tr-TR" sz="2600" dirty="0" err="1"/>
              <a:t>Crick'in</a:t>
            </a:r>
            <a:r>
              <a:rPr lang="tr-TR" sz="2600" dirty="0"/>
              <a:t> DNA'nın yapısını çözümlemesine ve </a:t>
            </a:r>
            <a:r>
              <a:rPr lang="tr-TR" sz="2600" i="1" dirty="0"/>
              <a:t>bir zincirin diğerinin tamamlayıcısı </a:t>
            </a:r>
            <a:r>
              <a:rPr lang="tr-TR" sz="2600" dirty="0"/>
              <a:t>olduğunu keşfetmelerine dek sürdü. </a:t>
            </a:r>
          </a:p>
          <a:p>
            <a:pPr algn="just">
              <a:lnSpc>
                <a:spcPct val="90000"/>
              </a:lnSpc>
            </a:pPr>
            <a:endParaRPr lang="tr-TR" sz="2600" dirty="0"/>
          </a:p>
          <a:p>
            <a:pPr algn="just">
              <a:lnSpc>
                <a:spcPct val="90000"/>
              </a:lnSpc>
            </a:pPr>
            <a:r>
              <a:rPr lang="tr-TR" sz="2600" dirty="0"/>
              <a:t>Katı baz-eşleşmesi kuralı; her bir zincirin kardeş zincire tamamlayıcı bir şekilde, önceden sırası saptanmış dizileriyle kalıp olması demektir.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r>
              <a:rPr lang="tr-TR" dirty="0" smtClean="0"/>
              <a:t>DNA sentezi 5'</a:t>
            </a:r>
            <a:r>
              <a:rPr lang="tr-TR" dirty="0" smtClean="0">
                <a:cs typeface="Arial" charset="0"/>
              </a:rPr>
              <a:t>→</a:t>
            </a:r>
            <a:r>
              <a:rPr lang="tr-TR" dirty="0" smtClean="0"/>
              <a:t>3' Yönünde ve yarı kesikli Olarak İlerler</a:t>
            </a:r>
          </a:p>
          <a:p>
            <a:pPr algn="just"/>
            <a:r>
              <a:rPr lang="tr-TR" dirty="0" smtClean="0"/>
              <a:t>DNA'nın yeni iplikçiği serbest 3' OH ucundan itibaren 5'→3' yönünde sentezlenir.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İki DNA zincirinin birbirine </a:t>
            </a:r>
            <a:r>
              <a:rPr lang="tr-TR" dirty="0" err="1" smtClean="0"/>
              <a:t>antiparalel</a:t>
            </a:r>
            <a:r>
              <a:rPr lang="tr-TR" dirty="0" smtClean="0"/>
              <a:t> olması nedeniyle, kalıp görevini gören zincir 3' ucundan 5' ucuna doğru okunur.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tr-TR" dirty="0" smtClean="0"/>
              <a:t>Eğer, her iki zincir de eşleme çatalı ilerledikçe </a:t>
            </a:r>
            <a:r>
              <a:rPr lang="tr-TR" i="1" dirty="0" smtClean="0"/>
              <a:t>kesiksiz </a:t>
            </a:r>
            <a:r>
              <a:rPr lang="tr-TR" dirty="0" smtClean="0"/>
              <a:t>olarak sentezlenmekteyse, zincirlerden birinin 3'→5' yönünde sentezlenmesi gerekirdi. 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Bu sorun, 1960'larda </a:t>
            </a:r>
            <a:r>
              <a:rPr lang="tr-TR" dirty="0" err="1" smtClean="0"/>
              <a:t>Reiji</a:t>
            </a:r>
            <a:r>
              <a:rPr lang="tr-TR" dirty="0" smtClean="0"/>
              <a:t> </a:t>
            </a:r>
            <a:r>
              <a:rPr lang="tr-TR" dirty="0" err="1" smtClean="0"/>
              <a:t>Okazaki</a:t>
            </a:r>
            <a:r>
              <a:rPr lang="tr-TR" dirty="0" smtClean="0"/>
              <a:t> ve arkadaşları tarafından çözüldü. </a:t>
            </a:r>
            <a:r>
              <a:rPr lang="tr-TR" dirty="0" err="1" smtClean="0"/>
              <a:t>Okazaki</a:t>
            </a:r>
            <a:r>
              <a:rPr lang="tr-TR" dirty="0" smtClean="0"/>
              <a:t>, yeni zincirlerden birinin </a:t>
            </a:r>
            <a:r>
              <a:rPr lang="tr-TR" dirty="0" err="1" smtClean="0"/>
              <a:t>Okazaki</a:t>
            </a:r>
            <a:r>
              <a:rPr lang="tr-TR" dirty="0" smtClean="0"/>
              <a:t> parçacıkları seklinde kısa kısa sentezlendiğini buldu. 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Kesiksiz veya rehber zincir eşleme çatalının ilerlemesiyle birlikte, bununla </a:t>
            </a:r>
            <a:r>
              <a:rPr lang="tr-TR" i="1" dirty="0" smtClean="0"/>
              <a:t>aynı </a:t>
            </a:r>
            <a:r>
              <a:rPr lang="tr-TR" dirty="0" smtClean="0"/>
              <a:t>5'→3' yönünde sentezlenir. </a:t>
            </a:r>
          </a:p>
          <a:p>
            <a:pPr>
              <a:lnSpc>
                <a:spcPct val="110000"/>
              </a:lnSpc>
            </a:pPr>
            <a:r>
              <a:rPr lang="tr-TR" dirty="0" smtClean="0"/>
              <a:t>Kesikli zincir ise çatalın ilerlemesinin </a:t>
            </a:r>
            <a:r>
              <a:rPr lang="tr-TR" i="1" dirty="0" smtClean="0"/>
              <a:t>zıt </a:t>
            </a:r>
            <a:r>
              <a:rPr lang="tr-TR" dirty="0" smtClean="0"/>
              <a:t>yönünde, 5'→3', sentezlenir. </a:t>
            </a:r>
            <a:r>
              <a:rPr lang="tr-TR" dirty="0" err="1" smtClean="0"/>
              <a:t>Okazaki</a:t>
            </a:r>
            <a:r>
              <a:rPr lang="tr-TR" dirty="0" smtClean="0"/>
              <a:t> parçacıklarının uzunluğu hücre tipine bağlı olarak </a:t>
            </a:r>
            <a:r>
              <a:rPr lang="tr-TR" u="sng" dirty="0" smtClean="0"/>
              <a:t>birkaç yüz ile birkaç bin </a:t>
            </a:r>
            <a:r>
              <a:rPr lang="tr-TR" u="sng" dirty="0" err="1" smtClean="0"/>
              <a:t>nükleotit</a:t>
            </a:r>
            <a:r>
              <a:rPr lang="tr-TR" dirty="0" smtClean="0"/>
              <a:t> arasında değişir.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 err="1" smtClean="0">
                <a:latin typeface="+mn-lt"/>
              </a:rPr>
              <a:t>Ökaryotik</a:t>
            </a:r>
            <a:r>
              <a:rPr lang="tr-TR" sz="2800" b="1" dirty="0" smtClean="0">
                <a:latin typeface="+mn-lt"/>
              </a:rPr>
              <a:t> Hücrelerdeki DNA Sentezi </a:t>
            </a:r>
            <a:br>
              <a:rPr lang="tr-TR" sz="2800" b="1" dirty="0" smtClean="0">
                <a:latin typeface="+mn-lt"/>
              </a:rPr>
            </a:br>
            <a:endParaRPr lang="tr-TR" sz="28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11256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tr-TR" sz="6400" dirty="0" err="1" smtClean="0"/>
              <a:t>Ökaryotik</a:t>
            </a:r>
            <a:r>
              <a:rPr lang="tr-TR" sz="6400" dirty="0" smtClean="0"/>
              <a:t> kromozomların, bakteri kromozomlarından çok daha büyük olması nedeniyle, çok sayıda başlama noktasının bulunması muhtemelen evrensel bir özelliktir.</a:t>
            </a:r>
          </a:p>
          <a:p>
            <a:pPr>
              <a:lnSpc>
                <a:spcPct val="120000"/>
              </a:lnSpc>
              <a:defRPr/>
            </a:pPr>
            <a:endParaRPr lang="tr-TR" sz="6400" dirty="0" smtClean="0"/>
          </a:p>
          <a:p>
            <a:pPr>
              <a:lnSpc>
                <a:spcPct val="120000"/>
              </a:lnSpc>
              <a:defRPr/>
            </a:pPr>
            <a:r>
              <a:rPr lang="tr-TR" sz="6400" dirty="0" err="1" smtClean="0"/>
              <a:t>Ökaryotlar</a:t>
            </a:r>
            <a:r>
              <a:rPr lang="tr-TR" sz="6400" dirty="0" smtClean="0"/>
              <a:t> da bakteriler gibi çeşitli DNA </a:t>
            </a:r>
            <a:r>
              <a:rPr lang="tr-TR" sz="6400" dirty="0" err="1" smtClean="0"/>
              <a:t>polimeraz</a:t>
            </a:r>
            <a:r>
              <a:rPr lang="tr-TR" sz="6400" dirty="0" smtClean="0"/>
              <a:t> enzimlerine sahiptir. Bunlardan bazısı </a:t>
            </a:r>
          </a:p>
          <a:p>
            <a:pPr>
              <a:lnSpc>
                <a:spcPct val="120000"/>
              </a:lnSpc>
              <a:defRPr/>
            </a:pPr>
            <a:endParaRPr lang="tr-TR" sz="6400" dirty="0" smtClean="0"/>
          </a:p>
          <a:p>
            <a:pPr>
              <a:lnSpc>
                <a:spcPct val="120000"/>
              </a:lnSpc>
              <a:buNone/>
              <a:defRPr/>
            </a:pPr>
            <a:r>
              <a:rPr lang="tr-TR" sz="6400" dirty="0" smtClean="0"/>
              <a:t>    - mitokondri DNA'sını eşlerken; </a:t>
            </a:r>
          </a:p>
          <a:p>
            <a:pPr>
              <a:lnSpc>
                <a:spcPct val="120000"/>
              </a:lnSpc>
              <a:buNone/>
              <a:defRPr/>
            </a:pPr>
            <a:r>
              <a:rPr lang="tr-TR" sz="6400" dirty="0" smtClean="0"/>
              <a:t>    - DNA </a:t>
            </a:r>
            <a:r>
              <a:rPr lang="tr-TR" sz="6400" dirty="0" err="1" smtClean="0"/>
              <a:t>polimeraz</a:t>
            </a:r>
            <a:r>
              <a:rPr lang="tr-TR" sz="6400" dirty="0" smtClean="0"/>
              <a:t> </a:t>
            </a:r>
            <a:r>
              <a:rPr lang="el-GR" sz="6400" i="1" dirty="0" smtClean="0">
                <a:cs typeface="Arial" charset="0"/>
              </a:rPr>
              <a:t>α</a:t>
            </a:r>
            <a:r>
              <a:rPr lang="tr-TR" sz="6400" i="1" dirty="0" smtClean="0">
                <a:cs typeface="Arial" charset="0"/>
              </a:rPr>
              <a:t> </a:t>
            </a:r>
            <a:r>
              <a:rPr lang="tr-TR" sz="6400" dirty="0" smtClean="0"/>
              <a:t>ve DNA </a:t>
            </a:r>
            <a:r>
              <a:rPr lang="tr-TR" sz="6400" dirty="0" err="1" smtClean="0"/>
              <a:t>polimeraz</a:t>
            </a:r>
            <a:r>
              <a:rPr lang="tr-TR" sz="6400" dirty="0" smtClean="0"/>
              <a:t> </a:t>
            </a:r>
            <a:r>
              <a:rPr lang="el-GR" sz="6400" dirty="0" smtClean="0">
                <a:cs typeface="Arial" charset="0"/>
              </a:rPr>
              <a:t>δ</a:t>
            </a:r>
            <a:r>
              <a:rPr lang="tr-TR" sz="6400" i="1" dirty="0" smtClean="0"/>
              <a:t> </a:t>
            </a:r>
            <a:r>
              <a:rPr lang="tr-TR" sz="6400" dirty="0" smtClean="0"/>
              <a:t>birlikte çekirdek kromozomunun sentezini gerçekleştirir.</a:t>
            </a:r>
          </a:p>
          <a:p>
            <a:pPr>
              <a:lnSpc>
                <a:spcPct val="120000"/>
              </a:lnSpc>
              <a:buNone/>
              <a:defRPr/>
            </a:pPr>
            <a:r>
              <a:rPr lang="tr-TR" sz="6400" dirty="0" err="1" smtClean="0"/>
              <a:t>Ökaryotlardaki</a:t>
            </a:r>
            <a:r>
              <a:rPr lang="tr-TR" sz="6400" dirty="0" smtClean="0"/>
              <a:t> eşleme çatalının ilerleme hızı (~ 50 </a:t>
            </a:r>
            <a:r>
              <a:rPr lang="tr-TR" sz="6400" dirty="0" err="1" smtClean="0"/>
              <a:t>nükleotit</a:t>
            </a:r>
            <a:r>
              <a:rPr lang="tr-TR" sz="6400" dirty="0" smtClean="0"/>
              <a:t>/san) </a:t>
            </a:r>
            <a:r>
              <a:rPr lang="tr-TR" sz="6400" i="1" dirty="0" smtClean="0"/>
              <a:t>E.</a:t>
            </a:r>
            <a:r>
              <a:rPr lang="tr-TR" sz="6400" i="1" dirty="0" err="1" smtClean="0"/>
              <a:t>coli'</a:t>
            </a:r>
            <a:r>
              <a:rPr lang="tr-TR" sz="6400" dirty="0" err="1" smtClean="0"/>
              <a:t>de</a:t>
            </a:r>
            <a:r>
              <a:rPr lang="tr-TR" sz="6400" dirty="0" smtClean="0"/>
              <a:t> gözlenen hızın yirmide biridir.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tr-TR" sz="6400" dirty="0" smtClean="0">
                <a:solidFill>
                  <a:schemeClr val="accent2"/>
                </a:solidFill>
              </a:rPr>
              <a:t>-</a:t>
            </a:r>
            <a:r>
              <a:rPr lang="tr-TR" sz="6400" dirty="0" smtClean="0"/>
              <a:t>DNA </a:t>
            </a:r>
            <a:r>
              <a:rPr lang="tr-TR" sz="6400" dirty="0" err="1" smtClean="0"/>
              <a:t>Polimeraz</a:t>
            </a:r>
            <a:r>
              <a:rPr lang="tr-TR" sz="6400" dirty="0" smtClean="0"/>
              <a:t> a tüm </a:t>
            </a:r>
            <a:r>
              <a:rPr lang="tr-TR" sz="6400" dirty="0" err="1" smtClean="0"/>
              <a:t>ökaryotik</a:t>
            </a:r>
            <a:r>
              <a:rPr lang="tr-TR" sz="6400" dirty="0" smtClean="0"/>
              <a:t> hücrelerde benzer yapı ve daha özellikleri olan çok </a:t>
            </a:r>
            <a:r>
              <a:rPr lang="tr-TR" sz="6400" dirty="0" err="1" smtClean="0"/>
              <a:t>altbirimli</a:t>
            </a:r>
            <a:r>
              <a:rPr lang="tr-TR" sz="6400" dirty="0" smtClean="0"/>
              <a:t> bir enzimdir.</a:t>
            </a:r>
          </a:p>
          <a:p>
            <a:pPr>
              <a:lnSpc>
                <a:spcPct val="80000"/>
              </a:lnSpc>
              <a:buNone/>
              <a:defRPr/>
            </a:pPr>
            <a:endParaRPr lang="tr-TR" sz="6400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tr-TR" sz="6400" dirty="0" smtClean="0">
                <a:solidFill>
                  <a:srgbClr val="002060"/>
                </a:solidFill>
              </a:rPr>
              <a:t> </a:t>
            </a:r>
            <a:endParaRPr lang="tr-TR" sz="6400" dirty="0" smtClean="0"/>
          </a:p>
          <a:p>
            <a:pPr>
              <a:lnSpc>
                <a:spcPct val="90000"/>
              </a:lnSpc>
            </a:pPr>
            <a:r>
              <a:rPr lang="tr-TR" sz="6400" i="1" dirty="0" smtClean="0"/>
              <a:t>RPA (</a:t>
            </a:r>
            <a:r>
              <a:rPr lang="tr-TR" sz="6400" dirty="0" err="1" smtClean="0"/>
              <a:t>replication</a:t>
            </a:r>
            <a:r>
              <a:rPr lang="tr-TR" sz="6400" dirty="0" smtClean="0"/>
              <a:t> protein A) </a:t>
            </a:r>
            <a:r>
              <a:rPr lang="tr-TR" sz="6400" i="1" dirty="0" smtClean="0"/>
              <a:t>E.</a:t>
            </a:r>
            <a:r>
              <a:rPr lang="tr-TR" sz="6400" i="1" dirty="0" err="1" smtClean="0"/>
              <a:t>coli</a:t>
            </a:r>
            <a:r>
              <a:rPr lang="tr-TR" sz="6400" i="1" dirty="0" smtClean="0"/>
              <a:t> </a:t>
            </a:r>
            <a:r>
              <a:rPr lang="tr-TR" sz="6400" dirty="0" smtClean="0"/>
              <a:t>SSB proteininin benzer işlevine sahip bir </a:t>
            </a:r>
            <a:r>
              <a:rPr lang="tr-TR" sz="6400" dirty="0" err="1" smtClean="0"/>
              <a:t>ökaryotik</a:t>
            </a:r>
            <a:r>
              <a:rPr lang="tr-TR" sz="6400" dirty="0" smtClean="0"/>
              <a:t> </a:t>
            </a:r>
            <a:r>
              <a:rPr lang="tr-TR" sz="6400" dirty="0" err="1" smtClean="0"/>
              <a:t>tekzincirli</a:t>
            </a:r>
            <a:r>
              <a:rPr lang="tr-TR" sz="6400" dirty="0" smtClean="0"/>
              <a:t> DNA-bağlayan proteindir. </a:t>
            </a:r>
          </a:p>
          <a:p>
            <a:pPr>
              <a:lnSpc>
                <a:spcPct val="90000"/>
              </a:lnSpc>
            </a:pPr>
            <a:endParaRPr lang="tr-TR" sz="6400" dirty="0" smtClean="0"/>
          </a:p>
          <a:p>
            <a:pPr>
              <a:lnSpc>
                <a:spcPct val="90000"/>
              </a:lnSpc>
            </a:pPr>
            <a:r>
              <a:rPr lang="tr-TR" sz="6400" dirty="0" smtClean="0"/>
              <a:t>RFC(</a:t>
            </a:r>
            <a:r>
              <a:rPr lang="tr-TR" sz="6400" dirty="0" err="1" smtClean="0"/>
              <a:t>cellular</a:t>
            </a:r>
            <a:r>
              <a:rPr lang="tr-TR" sz="6400" dirty="0" smtClean="0"/>
              <a:t> </a:t>
            </a:r>
            <a:r>
              <a:rPr lang="tr-TR" sz="6400" dirty="0" err="1" smtClean="0"/>
              <a:t>replication</a:t>
            </a:r>
            <a:r>
              <a:rPr lang="tr-TR" sz="6400" dirty="0" smtClean="0"/>
              <a:t> </a:t>
            </a:r>
            <a:r>
              <a:rPr lang="tr-TR" sz="6400" dirty="0" err="1" smtClean="0"/>
              <a:t>factor</a:t>
            </a:r>
            <a:r>
              <a:rPr lang="tr-TR" sz="6400" dirty="0" smtClean="0"/>
              <a:t> C) ise, PCNA için kenet yükleyici (arabulucu) olup aktif eşleme komplekslerinin birleşmesini kolaylaştırmaktadır. </a:t>
            </a:r>
          </a:p>
          <a:p>
            <a:pPr>
              <a:lnSpc>
                <a:spcPct val="90000"/>
              </a:lnSpc>
            </a:pPr>
            <a:endParaRPr lang="tr-TR" sz="6400" dirty="0" smtClean="0"/>
          </a:p>
          <a:p>
            <a:pPr>
              <a:lnSpc>
                <a:spcPct val="90000"/>
              </a:lnSpc>
            </a:pPr>
            <a:r>
              <a:rPr lang="tr-TR" sz="6400" dirty="0" smtClean="0"/>
              <a:t>Doğrusal </a:t>
            </a:r>
            <a:r>
              <a:rPr lang="tr-TR" sz="6400" dirty="0" err="1" smtClean="0"/>
              <a:t>ökaryotik</a:t>
            </a:r>
            <a:r>
              <a:rPr lang="tr-TR" sz="6400" dirty="0" smtClean="0"/>
              <a:t> kromozomların son uçlarındaki </a:t>
            </a:r>
            <a:r>
              <a:rPr lang="tr-TR" sz="6400" dirty="0" err="1" smtClean="0"/>
              <a:t>telomerler</a:t>
            </a:r>
            <a:r>
              <a:rPr lang="tr-TR" sz="6400" dirty="0" smtClean="0"/>
              <a:t> adını alan özel yapılar vardır.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497</Words>
  <Application>Microsoft Office PowerPoint</Application>
  <PresentationFormat>Ekran Gösterisi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DNA METABOLİZMASI</vt:lpstr>
      <vt:lpstr>PowerPoint Sunusu</vt:lpstr>
      <vt:lpstr>PowerPoint Sunusu</vt:lpstr>
      <vt:lpstr>DNA'nın Kendini Eşlemesi (REPLİKASYON) </vt:lpstr>
      <vt:lpstr>PowerPoint Sunusu</vt:lpstr>
      <vt:lpstr>PowerPoint Sunusu</vt:lpstr>
      <vt:lpstr>Ökaryotik Hücrelerdeki DNA Sentezi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METABOLİZMASI</dc:title>
  <dc:creator>Ece Karakaya</dc:creator>
  <cp:lastModifiedBy>Microsoft</cp:lastModifiedBy>
  <cp:revision>6</cp:revision>
  <dcterms:created xsi:type="dcterms:W3CDTF">2018-10-10T13:20:18Z</dcterms:created>
  <dcterms:modified xsi:type="dcterms:W3CDTF">2018-10-11T11:07:03Z</dcterms:modified>
</cp:coreProperties>
</file>