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68" r:id="rId4"/>
    <p:sldId id="669" r:id="rId5"/>
    <p:sldId id="687" r:id="rId6"/>
    <p:sldId id="688" r:id="rId7"/>
    <p:sldId id="689" r:id="rId8"/>
    <p:sldId id="690" r:id="rId9"/>
    <p:sldId id="691" r:id="rId10"/>
    <p:sldId id="692" r:id="rId11"/>
    <p:sldId id="693" r:id="rId12"/>
    <p:sldId id="694" r:id="rId13"/>
    <p:sldId id="686"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77" d="100"/>
          <a:sy n="77" d="100"/>
        </p:scale>
        <p:origin x="90" y="15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27.02.2020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2/27/2020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2/27/2020</a:t>
            </a:fld>
            <a:endParaRPr lang="en-US" dirty="0"/>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dirty="0" smtClean="0"/>
              <a:t>Prof. Dr. Harun TANRIVERMİŞ, </a:t>
            </a:r>
            <a:r>
              <a:rPr lang="en-US" dirty="0" err="1" smtClean="0"/>
              <a:t>Yrd</a:t>
            </a:r>
            <a:r>
              <a:rPr lang="en-US" dirty="0" smtClean="0"/>
              <a:t>. </a:t>
            </a:r>
            <a:r>
              <a:rPr lang="en-US" dirty="0" err="1" smtClean="0"/>
              <a:t>Doç</a:t>
            </a:r>
            <a:r>
              <a:rPr lang="en-US" dirty="0" smtClean="0"/>
              <a:t>. Dr. </a:t>
            </a:r>
            <a:r>
              <a:rPr lang="en-US" dirty="0" err="1" smtClean="0"/>
              <a:t>Yeşim</a:t>
            </a:r>
            <a:r>
              <a:rPr lang="en-US" dirty="0" smtClean="0"/>
              <a:t> ALİEFENDİOĞLU </a:t>
            </a:r>
            <a:r>
              <a:rPr lang="en-US" dirty="0" err="1" smtClean="0"/>
              <a:t>Ekonomi</a:t>
            </a:r>
            <a:r>
              <a:rPr lang="en-US" dirty="0" smtClean="0"/>
              <a:t> I 2016-2017 </a:t>
            </a:r>
            <a:r>
              <a:rPr lang="en-US" dirty="0" err="1" smtClean="0"/>
              <a:t>Güz</a:t>
            </a:r>
            <a:r>
              <a:rPr lang="en-US" dirty="0" smtClean="0"/>
              <a:t> </a:t>
            </a:r>
            <a:r>
              <a:rPr lang="en-US" dirty="0" err="1" smtClean="0"/>
              <a:t>Dönemi</a:t>
            </a:r>
            <a:endParaRPr lang="en-US" dirty="0"/>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t>GGY403</a:t>
            </a:r>
            <a:endParaRPr lang="tr-TR" sz="3200" b="1" dirty="0"/>
          </a:p>
          <a:p>
            <a:pPr marL="0" lvl="1" algn="ctr">
              <a:spcBef>
                <a:spcPct val="20000"/>
              </a:spcBef>
              <a:buClr>
                <a:schemeClr val="accent1"/>
              </a:buClr>
            </a:pPr>
            <a:endParaRPr lang="tr-TR" sz="3200" b="1" dirty="0"/>
          </a:p>
          <a:p>
            <a:pPr marL="0" lvl="1" algn="ctr">
              <a:spcBef>
                <a:spcPct val="20000"/>
              </a:spcBef>
              <a:buClr>
                <a:schemeClr val="accent1"/>
              </a:buClr>
            </a:pPr>
            <a:r>
              <a:rPr lang="tr-TR" sz="3200" b="1" dirty="0" smtClean="0"/>
              <a:t>Mali Analiz Teknikleri</a:t>
            </a:r>
            <a:endParaRPr lang="tr-TR" sz="3200" b="1" dirty="0"/>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 Erol DEMİR </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a:t>
            </a:r>
            <a:r>
              <a:rPr lang="tr-TR" sz="1600" dirty="0">
                <a:latin typeface="Arial" panose="020B0604020202020204" pitchFamily="34" charset="0"/>
                <a:ea typeface="Times New Roman" panose="02020603050405020304" pitchFamily="18" charset="0"/>
                <a:cs typeface="Arial" panose="020B0604020202020204" pitchFamily="34" charset="0"/>
              </a:rPr>
              <a:t>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smtClean="0">
                <a:solidFill>
                  <a:srgbClr val="FF0000"/>
                </a:solidFill>
              </a:rPr>
              <a:t>Firma Değer Hesaplama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5" name="İçerik Yer Tutucusu 2"/>
          <p:cNvSpPr>
            <a:spLocks noGrp="1"/>
          </p:cNvSpPr>
          <p:nvPr>
            <p:ph idx="1"/>
          </p:nvPr>
        </p:nvSpPr>
        <p:spPr>
          <a:xfrm>
            <a:off x="457197" y="1190299"/>
            <a:ext cx="8229600" cy="5184775"/>
          </a:xfrm>
        </p:spPr>
        <p:txBody>
          <a:bodyPr/>
          <a:lstStyle/>
          <a:p>
            <a:pPr marL="0" indent="0" algn="just">
              <a:buFont typeface="Arial" panose="020B0604020202020204" pitchFamily="34" charset="0"/>
              <a:buNone/>
              <a:defRPr/>
            </a:pPr>
            <a:r>
              <a:rPr lang="tr-TR" sz="2400" dirty="0" err="1" smtClean="0"/>
              <a:t>EBİTDA’nın</a:t>
            </a:r>
            <a:r>
              <a:rPr lang="tr-TR" sz="2400" dirty="0" smtClean="0"/>
              <a:t> açılımından yola çıkarak anlatırsak daha anlaşılır şekilde olacaktır. Faiz, amortisman ve yıpranma, vergi öncesi kar anlamına geldiğinden;</a:t>
            </a:r>
          </a:p>
          <a:p>
            <a:pPr marL="0" indent="0" algn="just">
              <a:buFont typeface="Arial" panose="020B0604020202020204" pitchFamily="34" charset="0"/>
              <a:buNone/>
              <a:defRPr/>
            </a:pPr>
            <a:r>
              <a:rPr lang="tr-TR" sz="2400" dirty="0" smtClean="0"/>
              <a:t>Net kârın üzerine </a:t>
            </a:r>
            <a:r>
              <a:rPr lang="tr-TR" sz="2400" b="1" dirty="0" smtClean="0"/>
              <a:t>ödenecek vergiyi, faiz giderlerini, amortisman ve yıpranma payını </a:t>
            </a:r>
            <a:r>
              <a:rPr lang="tr-TR" sz="2400" dirty="0" smtClean="0"/>
              <a:t>toplayarak bulacağız.</a:t>
            </a:r>
          </a:p>
          <a:p>
            <a:pPr marL="0" indent="0" algn="just">
              <a:buFont typeface="Arial" panose="020B0604020202020204" pitchFamily="34" charset="0"/>
              <a:buNone/>
              <a:defRPr/>
            </a:pPr>
            <a:r>
              <a:rPr lang="tr-TR" sz="2400" dirty="0" err="1" smtClean="0"/>
              <a:t>Ebitda</a:t>
            </a:r>
            <a:r>
              <a:rPr lang="tr-TR" sz="2400" dirty="0" smtClean="0"/>
              <a:t> = Kar 500 + vergi 100 + faiz </a:t>
            </a:r>
            <a:r>
              <a:rPr lang="tr-TR" sz="2400" dirty="0" err="1" smtClean="0"/>
              <a:t>gid</a:t>
            </a:r>
            <a:r>
              <a:rPr lang="tr-TR" sz="2400" dirty="0" smtClean="0"/>
              <a:t> 295 + </a:t>
            </a:r>
            <a:r>
              <a:rPr lang="tr-TR" sz="2400" dirty="0" err="1" smtClean="0"/>
              <a:t>amort</a:t>
            </a:r>
            <a:r>
              <a:rPr lang="tr-TR" sz="2400" dirty="0" smtClean="0"/>
              <a:t>. 187 </a:t>
            </a:r>
          </a:p>
          <a:p>
            <a:pPr marL="0" indent="0" algn="just">
              <a:buFont typeface="Arial" panose="020B0604020202020204" pitchFamily="34" charset="0"/>
              <a:buNone/>
              <a:defRPr/>
            </a:pPr>
            <a:r>
              <a:rPr lang="tr-TR" sz="2400" dirty="0" err="1" smtClean="0"/>
              <a:t>Ebitda</a:t>
            </a:r>
            <a:r>
              <a:rPr lang="tr-TR" sz="2400" dirty="0" smtClean="0"/>
              <a:t> = 1 082 </a:t>
            </a:r>
            <a:r>
              <a:rPr lang="tr-TR" sz="2400" dirty="0" err="1" smtClean="0"/>
              <a:t>Tl</a:t>
            </a:r>
            <a:r>
              <a:rPr lang="tr-TR" sz="2400" dirty="0" smtClean="0"/>
              <a:t>.</a:t>
            </a:r>
          </a:p>
          <a:p>
            <a:pPr marL="0" indent="0" algn="just">
              <a:buFont typeface="Arial" panose="020B0604020202020204" pitchFamily="34" charset="0"/>
              <a:buNone/>
              <a:defRPr/>
            </a:pPr>
            <a:r>
              <a:rPr lang="tr-TR" sz="2400" dirty="0" smtClean="0"/>
              <a:t>Firma Değeri  4.480 </a:t>
            </a:r>
            <a:r>
              <a:rPr lang="tr-TR" sz="2400" dirty="0" err="1" smtClean="0"/>
              <a:t>Tl</a:t>
            </a:r>
            <a:r>
              <a:rPr lang="tr-TR" sz="2400" dirty="0" smtClean="0"/>
              <a:t> idi.</a:t>
            </a:r>
          </a:p>
          <a:p>
            <a:pPr marL="0" indent="0" algn="just">
              <a:buFont typeface="Arial" panose="020B0604020202020204" pitchFamily="34" charset="0"/>
              <a:buNone/>
              <a:defRPr/>
            </a:pPr>
            <a:r>
              <a:rPr lang="tr-TR" sz="2400" dirty="0" err="1" smtClean="0"/>
              <a:t>Ebitda</a:t>
            </a:r>
            <a:r>
              <a:rPr lang="tr-TR" sz="2400" dirty="0" smtClean="0"/>
              <a:t> Oranı = Firma Değeri 4.480 / </a:t>
            </a:r>
            <a:r>
              <a:rPr lang="tr-TR" sz="2400" dirty="0" err="1" smtClean="0"/>
              <a:t>Ebitda</a:t>
            </a:r>
            <a:r>
              <a:rPr lang="tr-TR" sz="2400" dirty="0" smtClean="0"/>
              <a:t> 1.082 </a:t>
            </a:r>
            <a:r>
              <a:rPr lang="tr-TR" sz="2400" dirty="0" err="1" smtClean="0"/>
              <a:t>Tl</a:t>
            </a:r>
            <a:r>
              <a:rPr lang="tr-TR" sz="2400" dirty="0" smtClean="0"/>
              <a:t> = 4,14 </a:t>
            </a:r>
          </a:p>
          <a:p>
            <a:pPr marL="0" indent="0" algn="just">
              <a:buFont typeface="Arial" panose="020B0604020202020204" pitchFamily="34" charset="0"/>
              <a:buNone/>
              <a:defRPr/>
            </a:pPr>
            <a:r>
              <a:rPr lang="tr-TR" sz="2400" dirty="0" smtClean="0"/>
              <a:t>olarak çıkmaktadır. Bu oran tek başına bir şey ifade etmemekle birlikte sektör ortalamalarıyla karşılaştırılarak anlam kazanmaktadır.</a:t>
            </a:r>
          </a:p>
          <a:p>
            <a:pPr>
              <a:defRPr/>
            </a:pPr>
            <a:endParaRPr lang="tr-TR" sz="2000" dirty="0"/>
          </a:p>
        </p:txBody>
      </p:sp>
    </p:spTree>
    <p:extLst>
      <p:ext uri="{BB962C8B-B14F-4D97-AF65-F5344CB8AC3E}">
        <p14:creationId xmlns:p14="http://schemas.microsoft.com/office/powerpoint/2010/main" val="15681811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9"/>
            <a:ext cx="7893075" cy="539723"/>
          </a:xfrm>
          <a:prstGeom prst="rect">
            <a:avLst/>
          </a:prstGeom>
        </p:spPr>
        <p:txBody>
          <a:bodyPr/>
          <a:lstStyle/>
          <a:p>
            <a:pPr marL="0" lvl="1" algn="ctr">
              <a:spcBef>
                <a:spcPct val="20000"/>
              </a:spcBef>
              <a:buClr>
                <a:schemeClr val="accent1"/>
              </a:buClr>
            </a:pPr>
            <a:r>
              <a:rPr lang="tr-TR" sz="2400" b="1" dirty="0" smtClean="0">
                <a:solidFill>
                  <a:srgbClr val="FF0000"/>
                </a:solidFill>
              </a:rPr>
              <a:t>KAYNAKLAR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10" name="Dikdörtgen 9"/>
          <p:cNvSpPr/>
          <p:nvPr/>
        </p:nvSpPr>
        <p:spPr>
          <a:xfrm>
            <a:off x="313079" y="1246447"/>
            <a:ext cx="8420613" cy="4292906"/>
          </a:xfrm>
          <a:prstGeom prst="rect">
            <a:avLst/>
          </a:prstGeom>
        </p:spPr>
        <p:txBody>
          <a:bodyPr wrap="square">
            <a:spAutoFit/>
          </a:bodyPr>
          <a:lstStyle/>
          <a:p>
            <a:pPr marL="342900" lvl="0" indent="-342900" algn="just">
              <a:lnSpc>
                <a:spcPct val="150000"/>
              </a:lnSpc>
              <a:spcBef>
                <a:spcPts val="100"/>
              </a:spcBef>
              <a:spcAft>
                <a:spcPts val="100"/>
              </a:spcAft>
              <a:buFont typeface="Symbol" panose="05050102010706020507" pitchFamily="18" charset="2"/>
              <a:buChar char=""/>
            </a:pPr>
            <a:r>
              <a:rPr lang="tr-TR" sz="2000" dirty="0">
                <a:latin typeface="Arial" panose="020B0604020202020204" pitchFamily="34" charset="0"/>
                <a:ea typeface="Times New Roman" panose="02020603050405020304" pitchFamily="18" charset="0"/>
                <a:cs typeface="Arial" panose="020B0604020202020204" pitchFamily="34" charset="0"/>
              </a:rPr>
              <a:t>Finansal Analiz, Prof. Dr. Figen AYIKOĞLU ZAİF, Prof. Dr. Aydın KARAPINAR, Gazi Kitabevi, Ankara.</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Bef>
                <a:spcPts val="100"/>
              </a:spcBef>
              <a:spcAft>
                <a:spcPts val="100"/>
              </a:spcAft>
              <a:buFont typeface="Symbol" panose="05050102010706020507" pitchFamily="18" charset="2"/>
              <a:buChar char=""/>
            </a:pPr>
            <a:r>
              <a:rPr lang="tr-TR" sz="2000" dirty="0">
                <a:latin typeface="Arial" panose="020B0604020202020204" pitchFamily="34" charset="0"/>
                <a:ea typeface="Times New Roman" panose="02020603050405020304" pitchFamily="18" charset="0"/>
                <a:cs typeface="Arial" panose="020B0604020202020204" pitchFamily="34" charset="0"/>
              </a:rPr>
              <a:t>Finansal Tablolar ve Mali Analiz Teknikleri, Prof. Dr. Nalan AKDOĞAN, Prof. Dr. Nejat TENKER, Gazi Kitabevi, Ankara, 2010</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Bef>
                <a:spcPts val="100"/>
              </a:spcBef>
              <a:spcAft>
                <a:spcPts val="100"/>
              </a:spcAft>
              <a:buFont typeface="Symbol" panose="05050102010706020507" pitchFamily="18" charset="2"/>
              <a:buChar char=""/>
            </a:pPr>
            <a:r>
              <a:rPr lang="tr-TR" sz="2000" dirty="0">
                <a:latin typeface="Arial" panose="020B0604020202020204" pitchFamily="34" charset="0"/>
                <a:ea typeface="Times New Roman" panose="02020603050405020304" pitchFamily="18" charset="0"/>
                <a:cs typeface="Arial" panose="020B0604020202020204" pitchFamily="34" charset="0"/>
              </a:rPr>
              <a:t>Finansal Yönetim, Dr. Öztin AKGÜÇ, </a:t>
            </a:r>
            <a:r>
              <a:rPr lang="tr-TR" sz="2000" dirty="0" err="1">
                <a:latin typeface="Arial" panose="020B0604020202020204" pitchFamily="34" charset="0"/>
                <a:ea typeface="Times New Roman" panose="02020603050405020304" pitchFamily="18" charset="0"/>
                <a:cs typeface="Arial" panose="020B0604020202020204" pitchFamily="34" charset="0"/>
              </a:rPr>
              <a:t>Avcıol</a:t>
            </a:r>
            <a:r>
              <a:rPr lang="tr-TR" sz="2000" dirty="0">
                <a:latin typeface="Arial" panose="020B0604020202020204" pitchFamily="34" charset="0"/>
                <a:ea typeface="Times New Roman" panose="02020603050405020304" pitchFamily="18" charset="0"/>
                <a:cs typeface="Arial" panose="020B0604020202020204" pitchFamily="34" charset="0"/>
              </a:rPr>
              <a:t> Basın Yayın, İstanbul.</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Bef>
                <a:spcPts val="100"/>
              </a:spcBef>
              <a:spcAft>
                <a:spcPts val="100"/>
              </a:spcAft>
              <a:buFont typeface="Symbol" panose="05050102010706020507" pitchFamily="18" charset="2"/>
              <a:buChar char=""/>
            </a:pPr>
            <a:r>
              <a:rPr lang="tr-TR" sz="2000" dirty="0">
                <a:latin typeface="Arial" panose="020B0604020202020204" pitchFamily="34" charset="0"/>
                <a:ea typeface="Times New Roman" panose="02020603050405020304" pitchFamily="18" charset="0"/>
                <a:cs typeface="Arial" panose="020B0604020202020204" pitchFamily="34" charset="0"/>
              </a:rPr>
              <a:t>Mali Tablolar Analizi, Dr. Öztin AKGÜÇ, Genişletilmiş 15. Baskı, </a:t>
            </a:r>
            <a:r>
              <a:rPr lang="tr-TR" sz="2000" dirty="0" err="1">
                <a:latin typeface="Arial" panose="020B0604020202020204" pitchFamily="34" charset="0"/>
                <a:ea typeface="Times New Roman" panose="02020603050405020304" pitchFamily="18" charset="0"/>
                <a:cs typeface="Arial" panose="020B0604020202020204" pitchFamily="34" charset="0"/>
              </a:rPr>
              <a:t>Avcıol</a:t>
            </a:r>
            <a:r>
              <a:rPr lang="tr-TR" sz="2000" dirty="0">
                <a:latin typeface="Arial" panose="020B0604020202020204" pitchFamily="34" charset="0"/>
                <a:ea typeface="Times New Roman" panose="02020603050405020304" pitchFamily="18" charset="0"/>
                <a:cs typeface="Arial" panose="020B0604020202020204" pitchFamily="34" charset="0"/>
              </a:rPr>
              <a:t> Basın Yayın, İstanbul, 2013.</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indent="-342900" algn="just">
              <a:lnSpc>
                <a:spcPct val="150000"/>
              </a:lnSpc>
              <a:spcBef>
                <a:spcPts val="100"/>
              </a:spcBef>
              <a:spcAft>
                <a:spcPts val="100"/>
              </a:spcAft>
              <a:buFont typeface="Symbol" panose="05050102010706020507" pitchFamily="18" charset="2"/>
              <a:buChar char=""/>
            </a:pPr>
            <a:r>
              <a:rPr lang="tr-TR" sz="2000" dirty="0">
                <a:latin typeface="Arial" panose="020B0604020202020204" pitchFamily="34" charset="0"/>
                <a:ea typeface="Times New Roman" panose="02020603050405020304" pitchFamily="18" charset="0"/>
                <a:cs typeface="Arial" panose="020B0604020202020204" pitchFamily="34" charset="0"/>
              </a:rPr>
              <a:t>Mali Tablolar Analizi, Prof. Dr. Şerafettin SEVİM, Dumlupınar Üniversitesi Yayınları, Kütahya.</a:t>
            </a:r>
          </a:p>
        </p:txBody>
      </p:sp>
    </p:spTree>
    <p:extLst>
      <p:ext uri="{BB962C8B-B14F-4D97-AF65-F5344CB8AC3E}">
        <p14:creationId xmlns:p14="http://schemas.microsoft.com/office/powerpoint/2010/main" val="42761322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smtClean="0">
                <a:solidFill>
                  <a:srgbClr val="FF0000"/>
                </a:solidFill>
              </a:rPr>
              <a:t>Firma Değeri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a:spLocks noGrp="1"/>
          </p:cNvSpPr>
          <p:nvPr>
            <p:ph idx="1"/>
          </p:nvPr>
        </p:nvSpPr>
        <p:spPr>
          <a:xfrm>
            <a:off x="323850" y="1125538"/>
            <a:ext cx="8374063" cy="5072062"/>
          </a:xfrm>
        </p:spPr>
        <p:txBody>
          <a:bodyPr/>
          <a:lstStyle/>
          <a:p>
            <a:pPr algn="just">
              <a:lnSpc>
                <a:spcPct val="150000"/>
              </a:lnSpc>
            </a:pPr>
            <a:r>
              <a:rPr lang="tr-TR" altLang="tr-TR" sz="2400" b="1" dirty="0" smtClean="0">
                <a:solidFill>
                  <a:srgbClr val="C00000"/>
                </a:solidFill>
              </a:rPr>
              <a:t>Firma </a:t>
            </a:r>
            <a:r>
              <a:rPr lang="tr-TR" altLang="tr-TR" sz="2400" b="1" dirty="0" smtClean="0">
                <a:solidFill>
                  <a:srgbClr val="C00000"/>
                </a:solidFill>
              </a:rPr>
              <a:t>değeri,</a:t>
            </a:r>
            <a:r>
              <a:rPr lang="tr-TR" altLang="tr-TR" sz="2400" dirty="0" smtClean="0">
                <a:solidFill>
                  <a:srgbClr val="585858"/>
                </a:solidFill>
              </a:rPr>
              <a:t> </a:t>
            </a:r>
            <a:r>
              <a:rPr lang="tr-TR" altLang="tr-TR" sz="2400" dirty="0" smtClean="0">
                <a:solidFill>
                  <a:srgbClr val="000000"/>
                </a:solidFill>
              </a:rPr>
              <a:t>şirketin o andaki tüm borç ve alacaklarıyla birlikte </a:t>
            </a:r>
            <a:r>
              <a:rPr lang="tr-TR" altLang="tr-TR" sz="2400" dirty="0" err="1" smtClean="0">
                <a:solidFill>
                  <a:srgbClr val="000000"/>
                </a:solidFill>
              </a:rPr>
              <a:t>satınalınması</a:t>
            </a:r>
            <a:r>
              <a:rPr lang="tr-TR" altLang="tr-TR" sz="2400" dirty="0" smtClean="0">
                <a:solidFill>
                  <a:srgbClr val="000000"/>
                </a:solidFill>
              </a:rPr>
              <a:t> durumundaki değere denir.</a:t>
            </a:r>
          </a:p>
          <a:p>
            <a:pPr algn="just">
              <a:lnSpc>
                <a:spcPct val="150000"/>
              </a:lnSpc>
            </a:pPr>
            <a:r>
              <a:rPr lang="tr-TR" altLang="tr-TR" sz="2400" dirty="0" smtClean="0">
                <a:solidFill>
                  <a:srgbClr val="000000"/>
                </a:solidFill>
              </a:rPr>
              <a:t>Firma Değeri / </a:t>
            </a:r>
            <a:r>
              <a:rPr lang="tr-TR" altLang="tr-TR" sz="2400" dirty="0" err="1" smtClean="0">
                <a:solidFill>
                  <a:srgbClr val="000000"/>
                </a:solidFill>
              </a:rPr>
              <a:t>Favök</a:t>
            </a:r>
            <a:r>
              <a:rPr lang="tr-TR" altLang="tr-TR" sz="2400" dirty="0" smtClean="0">
                <a:solidFill>
                  <a:srgbClr val="000000"/>
                </a:solidFill>
              </a:rPr>
              <a:t> oranı hisse seçimi işleminde kullanılan bir orandır. Tek başına sadece bu oranı kullanarak yatırım yapmak bazı durumlarda pek sağlıklı olmayabilir.</a:t>
            </a:r>
          </a:p>
          <a:p>
            <a:pPr algn="just">
              <a:lnSpc>
                <a:spcPct val="150000"/>
              </a:lnSpc>
            </a:pPr>
            <a:endParaRPr lang="tr-TR" altLang="tr-TR" sz="2400" dirty="0" smtClean="0"/>
          </a:p>
        </p:txBody>
      </p:sp>
    </p:spTree>
    <p:extLst>
      <p:ext uri="{BB962C8B-B14F-4D97-AF65-F5344CB8AC3E}">
        <p14:creationId xmlns:p14="http://schemas.microsoft.com/office/powerpoint/2010/main" val="27338394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a:solidFill>
                  <a:srgbClr val="FF0000"/>
                </a:solidFill>
              </a:rPr>
              <a:t>EBITDA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7" name="2 İçerik Yer Tutucusu"/>
          <p:cNvSpPr txBox="1">
            <a:spLocks/>
          </p:cNvSpPr>
          <p:nvPr/>
        </p:nvSpPr>
        <p:spPr>
          <a:xfrm>
            <a:off x="457200" y="1052513"/>
            <a:ext cx="8229600" cy="525621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tr-TR" altLang="tr-TR" smtClean="0"/>
              <a:t>EBITDA : “</a:t>
            </a:r>
            <a:r>
              <a:rPr lang="tr-TR" altLang="tr-TR" sz="2800" smtClean="0"/>
              <a:t>Earning Before Interest, Tax, Depreciation and Amortization</a:t>
            </a:r>
            <a:r>
              <a:rPr lang="tr-TR" altLang="tr-TR" smtClean="0"/>
              <a:t>” </a:t>
            </a:r>
          </a:p>
          <a:p>
            <a:r>
              <a:rPr lang="tr-TR" altLang="tr-TR" smtClean="0"/>
              <a:t>FAVÖK : “</a:t>
            </a:r>
            <a:r>
              <a:rPr lang="tr-TR" altLang="tr-TR" sz="2800" smtClean="0"/>
              <a:t>Faiz, Vergi, Yıpranma ve Amortisman Öncesi Kar” </a:t>
            </a:r>
          </a:p>
          <a:p>
            <a:pPr>
              <a:buFont typeface="Arial" panose="020B0604020202020204" pitchFamily="34" charset="0"/>
              <a:buNone/>
            </a:pPr>
            <a:r>
              <a:rPr lang="tr-TR" altLang="tr-TR" sz="2800" smtClean="0"/>
              <a:t>    Karlılık şirketlerin en önemli finansal değerlendirme kriteridir, EBITDA (FAVÖK) de bunu ölçen değerlerin en önemlilerindendir. </a:t>
            </a:r>
          </a:p>
          <a:p>
            <a:pPr>
              <a:buFont typeface="Arial" panose="020B0604020202020204" pitchFamily="34" charset="0"/>
              <a:buNone/>
            </a:pPr>
            <a:r>
              <a:rPr lang="tr-TR" altLang="tr-TR" sz="2800" smtClean="0"/>
              <a:t>    </a:t>
            </a:r>
            <a:r>
              <a:rPr lang="tr-TR" altLang="tr-TR" sz="2800" smtClean="0">
                <a:solidFill>
                  <a:srgbClr val="C00000"/>
                </a:solidFill>
              </a:rPr>
              <a:t>Ebıtda; </a:t>
            </a:r>
            <a:r>
              <a:rPr lang="tr-TR" altLang="tr-TR" sz="2800" smtClean="0"/>
              <a:t>karlılık ve verimlilik ölçüsüdür.Vergi öncesi kardan, finansal gelirler, finansal giderler ve</a:t>
            </a:r>
            <a:r>
              <a:rPr lang="tr-TR" altLang="tr-TR" sz="2800" b="1" smtClean="0"/>
              <a:t> amortisman giderlerinin </a:t>
            </a:r>
            <a:r>
              <a:rPr lang="tr-TR" altLang="tr-TR" sz="2800" smtClean="0"/>
              <a:t>etkilerini çıkartarak raporlama yapmak için  kullanılır.</a:t>
            </a:r>
            <a:endParaRPr lang="tr-TR" altLang="tr-TR" sz="2800" dirty="0" smtClean="0"/>
          </a:p>
        </p:txBody>
      </p:sp>
    </p:spTree>
    <p:extLst>
      <p:ext uri="{BB962C8B-B14F-4D97-AF65-F5344CB8AC3E}">
        <p14:creationId xmlns:p14="http://schemas.microsoft.com/office/powerpoint/2010/main" val="13318085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a:solidFill>
                  <a:srgbClr val="FF0000"/>
                </a:solidFill>
              </a:rPr>
              <a:t>Firma Değeri / </a:t>
            </a:r>
            <a:r>
              <a:rPr lang="tr-TR" sz="2400" b="1" dirty="0" err="1">
                <a:solidFill>
                  <a:srgbClr val="FF0000"/>
                </a:solidFill>
              </a:rPr>
              <a:t>Favök</a:t>
            </a:r>
            <a:r>
              <a:rPr lang="tr-TR" sz="2400" b="1" dirty="0">
                <a:solidFill>
                  <a:srgbClr val="FF0000"/>
                </a:solidFill>
              </a:rPr>
              <a:t> Oranı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5" name="2 İçerik Yer Tutucusu"/>
          <p:cNvSpPr>
            <a:spLocks noGrp="1"/>
          </p:cNvSpPr>
          <p:nvPr>
            <p:ph idx="1"/>
          </p:nvPr>
        </p:nvSpPr>
        <p:spPr>
          <a:xfrm>
            <a:off x="313079" y="1241425"/>
            <a:ext cx="8713788" cy="5616575"/>
          </a:xfrm>
        </p:spPr>
        <p:txBody>
          <a:bodyPr/>
          <a:lstStyle/>
          <a:p>
            <a:pPr algn="just"/>
            <a:r>
              <a:rPr lang="tr-TR" altLang="tr-TR" sz="2400" dirty="0" smtClean="0"/>
              <a:t> Borsa </a:t>
            </a:r>
            <a:r>
              <a:rPr lang="tr-TR" altLang="tr-TR" sz="2400" dirty="0" smtClean="0"/>
              <a:t>analistlerinin en çok kullandığı oranlardan biri de Firma Değeri / </a:t>
            </a:r>
            <a:r>
              <a:rPr lang="tr-TR" altLang="tr-TR" sz="2400" dirty="0" err="1" smtClean="0"/>
              <a:t>Favök</a:t>
            </a:r>
            <a:r>
              <a:rPr lang="tr-TR" altLang="tr-TR" sz="2400" dirty="0" smtClean="0"/>
              <a:t> oranıdır.  Genellikle şirketin piyasa değerinin </a:t>
            </a:r>
            <a:r>
              <a:rPr lang="tr-TR" altLang="tr-TR" sz="2400" dirty="0" err="1" smtClean="0"/>
              <a:t>favök</a:t>
            </a:r>
            <a:r>
              <a:rPr lang="tr-TR" altLang="tr-TR" sz="2400" dirty="0" smtClean="0"/>
              <a:t> miktarına bölünmesiyle bulunur. Bu oran şirketin </a:t>
            </a:r>
            <a:r>
              <a:rPr lang="tr-TR" altLang="tr-TR" sz="2400" dirty="0" smtClean="0">
                <a:solidFill>
                  <a:srgbClr val="C00000"/>
                </a:solidFill>
              </a:rPr>
              <a:t>sahip olduğu varlıklarla </a:t>
            </a:r>
            <a:r>
              <a:rPr lang="tr-TR" altLang="tr-TR" sz="2400" dirty="0" smtClean="0"/>
              <a:t>faaliyette bulunduğu alanda ne kadarlık mal ve hizmet ürettiğini </a:t>
            </a:r>
            <a:r>
              <a:rPr lang="tr-TR" altLang="tr-TR" sz="2400" dirty="0" smtClean="0"/>
              <a:t>gösterir.</a:t>
            </a:r>
          </a:p>
          <a:p>
            <a:pPr algn="just"/>
            <a:r>
              <a:rPr lang="tr-TR" altLang="tr-TR" sz="2400" dirty="0"/>
              <a:t> </a:t>
            </a:r>
            <a:r>
              <a:rPr lang="tr-TR" altLang="tr-TR" sz="2400" dirty="0" smtClean="0"/>
              <a:t>Bu </a:t>
            </a:r>
            <a:r>
              <a:rPr lang="tr-TR" altLang="tr-TR" sz="2400" dirty="0" smtClean="0"/>
              <a:t>oran ne kadar küçükse şirket yatırıma o kadar uygundur. Diğer bir değişle FD / </a:t>
            </a:r>
            <a:r>
              <a:rPr lang="tr-TR" altLang="tr-TR" sz="2400" dirty="0" err="1" smtClean="0"/>
              <a:t>Favök</a:t>
            </a:r>
            <a:r>
              <a:rPr lang="tr-TR" altLang="tr-TR" sz="2400" dirty="0" smtClean="0"/>
              <a:t> oranı küçük şirketlere yatırım yapmak , oranı büyük olanlara yatırım yapmaktan daha iyidir.</a:t>
            </a:r>
          </a:p>
        </p:txBody>
      </p:sp>
    </p:spTree>
    <p:extLst>
      <p:ext uri="{BB962C8B-B14F-4D97-AF65-F5344CB8AC3E}">
        <p14:creationId xmlns:p14="http://schemas.microsoft.com/office/powerpoint/2010/main" val="13921082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err="1">
                <a:solidFill>
                  <a:srgbClr val="FF0000"/>
                </a:solidFill>
              </a:rPr>
              <a:t>Favök</a:t>
            </a:r>
            <a:r>
              <a:rPr lang="tr-TR" sz="2400" b="1" dirty="0">
                <a:solidFill>
                  <a:srgbClr val="FF0000"/>
                </a:solidFill>
              </a:rPr>
              <a:t> rakamı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7" name="2 İçerik Yer Tutucusu"/>
          <p:cNvSpPr txBox="1">
            <a:spLocks/>
          </p:cNvSpPr>
          <p:nvPr/>
        </p:nvSpPr>
        <p:spPr>
          <a:xfrm>
            <a:off x="457197" y="1269696"/>
            <a:ext cx="8229600" cy="5146675"/>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r>
              <a:rPr lang="tr-TR" altLang="tr-TR" sz="2400" dirty="0" smtClean="0"/>
              <a:t> FAVÖK rakamı sadece şirketin </a:t>
            </a:r>
            <a:r>
              <a:rPr lang="tr-TR" altLang="tr-TR" sz="2400" dirty="0" smtClean="0">
                <a:solidFill>
                  <a:srgbClr val="C00000"/>
                </a:solidFill>
              </a:rPr>
              <a:t>asıl faaliyetlerinden</a:t>
            </a:r>
            <a:r>
              <a:rPr lang="tr-TR" altLang="tr-TR" sz="2400" dirty="0" smtClean="0"/>
              <a:t> elde ettiği karı gösterir, böylece tek seferlik kazançlar, faiz gelirleri gibi yada kur farkı gelir-gideri gibi unsurlar ayıklanmış olur. Örneğin faaliyet karı üretemeyen şirketler elde ettikleri finansal gelir yada tek seferlik gelirlerle kar rakamı oluşturabilirler. Bu da yatırımcıyı yanıltıp şirketi karlı bulmasına sebep olabilir. FAVÖK rakamı içinde bu gibi unsurları barındırmadığı için daha doğru tespit yapılmasını sağlar. </a:t>
            </a:r>
            <a:endParaRPr lang="tr-TR" altLang="tr-TR" sz="2400" dirty="0" smtClean="0"/>
          </a:p>
        </p:txBody>
      </p:sp>
    </p:spTree>
    <p:extLst>
      <p:ext uri="{BB962C8B-B14F-4D97-AF65-F5344CB8AC3E}">
        <p14:creationId xmlns:p14="http://schemas.microsoft.com/office/powerpoint/2010/main" val="1283074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smtClean="0">
                <a:solidFill>
                  <a:srgbClr val="FF0000"/>
                </a:solidFill>
              </a:rPr>
              <a:t>Örnek için Bilanço</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graphicFrame>
        <p:nvGraphicFramePr>
          <p:cNvPr id="5" name="3 Tablo"/>
          <p:cNvGraphicFramePr>
            <a:graphicFrameLocks noGrp="1"/>
          </p:cNvGraphicFramePr>
          <p:nvPr>
            <p:extLst>
              <p:ext uri="{D42A27DB-BD31-4B8C-83A1-F6EECF244321}">
                <p14:modId xmlns:p14="http://schemas.microsoft.com/office/powerpoint/2010/main" val="1931819978"/>
              </p:ext>
            </p:extLst>
          </p:nvPr>
        </p:nvGraphicFramePr>
        <p:xfrm>
          <a:off x="-3" y="1509222"/>
          <a:ext cx="9144000" cy="3792866"/>
        </p:xfrm>
        <a:graphic>
          <a:graphicData uri="http://schemas.openxmlformats.org/drawingml/2006/table">
            <a:tbl>
              <a:tblPr firstRow="1" bandRow="1">
                <a:tableStyleId>{5C22544A-7EE6-4342-B048-85BDC9FD1C3A}</a:tableStyleId>
              </a:tblPr>
              <a:tblGrid>
                <a:gridCol w="1937289">
                  <a:extLst>
                    <a:ext uri="{9D8B030D-6E8A-4147-A177-3AD203B41FA5}">
                      <a16:colId xmlns:a16="http://schemas.microsoft.com/office/drawing/2014/main" val="20000"/>
                    </a:ext>
                  </a:extLst>
                </a:gridCol>
                <a:gridCol w="697424">
                  <a:extLst>
                    <a:ext uri="{9D8B030D-6E8A-4147-A177-3AD203B41FA5}">
                      <a16:colId xmlns:a16="http://schemas.microsoft.com/office/drawing/2014/main" val="20001"/>
                    </a:ext>
                  </a:extLst>
                </a:gridCol>
                <a:gridCol w="774916">
                  <a:extLst>
                    <a:ext uri="{9D8B030D-6E8A-4147-A177-3AD203B41FA5}">
                      <a16:colId xmlns:a16="http://schemas.microsoft.com/office/drawing/2014/main" val="20002"/>
                    </a:ext>
                  </a:extLst>
                </a:gridCol>
                <a:gridCol w="619932">
                  <a:extLst>
                    <a:ext uri="{9D8B030D-6E8A-4147-A177-3AD203B41FA5}">
                      <a16:colId xmlns:a16="http://schemas.microsoft.com/office/drawing/2014/main" val="20003"/>
                    </a:ext>
                  </a:extLst>
                </a:gridCol>
                <a:gridCol w="542439">
                  <a:extLst>
                    <a:ext uri="{9D8B030D-6E8A-4147-A177-3AD203B41FA5}">
                      <a16:colId xmlns:a16="http://schemas.microsoft.com/office/drawing/2014/main" val="20004"/>
                    </a:ext>
                  </a:extLst>
                </a:gridCol>
                <a:gridCol w="1937291">
                  <a:extLst>
                    <a:ext uri="{9D8B030D-6E8A-4147-A177-3AD203B41FA5}">
                      <a16:colId xmlns:a16="http://schemas.microsoft.com/office/drawing/2014/main" val="20005"/>
                    </a:ext>
                  </a:extLst>
                </a:gridCol>
                <a:gridCol w="654997">
                  <a:extLst>
                    <a:ext uri="{9D8B030D-6E8A-4147-A177-3AD203B41FA5}">
                      <a16:colId xmlns:a16="http://schemas.microsoft.com/office/drawing/2014/main" val="20006"/>
                    </a:ext>
                  </a:extLst>
                </a:gridCol>
                <a:gridCol w="662359">
                  <a:extLst>
                    <a:ext uri="{9D8B030D-6E8A-4147-A177-3AD203B41FA5}">
                      <a16:colId xmlns:a16="http://schemas.microsoft.com/office/drawing/2014/main" val="20007"/>
                    </a:ext>
                  </a:extLst>
                </a:gridCol>
                <a:gridCol w="402952">
                  <a:extLst>
                    <a:ext uri="{9D8B030D-6E8A-4147-A177-3AD203B41FA5}">
                      <a16:colId xmlns:a16="http://schemas.microsoft.com/office/drawing/2014/main" val="20008"/>
                    </a:ext>
                  </a:extLst>
                </a:gridCol>
                <a:gridCol w="371964">
                  <a:extLst>
                    <a:ext uri="{9D8B030D-6E8A-4147-A177-3AD203B41FA5}">
                      <a16:colId xmlns:a16="http://schemas.microsoft.com/office/drawing/2014/main" val="20009"/>
                    </a:ext>
                  </a:extLst>
                </a:gridCol>
                <a:gridCol w="542437">
                  <a:extLst>
                    <a:ext uri="{9D8B030D-6E8A-4147-A177-3AD203B41FA5}">
                      <a16:colId xmlns:a16="http://schemas.microsoft.com/office/drawing/2014/main" val="20010"/>
                    </a:ext>
                  </a:extLst>
                </a:gridCol>
              </a:tblGrid>
              <a:tr h="0">
                <a:tc gridSpan="8">
                  <a:txBody>
                    <a:bodyPr/>
                    <a:lstStyle/>
                    <a:p>
                      <a:pPr algn="ctr" rtl="0" fontAlgn="b"/>
                      <a:r>
                        <a:rPr lang="tr-TR" sz="1800" b="1" i="0" u="none" strike="noStrike" dirty="0">
                          <a:solidFill>
                            <a:srgbClr val="000000"/>
                          </a:solidFill>
                          <a:latin typeface="Arial"/>
                        </a:rPr>
                        <a:t>BİLANÇO</a:t>
                      </a:r>
                    </a:p>
                  </a:txBody>
                  <a:tcPr marL="9525" marR="9525" marT="9526" marB="0" anchor="b"/>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lgn="l" fontAlgn="b"/>
                      <a:r>
                        <a:rPr lang="tr-TR" sz="1100" b="0" i="0" u="none" strike="noStrike">
                          <a:solidFill>
                            <a:srgbClr val="000000"/>
                          </a:solidFill>
                          <a:latin typeface="Calibri"/>
                        </a:rPr>
                        <a:t> </a:t>
                      </a:r>
                    </a:p>
                  </a:txBody>
                  <a:tcPr marL="9525" marR="9525" marT="9526" marB="0" anchor="b"/>
                </a:tc>
                <a:tc gridSpan="2">
                  <a:txBody>
                    <a:bodyPr/>
                    <a:lstStyle/>
                    <a:p>
                      <a:pPr algn="l" fontAlgn="b"/>
                      <a:r>
                        <a:rPr lang="tr-TR" sz="1100" b="0" i="0" u="none" strike="noStrike" dirty="0">
                          <a:solidFill>
                            <a:srgbClr val="000000"/>
                          </a:solidFill>
                          <a:latin typeface="Calibri"/>
                        </a:rPr>
                        <a:t> </a:t>
                      </a:r>
                    </a:p>
                  </a:txBody>
                  <a:tcPr marL="9525" marR="9525" marT="9526" marB="0" anchor="b"/>
                </a:tc>
                <a:tc hMerge="1">
                  <a:txBody>
                    <a:bodyPr/>
                    <a:lstStyle/>
                    <a:p>
                      <a:endParaRPr lang="tr-TR"/>
                    </a:p>
                  </a:txBody>
                  <a:tcPr/>
                </a:tc>
                <a:extLst>
                  <a:ext uri="{0D108BD9-81ED-4DB2-BD59-A6C34878D82A}">
                    <a16:rowId xmlns:a16="http://schemas.microsoft.com/office/drawing/2014/main" val="10000"/>
                  </a:ext>
                </a:extLst>
              </a:tr>
              <a:tr h="0">
                <a:tc>
                  <a:txBody>
                    <a:bodyPr/>
                    <a:lstStyle/>
                    <a:p>
                      <a:pPr algn="ctr" rtl="0" fontAlgn="b"/>
                      <a:r>
                        <a:rPr lang="tr-TR" sz="1600" b="1" i="0" u="none" strike="noStrike" dirty="0">
                          <a:solidFill>
                            <a:srgbClr val="000000"/>
                          </a:solidFill>
                          <a:latin typeface="Arial"/>
                        </a:rPr>
                        <a:t> </a:t>
                      </a:r>
                    </a:p>
                  </a:txBody>
                  <a:tcPr marL="9525" marR="9525" marT="9526" marB="0" anchor="b"/>
                </a:tc>
                <a:tc>
                  <a:txBody>
                    <a:bodyPr/>
                    <a:lstStyle/>
                    <a:p>
                      <a:pPr algn="ctr" rtl="0" fontAlgn="b"/>
                      <a:r>
                        <a:rPr lang="tr-TR" sz="1600" b="1" i="0" u="none" strike="noStrike" dirty="0">
                          <a:solidFill>
                            <a:srgbClr val="000000"/>
                          </a:solidFill>
                          <a:latin typeface="Arial"/>
                        </a:rPr>
                        <a:t> </a:t>
                      </a:r>
                    </a:p>
                  </a:txBody>
                  <a:tcPr marL="9525" marR="9525" marT="9526" marB="0" anchor="b"/>
                </a:tc>
                <a:tc>
                  <a:txBody>
                    <a:bodyPr/>
                    <a:lstStyle/>
                    <a:p>
                      <a:pPr algn="ctr" rtl="0" fontAlgn="b"/>
                      <a:r>
                        <a:rPr lang="tr-TR" sz="1600" b="1" i="0" u="none" strike="noStrike" dirty="0">
                          <a:solidFill>
                            <a:srgbClr val="000000"/>
                          </a:solidFill>
                          <a:latin typeface="Arial"/>
                        </a:rPr>
                        <a:t> </a:t>
                      </a:r>
                    </a:p>
                  </a:txBody>
                  <a:tcPr marL="9525" marR="9525" marT="9526" marB="0" anchor="b"/>
                </a:tc>
                <a:tc gridSpan="2">
                  <a:txBody>
                    <a:bodyPr/>
                    <a:lstStyle/>
                    <a:p>
                      <a:pPr algn="ctr" rtl="0" fontAlgn="b"/>
                      <a:r>
                        <a:rPr lang="tr-TR" sz="1600" b="0" i="0" u="none" strike="noStrike">
                          <a:solidFill>
                            <a:srgbClr val="000000"/>
                          </a:solidFill>
                          <a:latin typeface="Arial"/>
                        </a:rPr>
                        <a:t>Artış veya Azalış</a:t>
                      </a:r>
                    </a:p>
                  </a:txBody>
                  <a:tcPr marL="9525" marR="9525" marT="9526" marB="0" anchor="b"/>
                </a:tc>
                <a:tc hMerge="1">
                  <a:txBody>
                    <a:bodyPr/>
                    <a:lstStyle/>
                    <a:p>
                      <a:endParaRPr lang="tr-TR"/>
                    </a:p>
                  </a:txBody>
                  <a:tcPr/>
                </a:tc>
                <a:tc>
                  <a:txBody>
                    <a:bodyPr/>
                    <a:lstStyle/>
                    <a:p>
                      <a:pPr algn="ctr" rtl="0" fontAlgn="b"/>
                      <a:r>
                        <a:rPr lang="tr-TR" sz="1600" b="1" i="0" u="none" strike="noStrike">
                          <a:solidFill>
                            <a:srgbClr val="000000"/>
                          </a:solidFill>
                          <a:latin typeface="Arial"/>
                        </a:rPr>
                        <a:t> </a:t>
                      </a:r>
                    </a:p>
                  </a:txBody>
                  <a:tcPr marL="9525" marR="9525" marT="9526" marB="0" anchor="b"/>
                </a:tc>
                <a:tc>
                  <a:txBody>
                    <a:bodyPr/>
                    <a:lstStyle/>
                    <a:p>
                      <a:pPr algn="ctr" rtl="0" fontAlgn="b"/>
                      <a:r>
                        <a:rPr lang="tr-TR" sz="1600" b="1" i="0" u="none" strike="noStrike">
                          <a:solidFill>
                            <a:srgbClr val="000000"/>
                          </a:solidFill>
                          <a:latin typeface="Arial"/>
                        </a:rPr>
                        <a:t> </a:t>
                      </a:r>
                    </a:p>
                  </a:txBody>
                  <a:tcPr marL="9525" marR="9525" marT="9526" marB="0" anchor="b"/>
                </a:tc>
                <a:tc>
                  <a:txBody>
                    <a:bodyPr/>
                    <a:lstStyle/>
                    <a:p>
                      <a:pPr algn="ctr" rtl="0" fontAlgn="b"/>
                      <a:r>
                        <a:rPr lang="tr-TR" sz="1600" b="1" i="0" u="none" strike="noStrike">
                          <a:solidFill>
                            <a:srgbClr val="000000"/>
                          </a:solidFill>
                          <a:latin typeface="Arial"/>
                        </a:rPr>
                        <a:t> </a:t>
                      </a:r>
                    </a:p>
                  </a:txBody>
                  <a:tcPr marL="9525" marR="9525" marT="9526" marB="0" anchor="b"/>
                </a:tc>
                <a:tc gridSpan="3">
                  <a:txBody>
                    <a:bodyPr/>
                    <a:lstStyle/>
                    <a:p>
                      <a:pPr algn="ctr" rtl="0" fontAlgn="b"/>
                      <a:r>
                        <a:rPr lang="tr-TR" sz="1600" b="0" i="0" u="none" strike="noStrike">
                          <a:solidFill>
                            <a:srgbClr val="000000"/>
                          </a:solidFill>
                          <a:latin typeface="Arial"/>
                        </a:rPr>
                        <a:t>Artış veya Azalış</a:t>
                      </a:r>
                    </a:p>
                  </a:txBody>
                  <a:tcPr marL="9525" marR="9525" marT="9526" marB="0" anchor="b"/>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1"/>
                  </a:ext>
                </a:extLst>
              </a:tr>
              <a:tr h="0">
                <a:tc>
                  <a:txBody>
                    <a:bodyPr/>
                    <a:lstStyle/>
                    <a:p>
                      <a:pPr algn="l" fontAlgn="b"/>
                      <a:r>
                        <a:rPr lang="tr-TR" sz="1600" b="1" i="0" u="none" strike="noStrike" dirty="0">
                          <a:solidFill>
                            <a:srgbClr val="000000"/>
                          </a:solidFill>
                          <a:latin typeface="Arial"/>
                        </a:rPr>
                        <a:t> </a:t>
                      </a:r>
                    </a:p>
                  </a:txBody>
                  <a:tcPr marL="9525" marR="9525" marT="9526" marB="0" anchor="b"/>
                </a:tc>
                <a:tc>
                  <a:txBody>
                    <a:bodyPr/>
                    <a:lstStyle/>
                    <a:p>
                      <a:pPr algn="ctr" rtl="0" fontAlgn="b"/>
                      <a:r>
                        <a:rPr lang="tr-TR" sz="1600" b="1" i="0" u="none" strike="noStrike" dirty="0" smtClean="0">
                          <a:solidFill>
                            <a:srgbClr val="000000"/>
                          </a:solidFill>
                          <a:latin typeface="Arial"/>
                        </a:rPr>
                        <a:t>2015</a:t>
                      </a:r>
                      <a:endParaRPr lang="tr-TR" sz="1600" b="1" i="0" u="none" strike="noStrike" dirty="0">
                        <a:solidFill>
                          <a:srgbClr val="000000"/>
                        </a:solidFill>
                        <a:latin typeface="Arial"/>
                      </a:endParaRPr>
                    </a:p>
                  </a:txBody>
                  <a:tcPr marL="9525" marR="9525" marT="9526" marB="0" anchor="b"/>
                </a:tc>
                <a:tc>
                  <a:txBody>
                    <a:bodyPr/>
                    <a:lstStyle/>
                    <a:p>
                      <a:pPr algn="ctr" rtl="0" fontAlgn="b"/>
                      <a:r>
                        <a:rPr lang="tr-TR" sz="1600" b="1" i="0" u="none" strike="noStrike" dirty="0" smtClean="0">
                          <a:solidFill>
                            <a:srgbClr val="000000"/>
                          </a:solidFill>
                          <a:latin typeface="Arial"/>
                        </a:rPr>
                        <a:t>2016</a:t>
                      </a:r>
                      <a:endParaRPr lang="tr-TR" sz="1600" b="1" i="0" u="none" strike="noStrike" dirty="0">
                        <a:solidFill>
                          <a:srgbClr val="000000"/>
                        </a:solidFill>
                        <a:latin typeface="Arial"/>
                      </a:endParaRPr>
                    </a:p>
                  </a:txBody>
                  <a:tcPr marL="9525" marR="9525" marT="9526" marB="0" anchor="b"/>
                </a:tc>
                <a:tc>
                  <a:txBody>
                    <a:bodyPr/>
                    <a:lstStyle/>
                    <a:p>
                      <a:pPr algn="ctr" rtl="0" fontAlgn="b"/>
                      <a:r>
                        <a:rPr lang="tr-TR" sz="1600" b="1" i="0" u="none" strike="noStrike" dirty="0">
                          <a:solidFill>
                            <a:srgbClr val="000000"/>
                          </a:solidFill>
                          <a:latin typeface="Arial"/>
                        </a:rPr>
                        <a:t>TL</a:t>
                      </a:r>
                    </a:p>
                  </a:txBody>
                  <a:tcPr marL="9525" marR="9525" marT="9526" marB="0" anchor="b"/>
                </a:tc>
                <a:tc>
                  <a:txBody>
                    <a:bodyPr/>
                    <a:lstStyle/>
                    <a:p>
                      <a:pPr algn="ctr" rtl="0" fontAlgn="b"/>
                      <a:r>
                        <a:rPr lang="tr-TR" sz="1600" b="1" i="0" u="none" strike="noStrike" dirty="0">
                          <a:solidFill>
                            <a:srgbClr val="000000"/>
                          </a:solidFill>
                          <a:latin typeface="Arial"/>
                        </a:rPr>
                        <a:t>%</a:t>
                      </a:r>
                    </a:p>
                  </a:txBody>
                  <a:tcPr marL="9525" marR="9525" marT="9526" marB="0" anchor="b"/>
                </a:tc>
                <a:tc>
                  <a:txBody>
                    <a:bodyPr/>
                    <a:lstStyle/>
                    <a:p>
                      <a:pPr algn="l" fontAlgn="b"/>
                      <a:r>
                        <a:rPr lang="tr-TR" sz="1600" b="1" i="0" u="none" strike="noStrike" dirty="0">
                          <a:solidFill>
                            <a:srgbClr val="000000"/>
                          </a:solidFill>
                          <a:latin typeface="Arial"/>
                        </a:rPr>
                        <a:t> </a:t>
                      </a:r>
                    </a:p>
                  </a:txBody>
                  <a:tcPr marL="9525" marR="9525" marT="9526" marB="0" anchor="b"/>
                </a:tc>
                <a:tc>
                  <a:txBody>
                    <a:bodyPr/>
                    <a:lstStyle/>
                    <a:p>
                      <a:pPr algn="ctr" rtl="0" fontAlgn="b"/>
                      <a:r>
                        <a:rPr lang="tr-TR" sz="1600" b="1" i="0" u="none" strike="noStrike" dirty="0" smtClean="0">
                          <a:solidFill>
                            <a:srgbClr val="000000"/>
                          </a:solidFill>
                          <a:latin typeface="Arial"/>
                        </a:rPr>
                        <a:t>2015</a:t>
                      </a:r>
                      <a:endParaRPr lang="tr-TR" sz="1600" b="1" i="0" u="none" strike="noStrike" dirty="0">
                        <a:solidFill>
                          <a:srgbClr val="000000"/>
                        </a:solidFill>
                        <a:latin typeface="Arial"/>
                      </a:endParaRPr>
                    </a:p>
                  </a:txBody>
                  <a:tcPr marL="9525" marR="9525" marT="9526" marB="0" anchor="b"/>
                </a:tc>
                <a:tc>
                  <a:txBody>
                    <a:bodyPr/>
                    <a:lstStyle/>
                    <a:p>
                      <a:pPr algn="ctr" rtl="0" fontAlgn="b"/>
                      <a:r>
                        <a:rPr lang="tr-TR" sz="1600" b="1" i="0" u="none" strike="noStrike" dirty="0" smtClean="0">
                          <a:solidFill>
                            <a:srgbClr val="000000"/>
                          </a:solidFill>
                          <a:latin typeface="Arial"/>
                        </a:rPr>
                        <a:t>2016</a:t>
                      </a:r>
                      <a:endParaRPr lang="tr-TR" sz="1600" b="1" i="0" u="none" strike="noStrike" dirty="0">
                        <a:solidFill>
                          <a:srgbClr val="000000"/>
                        </a:solidFill>
                        <a:latin typeface="Arial"/>
                      </a:endParaRPr>
                    </a:p>
                  </a:txBody>
                  <a:tcPr marL="9525" marR="9525" marT="9526" marB="0" anchor="b"/>
                </a:tc>
                <a:tc gridSpan="2">
                  <a:txBody>
                    <a:bodyPr/>
                    <a:lstStyle/>
                    <a:p>
                      <a:pPr algn="ctr" rtl="0" fontAlgn="b"/>
                      <a:r>
                        <a:rPr lang="tr-TR" sz="1600" b="1" i="0" u="none" strike="noStrike">
                          <a:solidFill>
                            <a:srgbClr val="000000"/>
                          </a:solidFill>
                          <a:latin typeface="Arial"/>
                        </a:rPr>
                        <a:t>TL</a:t>
                      </a:r>
                    </a:p>
                  </a:txBody>
                  <a:tcPr marL="9525" marR="9525" marT="9526" marB="0" anchor="b"/>
                </a:tc>
                <a:tc hMerge="1">
                  <a:txBody>
                    <a:bodyPr/>
                    <a:lstStyle/>
                    <a:p>
                      <a:pPr algn="ctr" rtl="0" fontAlgn="b"/>
                      <a:endParaRPr lang="tr-TR" sz="1200" b="1" i="0" u="none" strike="noStrike">
                        <a:solidFill>
                          <a:srgbClr val="000000"/>
                        </a:solidFill>
                        <a:latin typeface="Arial"/>
                      </a:endParaRPr>
                    </a:p>
                  </a:txBody>
                  <a:tcPr marL="9525" marR="9525" marT="9525" marB="0" anchor="b"/>
                </a:tc>
                <a:tc>
                  <a:txBody>
                    <a:bodyPr/>
                    <a:lstStyle/>
                    <a:p>
                      <a:pPr algn="ctr" rtl="0" fontAlgn="b"/>
                      <a:r>
                        <a:rPr lang="tr-TR" sz="1600" b="1" i="0" u="none" strike="noStrike" dirty="0">
                          <a:solidFill>
                            <a:srgbClr val="000000"/>
                          </a:solidFill>
                          <a:latin typeface="Arial"/>
                        </a:rPr>
                        <a:t>%</a:t>
                      </a:r>
                    </a:p>
                  </a:txBody>
                  <a:tcPr marL="9525" marR="9525" marT="9526" marB="0" anchor="b"/>
                </a:tc>
                <a:extLst>
                  <a:ext uri="{0D108BD9-81ED-4DB2-BD59-A6C34878D82A}">
                    <a16:rowId xmlns:a16="http://schemas.microsoft.com/office/drawing/2014/main" val="10002"/>
                  </a:ext>
                </a:extLst>
              </a:tr>
              <a:tr h="0">
                <a:tc>
                  <a:txBody>
                    <a:bodyPr/>
                    <a:lstStyle/>
                    <a:p>
                      <a:pPr algn="l" rtl="0" fontAlgn="b"/>
                      <a:r>
                        <a:rPr lang="tr-TR" sz="1600" b="1" i="0" u="none" strike="noStrike">
                          <a:solidFill>
                            <a:srgbClr val="000000"/>
                          </a:solidFill>
                          <a:latin typeface="Arial"/>
                        </a:rPr>
                        <a:t>VARLIKLAR</a:t>
                      </a:r>
                    </a:p>
                  </a:txBody>
                  <a:tcPr marL="9525" marR="9525" marT="9526" marB="0" anchor="b"/>
                </a:tc>
                <a:tc>
                  <a:txBody>
                    <a:bodyPr/>
                    <a:lstStyle/>
                    <a:p>
                      <a:pPr algn="r" rtl="0" fontAlgn="b"/>
                      <a:r>
                        <a:rPr lang="tr-TR" sz="1600" b="1" i="0" u="none" strike="noStrike">
                          <a:solidFill>
                            <a:srgbClr val="000000"/>
                          </a:solidFill>
                          <a:latin typeface="Arial"/>
                        </a:rPr>
                        <a:t>800</a:t>
                      </a:r>
                    </a:p>
                  </a:txBody>
                  <a:tcPr marL="9525" marR="9525" marT="9526" marB="0" anchor="b"/>
                </a:tc>
                <a:tc>
                  <a:txBody>
                    <a:bodyPr/>
                    <a:lstStyle/>
                    <a:p>
                      <a:pPr algn="r" rtl="0" fontAlgn="b"/>
                      <a:r>
                        <a:rPr lang="tr-TR" sz="1600" b="1" i="0" u="none" strike="noStrike">
                          <a:solidFill>
                            <a:srgbClr val="000000"/>
                          </a:solidFill>
                          <a:latin typeface="Arial"/>
                        </a:rPr>
                        <a:t>1.100</a:t>
                      </a:r>
                    </a:p>
                  </a:txBody>
                  <a:tcPr marL="9525" marR="9525" marT="9526" marB="0" anchor="b"/>
                </a:tc>
                <a:tc>
                  <a:txBody>
                    <a:bodyPr/>
                    <a:lstStyle/>
                    <a:p>
                      <a:pPr algn="r" rtl="0" fontAlgn="b"/>
                      <a:r>
                        <a:rPr lang="tr-TR" sz="1600" b="1" i="0" u="none" strike="noStrike">
                          <a:solidFill>
                            <a:srgbClr val="000000"/>
                          </a:solidFill>
                          <a:latin typeface="Arial"/>
                        </a:rPr>
                        <a:t>300</a:t>
                      </a:r>
                    </a:p>
                  </a:txBody>
                  <a:tcPr marL="9525" marR="9525" marT="9526" marB="0" anchor="b"/>
                </a:tc>
                <a:tc>
                  <a:txBody>
                    <a:bodyPr/>
                    <a:lstStyle/>
                    <a:p>
                      <a:pPr algn="r" rtl="0" fontAlgn="b"/>
                      <a:r>
                        <a:rPr lang="tr-TR" sz="1600" b="1" i="0" u="none" strike="noStrike" dirty="0" smtClean="0">
                          <a:solidFill>
                            <a:srgbClr val="000000"/>
                          </a:solidFill>
                          <a:latin typeface="Arial"/>
                        </a:rPr>
                        <a:t>37%</a:t>
                      </a:r>
                      <a:endParaRPr lang="tr-TR" sz="1600" b="1" i="0" u="none" strike="noStrike" dirty="0">
                        <a:solidFill>
                          <a:srgbClr val="000000"/>
                        </a:solidFill>
                        <a:latin typeface="Arial"/>
                      </a:endParaRPr>
                    </a:p>
                  </a:txBody>
                  <a:tcPr marL="9525" marR="9525" marT="9526" marB="0" anchor="b"/>
                </a:tc>
                <a:tc>
                  <a:txBody>
                    <a:bodyPr/>
                    <a:lstStyle/>
                    <a:p>
                      <a:pPr algn="l" rtl="0" fontAlgn="b"/>
                      <a:r>
                        <a:rPr lang="tr-TR" sz="1600" b="1" i="0" u="none" strike="noStrike" dirty="0">
                          <a:solidFill>
                            <a:srgbClr val="000000"/>
                          </a:solidFill>
                          <a:latin typeface="Arial"/>
                        </a:rPr>
                        <a:t>BORÇLAR</a:t>
                      </a:r>
                    </a:p>
                  </a:txBody>
                  <a:tcPr marL="9525" marR="9525" marT="9526" marB="0" anchor="b"/>
                </a:tc>
                <a:tc>
                  <a:txBody>
                    <a:bodyPr/>
                    <a:lstStyle/>
                    <a:p>
                      <a:pPr algn="r" rtl="0" fontAlgn="b"/>
                      <a:r>
                        <a:rPr lang="tr-TR" sz="1600" b="1" i="0" u="none" strike="noStrike" dirty="0">
                          <a:solidFill>
                            <a:srgbClr val="000000"/>
                          </a:solidFill>
                          <a:latin typeface="Arial"/>
                        </a:rPr>
                        <a:t>1.080</a:t>
                      </a:r>
                    </a:p>
                  </a:txBody>
                  <a:tcPr marL="9525" marR="9525" marT="9526" marB="0" anchor="b"/>
                </a:tc>
                <a:tc>
                  <a:txBody>
                    <a:bodyPr/>
                    <a:lstStyle/>
                    <a:p>
                      <a:pPr algn="r" rtl="0" fontAlgn="b"/>
                      <a:r>
                        <a:rPr lang="tr-TR" sz="1600" b="1" i="0" u="none" strike="noStrike">
                          <a:solidFill>
                            <a:srgbClr val="000000"/>
                          </a:solidFill>
                          <a:latin typeface="Arial"/>
                        </a:rPr>
                        <a:t>1.845</a:t>
                      </a:r>
                    </a:p>
                  </a:txBody>
                  <a:tcPr marL="9525" marR="9525" marT="9526" marB="0" anchor="b"/>
                </a:tc>
                <a:tc gridSpan="2">
                  <a:txBody>
                    <a:bodyPr/>
                    <a:lstStyle/>
                    <a:p>
                      <a:pPr algn="r" rtl="0" fontAlgn="b"/>
                      <a:r>
                        <a:rPr lang="tr-TR" sz="1600" b="1" i="0" u="none" strike="noStrike">
                          <a:solidFill>
                            <a:srgbClr val="000000"/>
                          </a:solidFill>
                          <a:latin typeface="Arial"/>
                        </a:rPr>
                        <a:t>765</a:t>
                      </a:r>
                    </a:p>
                  </a:txBody>
                  <a:tcPr marL="9525" marR="9525" marT="9526" marB="0" anchor="b"/>
                </a:tc>
                <a:tc hMerge="1">
                  <a:txBody>
                    <a:bodyPr/>
                    <a:lstStyle/>
                    <a:p>
                      <a:pPr algn="r" rtl="0" fontAlgn="b"/>
                      <a:endParaRPr lang="tr-TR" sz="1200" b="1" i="0" u="none" strike="noStrike">
                        <a:solidFill>
                          <a:srgbClr val="000000"/>
                        </a:solidFill>
                        <a:latin typeface="Arial"/>
                      </a:endParaRPr>
                    </a:p>
                  </a:txBody>
                  <a:tcPr marL="9525" marR="9525" marT="9525" marB="0" anchor="b"/>
                </a:tc>
                <a:tc>
                  <a:txBody>
                    <a:bodyPr/>
                    <a:lstStyle/>
                    <a:p>
                      <a:pPr algn="r" rtl="0" fontAlgn="b"/>
                      <a:r>
                        <a:rPr lang="tr-TR" sz="1600" b="1" i="0" u="none" strike="noStrike" dirty="0" smtClean="0">
                          <a:solidFill>
                            <a:srgbClr val="000000"/>
                          </a:solidFill>
                          <a:latin typeface="Arial"/>
                        </a:rPr>
                        <a:t>71%</a:t>
                      </a:r>
                      <a:endParaRPr lang="tr-TR" sz="1600" b="1" i="0" u="none" strike="noStrike" dirty="0">
                        <a:solidFill>
                          <a:srgbClr val="000000"/>
                        </a:solidFill>
                        <a:latin typeface="Arial"/>
                      </a:endParaRPr>
                    </a:p>
                  </a:txBody>
                  <a:tcPr marL="9525" marR="9525" marT="9526" marB="0" anchor="b"/>
                </a:tc>
                <a:extLst>
                  <a:ext uri="{0D108BD9-81ED-4DB2-BD59-A6C34878D82A}">
                    <a16:rowId xmlns:a16="http://schemas.microsoft.com/office/drawing/2014/main" val="10003"/>
                  </a:ext>
                </a:extLst>
              </a:tr>
              <a:tr h="0">
                <a:tc>
                  <a:txBody>
                    <a:bodyPr/>
                    <a:lstStyle/>
                    <a:p>
                      <a:pPr algn="l" rtl="0" fontAlgn="b"/>
                      <a:r>
                        <a:rPr lang="tr-TR" sz="1600" b="0" i="0" u="none" strike="noStrike">
                          <a:solidFill>
                            <a:srgbClr val="000000"/>
                          </a:solidFill>
                          <a:latin typeface="Arial"/>
                        </a:rPr>
                        <a:t>NAKİT VE NAKİT BENZERLERİ</a:t>
                      </a:r>
                    </a:p>
                  </a:txBody>
                  <a:tcPr marL="9525" marR="9525" marT="9526" marB="0" anchor="b"/>
                </a:tc>
                <a:tc>
                  <a:txBody>
                    <a:bodyPr/>
                    <a:lstStyle/>
                    <a:p>
                      <a:pPr algn="r" rtl="0" fontAlgn="b"/>
                      <a:r>
                        <a:rPr lang="tr-TR" sz="1600" b="0" i="0" u="none" strike="noStrike" dirty="0">
                          <a:solidFill>
                            <a:srgbClr val="000000"/>
                          </a:solidFill>
                          <a:latin typeface="Arial"/>
                        </a:rPr>
                        <a:t>100</a:t>
                      </a:r>
                    </a:p>
                  </a:txBody>
                  <a:tcPr marL="9525" marR="9525" marT="9526" marB="0" anchor="b"/>
                </a:tc>
                <a:tc>
                  <a:txBody>
                    <a:bodyPr/>
                    <a:lstStyle/>
                    <a:p>
                      <a:pPr algn="r" rtl="0" fontAlgn="b"/>
                      <a:r>
                        <a:rPr lang="tr-TR" sz="1600" b="0" i="0" u="none" strike="noStrike">
                          <a:solidFill>
                            <a:srgbClr val="000000"/>
                          </a:solidFill>
                          <a:latin typeface="Arial"/>
                        </a:rPr>
                        <a:t>300</a:t>
                      </a:r>
                    </a:p>
                  </a:txBody>
                  <a:tcPr marL="9525" marR="9525" marT="9526" marB="0" anchor="b"/>
                </a:tc>
                <a:tc>
                  <a:txBody>
                    <a:bodyPr/>
                    <a:lstStyle/>
                    <a:p>
                      <a:pPr algn="r" rtl="0" fontAlgn="b"/>
                      <a:r>
                        <a:rPr lang="tr-TR" sz="1600" b="0" i="0" u="none" strike="noStrike">
                          <a:solidFill>
                            <a:srgbClr val="000000"/>
                          </a:solidFill>
                          <a:latin typeface="Arial"/>
                        </a:rPr>
                        <a:t>200</a:t>
                      </a:r>
                    </a:p>
                  </a:txBody>
                  <a:tcPr marL="9525" marR="9525" marT="9526" marB="0" anchor="b"/>
                </a:tc>
                <a:tc>
                  <a:txBody>
                    <a:bodyPr/>
                    <a:lstStyle/>
                    <a:p>
                      <a:pPr algn="r" rtl="0" fontAlgn="b"/>
                      <a:r>
                        <a:rPr lang="tr-TR" sz="1600" b="0" i="0" u="none" strike="noStrike">
                          <a:solidFill>
                            <a:srgbClr val="000000"/>
                          </a:solidFill>
                          <a:latin typeface="Arial"/>
                        </a:rPr>
                        <a:t>200%</a:t>
                      </a:r>
                    </a:p>
                  </a:txBody>
                  <a:tcPr marL="9525" marR="9525" marT="9526" marB="0" anchor="b"/>
                </a:tc>
                <a:tc>
                  <a:txBody>
                    <a:bodyPr/>
                    <a:lstStyle/>
                    <a:p>
                      <a:pPr algn="l" rtl="0" fontAlgn="b"/>
                      <a:r>
                        <a:rPr lang="tr-TR" sz="1600" b="0" i="0" u="none" strike="noStrike" dirty="0">
                          <a:solidFill>
                            <a:srgbClr val="000000"/>
                          </a:solidFill>
                          <a:latin typeface="Arial"/>
                        </a:rPr>
                        <a:t>K.V.MALİ BORÇLAR</a:t>
                      </a:r>
                    </a:p>
                  </a:txBody>
                  <a:tcPr marL="9525" marR="9525" marT="9526" marB="0" anchor="b"/>
                </a:tc>
                <a:tc>
                  <a:txBody>
                    <a:bodyPr/>
                    <a:lstStyle/>
                    <a:p>
                      <a:pPr algn="r" rtl="0" fontAlgn="b"/>
                      <a:r>
                        <a:rPr lang="tr-TR" sz="1600" b="0" i="0" u="none" strike="noStrike" dirty="0">
                          <a:solidFill>
                            <a:srgbClr val="000000"/>
                          </a:solidFill>
                          <a:latin typeface="Arial"/>
                        </a:rPr>
                        <a:t>570</a:t>
                      </a:r>
                    </a:p>
                  </a:txBody>
                  <a:tcPr marL="9525" marR="9525" marT="9526" marB="0" anchor="b"/>
                </a:tc>
                <a:tc>
                  <a:txBody>
                    <a:bodyPr/>
                    <a:lstStyle/>
                    <a:p>
                      <a:pPr algn="r" rtl="0" fontAlgn="b"/>
                      <a:r>
                        <a:rPr lang="tr-TR" sz="1600" b="0" i="0" u="none" strike="noStrike">
                          <a:solidFill>
                            <a:srgbClr val="000000"/>
                          </a:solidFill>
                          <a:latin typeface="Arial"/>
                        </a:rPr>
                        <a:t>1.495</a:t>
                      </a:r>
                    </a:p>
                  </a:txBody>
                  <a:tcPr marL="9525" marR="9525" marT="9526" marB="0" anchor="b"/>
                </a:tc>
                <a:tc gridSpan="2">
                  <a:txBody>
                    <a:bodyPr/>
                    <a:lstStyle/>
                    <a:p>
                      <a:pPr algn="r" rtl="0" fontAlgn="b"/>
                      <a:r>
                        <a:rPr lang="tr-TR" sz="1600" b="0" i="0" u="none" strike="noStrike">
                          <a:solidFill>
                            <a:srgbClr val="000000"/>
                          </a:solidFill>
                          <a:latin typeface="Arial"/>
                        </a:rPr>
                        <a:t>925</a:t>
                      </a:r>
                    </a:p>
                  </a:txBody>
                  <a:tcPr marL="9525" marR="9525" marT="9526" marB="0" anchor="b"/>
                </a:tc>
                <a:tc hMerge="1">
                  <a:txBody>
                    <a:bodyPr/>
                    <a:lstStyle/>
                    <a:p>
                      <a:pPr algn="r" rtl="0" fontAlgn="b"/>
                      <a:endParaRPr lang="tr-TR" sz="1200" b="0" i="0" u="none" strike="noStrike">
                        <a:solidFill>
                          <a:srgbClr val="000000"/>
                        </a:solidFill>
                        <a:latin typeface="Arial"/>
                      </a:endParaRPr>
                    </a:p>
                  </a:txBody>
                  <a:tcPr marL="9525" marR="9525" marT="9525" marB="0" anchor="b"/>
                </a:tc>
                <a:tc>
                  <a:txBody>
                    <a:bodyPr/>
                    <a:lstStyle/>
                    <a:p>
                      <a:pPr algn="r" rtl="0" fontAlgn="b"/>
                      <a:r>
                        <a:rPr lang="tr-TR" sz="1600" b="0" i="0" u="none" strike="noStrike">
                          <a:solidFill>
                            <a:srgbClr val="000000"/>
                          </a:solidFill>
                          <a:latin typeface="Arial"/>
                        </a:rPr>
                        <a:t>162%</a:t>
                      </a:r>
                    </a:p>
                  </a:txBody>
                  <a:tcPr marL="9525" marR="9525" marT="9526" marB="0" anchor="b"/>
                </a:tc>
                <a:extLst>
                  <a:ext uri="{0D108BD9-81ED-4DB2-BD59-A6C34878D82A}">
                    <a16:rowId xmlns:a16="http://schemas.microsoft.com/office/drawing/2014/main" val="10004"/>
                  </a:ext>
                </a:extLst>
              </a:tr>
              <a:tr h="0">
                <a:tc>
                  <a:txBody>
                    <a:bodyPr/>
                    <a:lstStyle/>
                    <a:p>
                      <a:pPr algn="l" rtl="0" fontAlgn="b"/>
                      <a:r>
                        <a:rPr lang="tr-TR" sz="1600" b="0" i="0" u="none" strike="noStrike">
                          <a:solidFill>
                            <a:srgbClr val="000000"/>
                          </a:solidFill>
                          <a:latin typeface="Arial"/>
                        </a:rPr>
                        <a:t>TİCARİ ALACAKLAR</a:t>
                      </a:r>
                    </a:p>
                  </a:txBody>
                  <a:tcPr marL="9525" marR="9525" marT="9526" marB="0" anchor="b"/>
                </a:tc>
                <a:tc>
                  <a:txBody>
                    <a:bodyPr/>
                    <a:lstStyle/>
                    <a:p>
                      <a:pPr algn="r" rtl="0" fontAlgn="b"/>
                      <a:r>
                        <a:rPr lang="tr-TR" sz="1600" b="0" i="0" u="none" strike="noStrike">
                          <a:solidFill>
                            <a:srgbClr val="000000"/>
                          </a:solidFill>
                          <a:latin typeface="Arial"/>
                        </a:rPr>
                        <a:t>700</a:t>
                      </a:r>
                    </a:p>
                  </a:txBody>
                  <a:tcPr marL="9525" marR="9525" marT="9526" marB="0" anchor="b"/>
                </a:tc>
                <a:tc>
                  <a:txBody>
                    <a:bodyPr/>
                    <a:lstStyle/>
                    <a:p>
                      <a:pPr algn="r" rtl="0" fontAlgn="b"/>
                      <a:r>
                        <a:rPr lang="tr-TR" sz="1600" b="0" i="0" u="none" strike="noStrike">
                          <a:solidFill>
                            <a:srgbClr val="000000"/>
                          </a:solidFill>
                          <a:latin typeface="Arial"/>
                        </a:rPr>
                        <a:t>800</a:t>
                      </a:r>
                    </a:p>
                  </a:txBody>
                  <a:tcPr marL="9525" marR="9525" marT="9526" marB="0" anchor="b"/>
                </a:tc>
                <a:tc>
                  <a:txBody>
                    <a:bodyPr/>
                    <a:lstStyle/>
                    <a:p>
                      <a:pPr algn="r" rtl="0" fontAlgn="b"/>
                      <a:r>
                        <a:rPr lang="tr-TR" sz="1600" b="0" i="0" u="none" strike="noStrike">
                          <a:solidFill>
                            <a:srgbClr val="000000"/>
                          </a:solidFill>
                          <a:latin typeface="Arial"/>
                        </a:rPr>
                        <a:t>100</a:t>
                      </a:r>
                    </a:p>
                  </a:txBody>
                  <a:tcPr marL="9525" marR="9525" marT="9526" marB="0" anchor="b"/>
                </a:tc>
                <a:tc>
                  <a:txBody>
                    <a:bodyPr/>
                    <a:lstStyle/>
                    <a:p>
                      <a:pPr algn="r" rtl="0" fontAlgn="b"/>
                      <a:r>
                        <a:rPr lang="tr-TR" sz="1600" b="0" i="0" u="none" strike="noStrike">
                          <a:solidFill>
                            <a:srgbClr val="000000"/>
                          </a:solidFill>
                          <a:latin typeface="Arial"/>
                        </a:rPr>
                        <a:t>14%</a:t>
                      </a:r>
                    </a:p>
                  </a:txBody>
                  <a:tcPr marL="9525" marR="9525" marT="9526" marB="0" anchor="b"/>
                </a:tc>
                <a:tc>
                  <a:txBody>
                    <a:bodyPr/>
                    <a:lstStyle/>
                    <a:p>
                      <a:pPr algn="l" rtl="0" fontAlgn="b"/>
                      <a:r>
                        <a:rPr lang="tr-TR" sz="1600" b="0" i="0" u="none" strike="noStrike">
                          <a:solidFill>
                            <a:srgbClr val="000000"/>
                          </a:solidFill>
                          <a:latin typeface="Arial"/>
                        </a:rPr>
                        <a:t>TİCARİ BORÇLAR</a:t>
                      </a:r>
                    </a:p>
                  </a:txBody>
                  <a:tcPr marL="9525" marR="9525" marT="9526" marB="0" anchor="b"/>
                </a:tc>
                <a:tc>
                  <a:txBody>
                    <a:bodyPr/>
                    <a:lstStyle/>
                    <a:p>
                      <a:pPr algn="r" rtl="0" fontAlgn="b"/>
                      <a:r>
                        <a:rPr lang="tr-TR" sz="1600" b="0" i="0" u="none" strike="noStrike">
                          <a:solidFill>
                            <a:srgbClr val="000000"/>
                          </a:solidFill>
                          <a:latin typeface="Arial"/>
                        </a:rPr>
                        <a:t>480</a:t>
                      </a:r>
                    </a:p>
                  </a:txBody>
                  <a:tcPr marL="9525" marR="9525" marT="9526" marB="0" anchor="b"/>
                </a:tc>
                <a:tc>
                  <a:txBody>
                    <a:bodyPr/>
                    <a:lstStyle/>
                    <a:p>
                      <a:pPr algn="r" rtl="0" fontAlgn="b"/>
                      <a:r>
                        <a:rPr lang="tr-TR" sz="1600" b="0" i="0" u="none" strike="noStrike" dirty="0">
                          <a:solidFill>
                            <a:srgbClr val="000000"/>
                          </a:solidFill>
                          <a:latin typeface="Arial"/>
                        </a:rPr>
                        <a:t>300</a:t>
                      </a:r>
                    </a:p>
                  </a:txBody>
                  <a:tcPr marL="9525" marR="9525" marT="9526" marB="0" anchor="b"/>
                </a:tc>
                <a:tc gridSpan="2">
                  <a:txBody>
                    <a:bodyPr/>
                    <a:lstStyle/>
                    <a:p>
                      <a:pPr algn="r" rtl="0" fontAlgn="b"/>
                      <a:r>
                        <a:rPr lang="tr-TR" sz="1600" b="0" i="0" u="none" strike="noStrike">
                          <a:solidFill>
                            <a:srgbClr val="000000"/>
                          </a:solidFill>
                          <a:latin typeface="Arial"/>
                        </a:rPr>
                        <a:t>-180</a:t>
                      </a:r>
                    </a:p>
                  </a:txBody>
                  <a:tcPr marL="9525" marR="9525" marT="9526" marB="0" anchor="b"/>
                </a:tc>
                <a:tc hMerge="1">
                  <a:txBody>
                    <a:bodyPr/>
                    <a:lstStyle/>
                    <a:p>
                      <a:pPr algn="r" rtl="0" fontAlgn="b"/>
                      <a:endParaRPr lang="tr-TR" sz="1200" b="0" i="0" u="none" strike="noStrike">
                        <a:solidFill>
                          <a:srgbClr val="000000"/>
                        </a:solidFill>
                        <a:latin typeface="Arial"/>
                      </a:endParaRPr>
                    </a:p>
                  </a:txBody>
                  <a:tcPr marL="9525" marR="9525" marT="9525" marB="0" anchor="b"/>
                </a:tc>
                <a:tc>
                  <a:txBody>
                    <a:bodyPr/>
                    <a:lstStyle/>
                    <a:p>
                      <a:pPr algn="r" rtl="0" fontAlgn="b"/>
                      <a:r>
                        <a:rPr lang="tr-TR" sz="1600" b="0" i="0" u="none" strike="noStrike">
                          <a:solidFill>
                            <a:srgbClr val="000000"/>
                          </a:solidFill>
                          <a:latin typeface="Arial"/>
                        </a:rPr>
                        <a:t>-38%</a:t>
                      </a:r>
                    </a:p>
                  </a:txBody>
                  <a:tcPr marL="9525" marR="9525" marT="9526" marB="0" anchor="b"/>
                </a:tc>
                <a:extLst>
                  <a:ext uri="{0D108BD9-81ED-4DB2-BD59-A6C34878D82A}">
                    <a16:rowId xmlns:a16="http://schemas.microsoft.com/office/drawing/2014/main" val="10005"/>
                  </a:ext>
                </a:extLst>
              </a:tr>
              <a:tr h="0">
                <a:tc>
                  <a:txBody>
                    <a:bodyPr/>
                    <a:lstStyle/>
                    <a:p>
                      <a:pPr algn="l" rtl="0" fontAlgn="b"/>
                      <a:r>
                        <a:rPr lang="tr-TR" sz="1600" b="1" i="0" u="none" strike="noStrike">
                          <a:solidFill>
                            <a:srgbClr val="000000"/>
                          </a:solidFill>
                          <a:latin typeface="Arial"/>
                        </a:rPr>
                        <a:t>MAD.DUR. VARLIKLAR(Net)</a:t>
                      </a:r>
                    </a:p>
                  </a:txBody>
                  <a:tcPr marL="9525" marR="9525" marT="9526" marB="0" anchor="b"/>
                </a:tc>
                <a:tc>
                  <a:txBody>
                    <a:bodyPr/>
                    <a:lstStyle/>
                    <a:p>
                      <a:pPr algn="r" rtl="0" fontAlgn="b"/>
                      <a:r>
                        <a:rPr lang="tr-TR" sz="1600" b="1" i="0" u="none" strike="noStrike">
                          <a:solidFill>
                            <a:srgbClr val="000000"/>
                          </a:solidFill>
                          <a:latin typeface="Arial"/>
                        </a:rPr>
                        <a:t>1.900</a:t>
                      </a:r>
                    </a:p>
                  </a:txBody>
                  <a:tcPr marL="9525" marR="9525" marT="9526" marB="0" anchor="b"/>
                </a:tc>
                <a:tc>
                  <a:txBody>
                    <a:bodyPr/>
                    <a:lstStyle/>
                    <a:p>
                      <a:pPr algn="r" rtl="0" fontAlgn="b"/>
                      <a:r>
                        <a:rPr lang="tr-TR" sz="1600" b="1" i="0" u="none" strike="noStrike">
                          <a:solidFill>
                            <a:srgbClr val="000000"/>
                          </a:solidFill>
                          <a:latin typeface="Arial"/>
                        </a:rPr>
                        <a:t>2.645</a:t>
                      </a:r>
                    </a:p>
                  </a:txBody>
                  <a:tcPr marL="9525" marR="9525" marT="9526" marB="0" anchor="b"/>
                </a:tc>
                <a:tc>
                  <a:txBody>
                    <a:bodyPr/>
                    <a:lstStyle/>
                    <a:p>
                      <a:pPr algn="r" rtl="0" fontAlgn="b"/>
                      <a:r>
                        <a:rPr lang="tr-TR" sz="1600" b="1" i="0" u="none" strike="noStrike">
                          <a:solidFill>
                            <a:srgbClr val="000000"/>
                          </a:solidFill>
                          <a:latin typeface="Arial"/>
                        </a:rPr>
                        <a:t>745</a:t>
                      </a:r>
                    </a:p>
                  </a:txBody>
                  <a:tcPr marL="9525" marR="9525" marT="9526" marB="0" anchor="b"/>
                </a:tc>
                <a:tc>
                  <a:txBody>
                    <a:bodyPr/>
                    <a:lstStyle/>
                    <a:p>
                      <a:pPr algn="r" rtl="0" fontAlgn="b"/>
                      <a:r>
                        <a:rPr lang="tr-TR" sz="1600" b="1" i="0" u="none" strike="noStrike">
                          <a:solidFill>
                            <a:srgbClr val="000000"/>
                          </a:solidFill>
                          <a:latin typeface="Arial"/>
                        </a:rPr>
                        <a:t>39%</a:t>
                      </a:r>
                    </a:p>
                  </a:txBody>
                  <a:tcPr marL="9525" marR="9525" marT="9526" marB="0" anchor="b"/>
                </a:tc>
                <a:tc>
                  <a:txBody>
                    <a:bodyPr/>
                    <a:lstStyle/>
                    <a:p>
                      <a:pPr algn="l" rtl="0" fontAlgn="b"/>
                      <a:r>
                        <a:rPr lang="tr-TR" sz="1600" b="0" i="0" u="none" strike="noStrike">
                          <a:solidFill>
                            <a:srgbClr val="000000"/>
                          </a:solidFill>
                          <a:latin typeface="Arial"/>
                        </a:rPr>
                        <a:t>ÖD.DİĞ.YÜKÜMLÜLÜK</a:t>
                      </a:r>
                    </a:p>
                  </a:txBody>
                  <a:tcPr marL="9525" marR="9525" marT="9526" marB="0" anchor="b"/>
                </a:tc>
                <a:tc>
                  <a:txBody>
                    <a:bodyPr/>
                    <a:lstStyle/>
                    <a:p>
                      <a:pPr algn="r" rtl="0" fontAlgn="b"/>
                      <a:r>
                        <a:rPr lang="tr-TR" sz="1600" b="0" i="0" u="none" strike="noStrike">
                          <a:solidFill>
                            <a:srgbClr val="000000"/>
                          </a:solidFill>
                          <a:latin typeface="Arial"/>
                        </a:rPr>
                        <a:t>30</a:t>
                      </a:r>
                    </a:p>
                  </a:txBody>
                  <a:tcPr marL="9525" marR="9525" marT="9526" marB="0" anchor="b"/>
                </a:tc>
                <a:tc>
                  <a:txBody>
                    <a:bodyPr/>
                    <a:lstStyle/>
                    <a:p>
                      <a:pPr algn="r" rtl="0" fontAlgn="b"/>
                      <a:r>
                        <a:rPr lang="tr-TR" sz="1600" b="0" i="0" u="none" strike="noStrike" dirty="0">
                          <a:solidFill>
                            <a:srgbClr val="000000"/>
                          </a:solidFill>
                          <a:latin typeface="Arial"/>
                        </a:rPr>
                        <a:t>50</a:t>
                      </a:r>
                    </a:p>
                  </a:txBody>
                  <a:tcPr marL="9525" marR="9525" marT="9526" marB="0" anchor="b"/>
                </a:tc>
                <a:tc gridSpan="2">
                  <a:txBody>
                    <a:bodyPr/>
                    <a:lstStyle/>
                    <a:p>
                      <a:pPr algn="r" rtl="0" fontAlgn="b"/>
                      <a:r>
                        <a:rPr lang="tr-TR" sz="1600" b="0" i="0" u="none" strike="noStrike">
                          <a:solidFill>
                            <a:srgbClr val="000000"/>
                          </a:solidFill>
                          <a:latin typeface="Arial"/>
                        </a:rPr>
                        <a:t>20</a:t>
                      </a:r>
                    </a:p>
                  </a:txBody>
                  <a:tcPr marL="9525" marR="9525" marT="9526" marB="0" anchor="b"/>
                </a:tc>
                <a:tc hMerge="1">
                  <a:txBody>
                    <a:bodyPr/>
                    <a:lstStyle/>
                    <a:p>
                      <a:pPr algn="r" rtl="0" fontAlgn="b"/>
                      <a:endParaRPr lang="tr-TR" sz="1200" b="0" i="0" u="none" strike="noStrike">
                        <a:solidFill>
                          <a:srgbClr val="000000"/>
                        </a:solidFill>
                        <a:latin typeface="Arial"/>
                      </a:endParaRPr>
                    </a:p>
                  </a:txBody>
                  <a:tcPr marL="9525" marR="9525" marT="9525" marB="0" anchor="b"/>
                </a:tc>
                <a:tc>
                  <a:txBody>
                    <a:bodyPr/>
                    <a:lstStyle/>
                    <a:p>
                      <a:pPr algn="r" rtl="0" fontAlgn="b"/>
                      <a:r>
                        <a:rPr lang="tr-TR" sz="1600" b="0" i="0" u="none" strike="noStrike">
                          <a:solidFill>
                            <a:srgbClr val="000000"/>
                          </a:solidFill>
                          <a:latin typeface="Arial"/>
                        </a:rPr>
                        <a:t>67%</a:t>
                      </a:r>
                    </a:p>
                  </a:txBody>
                  <a:tcPr marL="9525" marR="9525" marT="9526" marB="0" anchor="b"/>
                </a:tc>
                <a:extLst>
                  <a:ext uri="{0D108BD9-81ED-4DB2-BD59-A6C34878D82A}">
                    <a16:rowId xmlns:a16="http://schemas.microsoft.com/office/drawing/2014/main" val="10006"/>
                  </a:ext>
                </a:extLst>
              </a:tr>
              <a:tr h="0">
                <a:tc>
                  <a:txBody>
                    <a:bodyPr/>
                    <a:lstStyle/>
                    <a:p>
                      <a:pPr algn="l" rtl="0" fontAlgn="b"/>
                      <a:r>
                        <a:rPr lang="tr-TR" sz="1600" b="0" i="0" u="none" strike="noStrike">
                          <a:solidFill>
                            <a:srgbClr val="000000"/>
                          </a:solidFill>
                          <a:latin typeface="Arial"/>
                        </a:rPr>
                        <a:t> Demirbaşlar</a:t>
                      </a:r>
                    </a:p>
                  </a:txBody>
                  <a:tcPr marL="9525" marR="9525" marT="9526" marB="0" anchor="b"/>
                </a:tc>
                <a:tc>
                  <a:txBody>
                    <a:bodyPr/>
                    <a:lstStyle/>
                    <a:p>
                      <a:pPr algn="r" rtl="0" fontAlgn="b"/>
                      <a:r>
                        <a:rPr lang="tr-TR" sz="1600" b="0" i="0" u="none" strike="noStrike">
                          <a:solidFill>
                            <a:srgbClr val="000000"/>
                          </a:solidFill>
                          <a:latin typeface="Arial"/>
                        </a:rPr>
                        <a:t>2.200</a:t>
                      </a:r>
                    </a:p>
                  </a:txBody>
                  <a:tcPr marL="9525" marR="9525" marT="9526" marB="0" anchor="b"/>
                </a:tc>
                <a:tc>
                  <a:txBody>
                    <a:bodyPr/>
                    <a:lstStyle/>
                    <a:p>
                      <a:pPr algn="r" rtl="0" fontAlgn="b"/>
                      <a:r>
                        <a:rPr lang="tr-TR" sz="1600" b="0" i="0" u="none" strike="noStrike">
                          <a:solidFill>
                            <a:srgbClr val="000000"/>
                          </a:solidFill>
                          <a:latin typeface="Arial"/>
                        </a:rPr>
                        <a:t>3.100</a:t>
                      </a:r>
                    </a:p>
                  </a:txBody>
                  <a:tcPr marL="9525" marR="9525" marT="9526" marB="0" anchor="b"/>
                </a:tc>
                <a:tc>
                  <a:txBody>
                    <a:bodyPr/>
                    <a:lstStyle/>
                    <a:p>
                      <a:pPr algn="r" rtl="0" fontAlgn="b"/>
                      <a:r>
                        <a:rPr lang="tr-TR" sz="1600" b="0" i="0" u="none" strike="noStrike">
                          <a:solidFill>
                            <a:srgbClr val="000000"/>
                          </a:solidFill>
                          <a:latin typeface="Arial"/>
                        </a:rPr>
                        <a:t>900</a:t>
                      </a:r>
                    </a:p>
                  </a:txBody>
                  <a:tcPr marL="9525" marR="9525" marT="9526" marB="0" anchor="b"/>
                </a:tc>
                <a:tc>
                  <a:txBody>
                    <a:bodyPr/>
                    <a:lstStyle/>
                    <a:p>
                      <a:pPr algn="r" rtl="0" fontAlgn="b"/>
                      <a:r>
                        <a:rPr lang="tr-TR" sz="1600" b="0" i="0" u="none" strike="noStrike">
                          <a:solidFill>
                            <a:srgbClr val="000000"/>
                          </a:solidFill>
                          <a:latin typeface="Arial"/>
                        </a:rPr>
                        <a:t>41%</a:t>
                      </a:r>
                    </a:p>
                  </a:txBody>
                  <a:tcPr marL="9525" marR="9525" marT="9526" marB="0" anchor="b"/>
                </a:tc>
                <a:tc>
                  <a:txBody>
                    <a:bodyPr/>
                    <a:lstStyle/>
                    <a:p>
                      <a:pPr algn="l" rtl="0" fontAlgn="b"/>
                      <a:r>
                        <a:rPr lang="tr-TR" sz="1600" b="1" i="0" u="none" strike="noStrike">
                          <a:solidFill>
                            <a:srgbClr val="000000"/>
                          </a:solidFill>
                          <a:latin typeface="Arial"/>
                        </a:rPr>
                        <a:t>ÖZKAYNAKLAR</a:t>
                      </a:r>
                    </a:p>
                  </a:txBody>
                  <a:tcPr marL="9525" marR="9525" marT="9526" marB="0" anchor="b"/>
                </a:tc>
                <a:tc>
                  <a:txBody>
                    <a:bodyPr/>
                    <a:lstStyle/>
                    <a:p>
                      <a:pPr algn="r" rtl="0" fontAlgn="b"/>
                      <a:r>
                        <a:rPr lang="tr-TR" sz="1600" b="1" i="0" u="none" strike="noStrike">
                          <a:solidFill>
                            <a:srgbClr val="000000"/>
                          </a:solidFill>
                          <a:latin typeface="Arial"/>
                        </a:rPr>
                        <a:t>1.620</a:t>
                      </a:r>
                    </a:p>
                  </a:txBody>
                  <a:tcPr marL="9525" marR="9525" marT="9526" marB="0" anchor="b"/>
                </a:tc>
                <a:tc>
                  <a:txBody>
                    <a:bodyPr/>
                    <a:lstStyle/>
                    <a:p>
                      <a:pPr algn="r" rtl="0" fontAlgn="b"/>
                      <a:r>
                        <a:rPr lang="tr-TR" sz="1600" b="1" i="0" u="none" strike="noStrike">
                          <a:solidFill>
                            <a:srgbClr val="000000"/>
                          </a:solidFill>
                          <a:latin typeface="Arial"/>
                        </a:rPr>
                        <a:t>1.900</a:t>
                      </a:r>
                    </a:p>
                  </a:txBody>
                  <a:tcPr marL="9525" marR="9525" marT="9526" marB="0" anchor="b"/>
                </a:tc>
                <a:tc gridSpan="2">
                  <a:txBody>
                    <a:bodyPr/>
                    <a:lstStyle/>
                    <a:p>
                      <a:pPr algn="r" rtl="0" fontAlgn="b"/>
                      <a:r>
                        <a:rPr lang="tr-TR" sz="1600" b="1" i="0" u="none" strike="noStrike" dirty="0">
                          <a:solidFill>
                            <a:srgbClr val="000000"/>
                          </a:solidFill>
                          <a:latin typeface="Arial"/>
                        </a:rPr>
                        <a:t>280</a:t>
                      </a:r>
                    </a:p>
                  </a:txBody>
                  <a:tcPr marL="9525" marR="9525" marT="9526" marB="0" anchor="b"/>
                </a:tc>
                <a:tc hMerge="1">
                  <a:txBody>
                    <a:bodyPr/>
                    <a:lstStyle/>
                    <a:p>
                      <a:pPr algn="r" rtl="0" fontAlgn="b"/>
                      <a:endParaRPr lang="tr-TR" sz="1200" b="1" i="0" u="none" strike="noStrike">
                        <a:solidFill>
                          <a:srgbClr val="000000"/>
                        </a:solidFill>
                        <a:latin typeface="Arial"/>
                      </a:endParaRPr>
                    </a:p>
                  </a:txBody>
                  <a:tcPr marL="9525" marR="9525" marT="9525" marB="0" anchor="b"/>
                </a:tc>
                <a:tc>
                  <a:txBody>
                    <a:bodyPr/>
                    <a:lstStyle/>
                    <a:p>
                      <a:pPr algn="r" rtl="0" fontAlgn="b"/>
                      <a:r>
                        <a:rPr lang="tr-TR" sz="1600" b="1" i="0" u="none" strike="noStrike">
                          <a:solidFill>
                            <a:srgbClr val="000000"/>
                          </a:solidFill>
                          <a:latin typeface="Arial"/>
                        </a:rPr>
                        <a:t>17%</a:t>
                      </a:r>
                    </a:p>
                  </a:txBody>
                  <a:tcPr marL="9525" marR="9525" marT="9526" marB="0" anchor="b"/>
                </a:tc>
                <a:extLst>
                  <a:ext uri="{0D108BD9-81ED-4DB2-BD59-A6C34878D82A}">
                    <a16:rowId xmlns:a16="http://schemas.microsoft.com/office/drawing/2014/main" val="10007"/>
                  </a:ext>
                </a:extLst>
              </a:tr>
              <a:tr h="0">
                <a:tc>
                  <a:txBody>
                    <a:bodyPr/>
                    <a:lstStyle/>
                    <a:p>
                      <a:pPr algn="l" rtl="0" fontAlgn="b"/>
                      <a:r>
                        <a:rPr lang="tr-TR" sz="1600" b="0" i="0" u="none" strike="noStrike">
                          <a:solidFill>
                            <a:srgbClr val="000000"/>
                          </a:solidFill>
                          <a:latin typeface="Arial"/>
                        </a:rPr>
                        <a:t> Amortisman</a:t>
                      </a:r>
                    </a:p>
                  </a:txBody>
                  <a:tcPr marL="9525" marR="9525" marT="9526" marB="0" anchor="b"/>
                </a:tc>
                <a:tc>
                  <a:txBody>
                    <a:bodyPr/>
                    <a:lstStyle/>
                    <a:p>
                      <a:pPr algn="r" rtl="0" fontAlgn="b"/>
                      <a:r>
                        <a:rPr lang="tr-TR" sz="1600" b="0" i="0" u="none" strike="noStrike">
                          <a:solidFill>
                            <a:srgbClr val="000000"/>
                          </a:solidFill>
                          <a:latin typeface="Arial"/>
                        </a:rPr>
                        <a:t>-300</a:t>
                      </a:r>
                    </a:p>
                  </a:txBody>
                  <a:tcPr marL="9525" marR="9525" marT="9526" marB="0" anchor="b"/>
                </a:tc>
                <a:tc>
                  <a:txBody>
                    <a:bodyPr/>
                    <a:lstStyle/>
                    <a:p>
                      <a:pPr algn="r" rtl="0" fontAlgn="b"/>
                      <a:r>
                        <a:rPr lang="tr-TR" sz="1600" b="0" i="0" u="none" strike="noStrike">
                          <a:solidFill>
                            <a:srgbClr val="000000"/>
                          </a:solidFill>
                          <a:latin typeface="Arial"/>
                        </a:rPr>
                        <a:t>-455</a:t>
                      </a:r>
                    </a:p>
                  </a:txBody>
                  <a:tcPr marL="9525" marR="9525" marT="9526" marB="0" anchor="b"/>
                </a:tc>
                <a:tc>
                  <a:txBody>
                    <a:bodyPr/>
                    <a:lstStyle/>
                    <a:p>
                      <a:pPr algn="r" rtl="0" fontAlgn="b"/>
                      <a:r>
                        <a:rPr lang="tr-TR" sz="1600" b="0" i="0" u="none" strike="noStrike">
                          <a:solidFill>
                            <a:srgbClr val="000000"/>
                          </a:solidFill>
                          <a:latin typeface="Arial"/>
                        </a:rPr>
                        <a:t>-155</a:t>
                      </a:r>
                    </a:p>
                  </a:txBody>
                  <a:tcPr marL="9525" marR="9525" marT="9526" marB="0" anchor="b"/>
                </a:tc>
                <a:tc>
                  <a:txBody>
                    <a:bodyPr/>
                    <a:lstStyle/>
                    <a:p>
                      <a:pPr algn="r" rtl="0" fontAlgn="b"/>
                      <a:r>
                        <a:rPr lang="tr-TR" sz="1600" b="0" i="0" u="none" strike="noStrike">
                          <a:solidFill>
                            <a:srgbClr val="000000"/>
                          </a:solidFill>
                          <a:latin typeface="Arial"/>
                        </a:rPr>
                        <a:t>-52%</a:t>
                      </a:r>
                    </a:p>
                  </a:txBody>
                  <a:tcPr marL="9525" marR="9525" marT="9526" marB="0" anchor="b"/>
                </a:tc>
                <a:tc>
                  <a:txBody>
                    <a:bodyPr/>
                    <a:lstStyle/>
                    <a:p>
                      <a:pPr algn="l" rtl="0" fontAlgn="b"/>
                      <a:r>
                        <a:rPr lang="tr-TR" sz="1600" b="0" i="0" u="none" strike="noStrike">
                          <a:solidFill>
                            <a:srgbClr val="000000"/>
                          </a:solidFill>
                          <a:latin typeface="Arial"/>
                        </a:rPr>
                        <a:t>SERMAYE</a:t>
                      </a:r>
                    </a:p>
                  </a:txBody>
                  <a:tcPr marL="9525" marR="9525" marT="9526" marB="0" anchor="b"/>
                </a:tc>
                <a:tc>
                  <a:txBody>
                    <a:bodyPr/>
                    <a:lstStyle/>
                    <a:p>
                      <a:pPr algn="r" rtl="0" fontAlgn="b"/>
                      <a:r>
                        <a:rPr lang="tr-TR" sz="1600" b="0" i="0" u="none" strike="noStrike">
                          <a:solidFill>
                            <a:srgbClr val="000000"/>
                          </a:solidFill>
                          <a:latin typeface="Arial"/>
                        </a:rPr>
                        <a:t>1.400</a:t>
                      </a:r>
                    </a:p>
                  </a:txBody>
                  <a:tcPr marL="9525" marR="9525" marT="9526" marB="0" anchor="b"/>
                </a:tc>
                <a:tc>
                  <a:txBody>
                    <a:bodyPr/>
                    <a:lstStyle/>
                    <a:p>
                      <a:pPr algn="r" rtl="0" fontAlgn="b"/>
                      <a:r>
                        <a:rPr lang="tr-TR" sz="1600" b="0" i="0" u="none" strike="noStrike">
                          <a:solidFill>
                            <a:srgbClr val="000000"/>
                          </a:solidFill>
                          <a:latin typeface="Arial"/>
                        </a:rPr>
                        <a:t>1.400</a:t>
                      </a:r>
                    </a:p>
                  </a:txBody>
                  <a:tcPr marL="9525" marR="9525" marT="9526" marB="0" anchor="b"/>
                </a:tc>
                <a:tc gridSpan="2">
                  <a:txBody>
                    <a:bodyPr/>
                    <a:lstStyle/>
                    <a:p>
                      <a:pPr algn="r" rtl="0" fontAlgn="b"/>
                      <a:r>
                        <a:rPr lang="tr-TR" sz="1600" b="0" i="0" u="none" strike="noStrike" dirty="0">
                          <a:solidFill>
                            <a:srgbClr val="000000"/>
                          </a:solidFill>
                          <a:latin typeface="Arial"/>
                        </a:rPr>
                        <a:t>0</a:t>
                      </a:r>
                    </a:p>
                  </a:txBody>
                  <a:tcPr marL="9525" marR="9525" marT="9526" marB="0" anchor="b"/>
                </a:tc>
                <a:tc hMerge="1">
                  <a:txBody>
                    <a:bodyPr/>
                    <a:lstStyle/>
                    <a:p>
                      <a:pPr algn="r" rtl="0" fontAlgn="b"/>
                      <a:endParaRPr lang="tr-TR" sz="1200" b="0" i="0" u="none" strike="noStrike">
                        <a:solidFill>
                          <a:srgbClr val="000000"/>
                        </a:solidFill>
                        <a:latin typeface="Arial"/>
                      </a:endParaRPr>
                    </a:p>
                  </a:txBody>
                  <a:tcPr marL="9525" marR="9525" marT="9525" marB="0" anchor="b"/>
                </a:tc>
                <a:tc>
                  <a:txBody>
                    <a:bodyPr/>
                    <a:lstStyle/>
                    <a:p>
                      <a:pPr algn="r" rtl="0" fontAlgn="b"/>
                      <a:r>
                        <a:rPr lang="tr-TR" sz="1600" b="0" i="0" u="none" strike="noStrike" dirty="0">
                          <a:solidFill>
                            <a:srgbClr val="000000"/>
                          </a:solidFill>
                          <a:latin typeface="Arial"/>
                        </a:rPr>
                        <a:t>0%</a:t>
                      </a:r>
                    </a:p>
                  </a:txBody>
                  <a:tcPr marL="9525" marR="9525" marT="9526" marB="0" anchor="b"/>
                </a:tc>
                <a:extLst>
                  <a:ext uri="{0D108BD9-81ED-4DB2-BD59-A6C34878D82A}">
                    <a16:rowId xmlns:a16="http://schemas.microsoft.com/office/drawing/2014/main" val="10008"/>
                  </a:ext>
                </a:extLst>
              </a:tr>
              <a:tr h="0">
                <a:tc>
                  <a:txBody>
                    <a:bodyPr/>
                    <a:lstStyle/>
                    <a:p>
                      <a:pPr algn="l" rtl="0" fontAlgn="b"/>
                      <a:r>
                        <a:rPr lang="tr-TR" sz="1600" b="0" i="0" u="none" strike="noStrike">
                          <a:solidFill>
                            <a:srgbClr val="000000"/>
                          </a:solidFill>
                          <a:latin typeface="Arial"/>
                        </a:rPr>
                        <a:t> </a:t>
                      </a:r>
                    </a:p>
                  </a:txBody>
                  <a:tcPr marL="9525" marR="9525" marT="9526" marB="0" anchor="b"/>
                </a:tc>
                <a:tc>
                  <a:txBody>
                    <a:bodyPr/>
                    <a:lstStyle/>
                    <a:p>
                      <a:pPr algn="r" rtl="0" fontAlgn="b"/>
                      <a:r>
                        <a:rPr lang="tr-TR" sz="1600" b="0" i="0" u="none" strike="noStrike">
                          <a:solidFill>
                            <a:srgbClr val="000000"/>
                          </a:solidFill>
                          <a:latin typeface="Arial"/>
                        </a:rPr>
                        <a:t> </a:t>
                      </a:r>
                    </a:p>
                  </a:txBody>
                  <a:tcPr marL="9525" marR="9525" marT="9526" marB="0" anchor="b"/>
                </a:tc>
                <a:tc>
                  <a:txBody>
                    <a:bodyPr/>
                    <a:lstStyle/>
                    <a:p>
                      <a:pPr algn="r" rtl="0" fontAlgn="b"/>
                      <a:r>
                        <a:rPr lang="tr-TR" sz="1600" b="0" i="0" u="none" strike="noStrike">
                          <a:solidFill>
                            <a:srgbClr val="000000"/>
                          </a:solidFill>
                          <a:latin typeface="Arial"/>
                        </a:rPr>
                        <a:t> </a:t>
                      </a:r>
                    </a:p>
                  </a:txBody>
                  <a:tcPr marL="9525" marR="9525" marT="9526" marB="0" anchor="b"/>
                </a:tc>
                <a:tc>
                  <a:txBody>
                    <a:bodyPr/>
                    <a:lstStyle/>
                    <a:p>
                      <a:pPr algn="r" rtl="0" fontAlgn="b"/>
                      <a:r>
                        <a:rPr lang="tr-TR" sz="1600" b="0" i="0" u="none" strike="noStrike">
                          <a:solidFill>
                            <a:srgbClr val="000000"/>
                          </a:solidFill>
                          <a:latin typeface="Arial"/>
                        </a:rPr>
                        <a:t> </a:t>
                      </a:r>
                    </a:p>
                  </a:txBody>
                  <a:tcPr marL="9525" marR="9525" marT="9526" marB="0" anchor="b"/>
                </a:tc>
                <a:tc>
                  <a:txBody>
                    <a:bodyPr/>
                    <a:lstStyle/>
                    <a:p>
                      <a:pPr algn="r" rtl="0" fontAlgn="b"/>
                      <a:r>
                        <a:rPr lang="tr-TR" sz="1600" b="0" i="0" u="none" strike="noStrike">
                          <a:solidFill>
                            <a:srgbClr val="000000"/>
                          </a:solidFill>
                          <a:latin typeface="Arial"/>
                        </a:rPr>
                        <a:t> </a:t>
                      </a:r>
                    </a:p>
                  </a:txBody>
                  <a:tcPr marL="9525" marR="9525" marT="9526" marB="0" anchor="b"/>
                </a:tc>
                <a:tc>
                  <a:txBody>
                    <a:bodyPr/>
                    <a:lstStyle/>
                    <a:p>
                      <a:pPr algn="l" rtl="0" fontAlgn="b"/>
                      <a:r>
                        <a:rPr lang="tr-TR" sz="1600" b="0" i="0" u="none" strike="noStrike" dirty="0">
                          <a:solidFill>
                            <a:srgbClr val="000000"/>
                          </a:solidFill>
                          <a:latin typeface="Arial"/>
                        </a:rPr>
                        <a:t>GEÇMİŞ </a:t>
                      </a:r>
                      <a:r>
                        <a:rPr lang="tr-TR" sz="1600" b="0" i="0" u="none" strike="noStrike" dirty="0" smtClean="0">
                          <a:solidFill>
                            <a:srgbClr val="000000"/>
                          </a:solidFill>
                          <a:latin typeface="Arial"/>
                        </a:rPr>
                        <a:t>YIL / DÖNEM KARI</a:t>
                      </a:r>
                      <a:endParaRPr lang="tr-TR" sz="1600" b="0" i="0" u="none" strike="noStrike" dirty="0">
                        <a:solidFill>
                          <a:srgbClr val="000000"/>
                        </a:solidFill>
                        <a:latin typeface="Arial"/>
                      </a:endParaRPr>
                    </a:p>
                  </a:txBody>
                  <a:tcPr marL="9525" marR="9525" marT="9526" marB="0" anchor="b"/>
                </a:tc>
                <a:tc>
                  <a:txBody>
                    <a:bodyPr/>
                    <a:lstStyle/>
                    <a:p>
                      <a:pPr algn="r" rtl="0" fontAlgn="b"/>
                      <a:r>
                        <a:rPr lang="tr-TR" sz="1600" b="0" i="0" u="none" strike="noStrike">
                          <a:solidFill>
                            <a:srgbClr val="000000"/>
                          </a:solidFill>
                          <a:latin typeface="Arial"/>
                        </a:rPr>
                        <a:t>220</a:t>
                      </a:r>
                    </a:p>
                  </a:txBody>
                  <a:tcPr marL="9525" marR="9525" marT="9526" marB="0" anchor="b"/>
                </a:tc>
                <a:tc>
                  <a:txBody>
                    <a:bodyPr/>
                    <a:lstStyle/>
                    <a:p>
                      <a:pPr algn="r" rtl="0" fontAlgn="b"/>
                      <a:r>
                        <a:rPr lang="tr-TR" sz="1600" b="0" i="0" u="none" strike="noStrike">
                          <a:solidFill>
                            <a:srgbClr val="000000"/>
                          </a:solidFill>
                          <a:latin typeface="Arial"/>
                        </a:rPr>
                        <a:t>500</a:t>
                      </a:r>
                    </a:p>
                  </a:txBody>
                  <a:tcPr marL="9525" marR="9525" marT="9526" marB="0" anchor="b"/>
                </a:tc>
                <a:tc gridSpan="2">
                  <a:txBody>
                    <a:bodyPr/>
                    <a:lstStyle/>
                    <a:p>
                      <a:pPr algn="r" rtl="0" fontAlgn="b"/>
                      <a:r>
                        <a:rPr lang="tr-TR" sz="1600" b="0" i="0" u="none" strike="noStrike">
                          <a:solidFill>
                            <a:srgbClr val="000000"/>
                          </a:solidFill>
                          <a:latin typeface="Arial"/>
                        </a:rPr>
                        <a:t>280</a:t>
                      </a:r>
                    </a:p>
                  </a:txBody>
                  <a:tcPr marL="9525" marR="9525" marT="9526" marB="0" anchor="b"/>
                </a:tc>
                <a:tc hMerge="1">
                  <a:txBody>
                    <a:bodyPr/>
                    <a:lstStyle/>
                    <a:p>
                      <a:pPr algn="r" rtl="0" fontAlgn="b"/>
                      <a:endParaRPr lang="tr-TR" sz="1200" b="0" i="0" u="none" strike="noStrike">
                        <a:solidFill>
                          <a:srgbClr val="000000"/>
                        </a:solidFill>
                        <a:latin typeface="Arial"/>
                      </a:endParaRPr>
                    </a:p>
                  </a:txBody>
                  <a:tcPr marL="9525" marR="9525" marT="9525" marB="0" anchor="b"/>
                </a:tc>
                <a:tc>
                  <a:txBody>
                    <a:bodyPr/>
                    <a:lstStyle/>
                    <a:p>
                      <a:pPr algn="r" rtl="0" fontAlgn="b"/>
                      <a:r>
                        <a:rPr lang="tr-TR" sz="1600" b="0" i="0" u="none" strike="noStrike" dirty="0">
                          <a:solidFill>
                            <a:srgbClr val="000000"/>
                          </a:solidFill>
                          <a:latin typeface="Arial"/>
                        </a:rPr>
                        <a:t>127%</a:t>
                      </a:r>
                    </a:p>
                  </a:txBody>
                  <a:tcPr marL="9525" marR="9525" marT="9526" marB="0" anchor="b"/>
                </a:tc>
                <a:extLst>
                  <a:ext uri="{0D108BD9-81ED-4DB2-BD59-A6C34878D82A}">
                    <a16:rowId xmlns:a16="http://schemas.microsoft.com/office/drawing/2014/main" val="10009"/>
                  </a:ext>
                </a:extLst>
              </a:tr>
              <a:tr h="0">
                <a:tc>
                  <a:txBody>
                    <a:bodyPr/>
                    <a:lstStyle/>
                    <a:p>
                      <a:pPr algn="l" rtl="0" fontAlgn="b"/>
                      <a:r>
                        <a:rPr lang="tr-TR" sz="1600" b="1" i="0" u="none" strike="noStrike">
                          <a:solidFill>
                            <a:srgbClr val="FF0000"/>
                          </a:solidFill>
                          <a:latin typeface="Arial"/>
                        </a:rPr>
                        <a:t>AKTİF TOPLAMI</a:t>
                      </a:r>
                    </a:p>
                  </a:txBody>
                  <a:tcPr marL="9525" marR="9525" marT="9526" marB="0" anchor="b"/>
                </a:tc>
                <a:tc>
                  <a:txBody>
                    <a:bodyPr/>
                    <a:lstStyle/>
                    <a:p>
                      <a:pPr algn="r" rtl="0" fontAlgn="b"/>
                      <a:r>
                        <a:rPr lang="tr-TR" sz="1600" b="1" i="0" u="none" strike="noStrike">
                          <a:solidFill>
                            <a:srgbClr val="FF0000"/>
                          </a:solidFill>
                          <a:latin typeface="Arial"/>
                        </a:rPr>
                        <a:t>2.700</a:t>
                      </a:r>
                    </a:p>
                  </a:txBody>
                  <a:tcPr marL="9525" marR="9525" marT="9526" marB="0" anchor="b"/>
                </a:tc>
                <a:tc>
                  <a:txBody>
                    <a:bodyPr/>
                    <a:lstStyle/>
                    <a:p>
                      <a:pPr algn="r" rtl="0" fontAlgn="b"/>
                      <a:r>
                        <a:rPr lang="tr-TR" sz="1600" b="1" i="0" u="none" strike="noStrike">
                          <a:solidFill>
                            <a:srgbClr val="FF0000"/>
                          </a:solidFill>
                          <a:latin typeface="Arial"/>
                        </a:rPr>
                        <a:t>3.745</a:t>
                      </a:r>
                    </a:p>
                  </a:txBody>
                  <a:tcPr marL="9525" marR="9525" marT="9526" marB="0" anchor="b"/>
                </a:tc>
                <a:tc>
                  <a:txBody>
                    <a:bodyPr/>
                    <a:lstStyle/>
                    <a:p>
                      <a:pPr algn="r" rtl="0" fontAlgn="b"/>
                      <a:r>
                        <a:rPr lang="tr-TR" sz="1600" b="1" i="0" u="none" strike="noStrike">
                          <a:solidFill>
                            <a:srgbClr val="FF0000"/>
                          </a:solidFill>
                          <a:latin typeface="Arial"/>
                        </a:rPr>
                        <a:t>1.045</a:t>
                      </a:r>
                    </a:p>
                  </a:txBody>
                  <a:tcPr marL="9525" marR="9525" marT="9526" marB="0" anchor="b"/>
                </a:tc>
                <a:tc>
                  <a:txBody>
                    <a:bodyPr/>
                    <a:lstStyle/>
                    <a:p>
                      <a:pPr algn="r" rtl="0" fontAlgn="b"/>
                      <a:r>
                        <a:rPr lang="tr-TR" sz="1600" b="1" i="0" u="none" strike="noStrike">
                          <a:solidFill>
                            <a:srgbClr val="FF0000"/>
                          </a:solidFill>
                          <a:latin typeface="Arial"/>
                        </a:rPr>
                        <a:t>39%</a:t>
                      </a:r>
                    </a:p>
                  </a:txBody>
                  <a:tcPr marL="9525" marR="9525" marT="9526" marB="0" anchor="b"/>
                </a:tc>
                <a:tc>
                  <a:txBody>
                    <a:bodyPr/>
                    <a:lstStyle/>
                    <a:p>
                      <a:pPr algn="l" rtl="0" fontAlgn="b"/>
                      <a:r>
                        <a:rPr lang="tr-TR" sz="1600" b="1" i="0" u="none" strike="noStrike">
                          <a:solidFill>
                            <a:srgbClr val="FF0000"/>
                          </a:solidFill>
                          <a:latin typeface="Arial"/>
                        </a:rPr>
                        <a:t>PASİF TOPLAMI</a:t>
                      </a:r>
                    </a:p>
                  </a:txBody>
                  <a:tcPr marL="9525" marR="9525" marT="9526" marB="0" anchor="b"/>
                </a:tc>
                <a:tc>
                  <a:txBody>
                    <a:bodyPr/>
                    <a:lstStyle/>
                    <a:p>
                      <a:pPr algn="r" rtl="0" fontAlgn="b"/>
                      <a:r>
                        <a:rPr lang="tr-TR" sz="1600" b="1" i="0" u="none" strike="noStrike">
                          <a:solidFill>
                            <a:srgbClr val="FF0000"/>
                          </a:solidFill>
                          <a:latin typeface="Arial"/>
                        </a:rPr>
                        <a:t>2.700</a:t>
                      </a:r>
                    </a:p>
                  </a:txBody>
                  <a:tcPr marL="9525" marR="9525" marT="9526" marB="0" anchor="b"/>
                </a:tc>
                <a:tc>
                  <a:txBody>
                    <a:bodyPr/>
                    <a:lstStyle/>
                    <a:p>
                      <a:pPr algn="r" rtl="0" fontAlgn="b"/>
                      <a:r>
                        <a:rPr lang="tr-TR" sz="1600" b="1" i="0" u="none" strike="noStrike">
                          <a:solidFill>
                            <a:srgbClr val="FF0000"/>
                          </a:solidFill>
                          <a:latin typeface="Arial"/>
                        </a:rPr>
                        <a:t>3.745</a:t>
                      </a:r>
                    </a:p>
                  </a:txBody>
                  <a:tcPr marL="9525" marR="9525" marT="9526" marB="0" anchor="b"/>
                </a:tc>
                <a:tc gridSpan="2">
                  <a:txBody>
                    <a:bodyPr/>
                    <a:lstStyle/>
                    <a:p>
                      <a:pPr algn="r" rtl="0" fontAlgn="b"/>
                      <a:r>
                        <a:rPr lang="tr-TR" sz="1600" b="1" i="0" u="none" strike="noStrike">
                          <a:solidFill>
                            <a:srgbClr val="FF0000"/>
                          </a:solidFill>
                          <a:latin typeface="Arial"/>
                        </a:rPr>
                        <a:t>1.045</a:t>
                      </a:r>
                    </a:p>
                  </a:txBody>
                  <a:tcPr marL="9525" marR="9525" marT="9526" marB="0" anchor="b"/>
                </a:tc>
                <a:tc hMerge="1">
                  <a:txBody>
                    <a:bodyPr/>
                    <a:lstStyle/>
                    <a:p>
                      <a:pPr algn="r" rtl="0" fontAlgn="b"/>
                      <a:endParaRPr lang="tr-TR" sz="1200" b="1" i="0" u="none" strike="noStrike" dirty="0">
                        <a:solidFill>
                          <a:srgbClr val="FF0000"/>
                        </a:solidFill>
                        <a:latin typeface="Arial"/>
                      </a:endParaRPr>
                    </a:p>
                  </a:txBody>
                  <a:tcPr marL="9525" marR="9525" marT="9525" marB="0" anchor="b"/>
                </a:tc>
                <a:tc>
                  <a:txBody>
                    <a:bodyPr/>
                    <a:lstStyle/>
                    <a:p>
                      <a:pPr algn="r" rtl="0" fontAlgn="b"/>
                      <a:r>
                        <a:rPr lang="tr-TR" sz="1600" b="1" i="0" u="none" strike="noStrike" dirty="0">
                          <a:solidFill>
                            <a:srgbClr val="FF0000"/>
                          </a:solidFill>
                          <a:latin typeface="Arial"/>
                        </a:rPr>
                        <a:t>39%</a:t>
                      </a:r>
                    </a:p>
                  </a:txBody>
                  <a:tcPr marL="9525" marR="9525" marT="9526" marB="0" anchor="b"/>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830675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smtClean="0">
                <a:solidFill>
                  <a:srgbClr val="FF0000"/>
                </a:solidFill>
              </a:rPr>
              <a:t>Örnek için Bilanço</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graphicFrame>
        <p:nvGraphicFramePr>
          <p:cNvPr id="7" name="İçerik Yer Tutucusu 5"/>
          <p:cNvGraphicFramePr>
            <a:graphicFrameLocks noGrp="1"/>
          </p:cNvGraphicFramePr>
          <p:nvPr>
            <p:ph idx="1"/>
            <p:extLst>
              <p:ext uri="{D42A27DB-BD31-4B8C-83A1-F6EECF244321}">
                <p14:modId xmlns:p14="http://schemas.microsoft.com/office/powerpoint/2010/main" val="325288742"/>
              </p:ext>
            </p:extLst>
          </p:nvPr>
        </p:nvGraphicFramePr>
        <p:xfrm>
          <a:off x="-3" y="1294226"/>
          <a:ext cx="9144000" cy="426720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0">
                <a:tc>
                  <a:txBody>
                    <a:bodyPr/>
                    <a:lstStyle/>
                    <a:p>
                      <a:pPr algn="ctr" fontAlgn="b"/>
                      <a:r>
                        <a:rPr lang="tr-TR" sz="2000" b="1" i="0" u="none" strike="noStrike" dirty="0">
                          <a:solidFill>
                            <a:srgbClr val="C00000"/>
                          </a:solidFill>
                          <a:effectLst/>
                          <a:latin typeface="Calibri"/>
                        </a:rPr>
                        <a:t>GELİR TABLOSU   </a:t>
                      </a:r>
                    </a:p>
                  </a:txBody>
                  <a:tcPr marL="0" marR="0" marT="0" marB="0" anchor="b"/>
                </a:tc>
                <a:tc>
                  <a:txBody>
                    <a:bodyPr/>
                    <a:lstStyle/>
                    <a:p>
                      <a:pPr algn="l" fontAlgn="b"/>
                      <a:endParaRPr lang="tr-TR" sz="2000" b="0" i="0" u="none" strike="noStrike" dirty="0">
                        <a:solidFill>
                          <a:srgbClr val="000000"/>
                        </a:solidFill>
                        <a:effectLst/>
                        <a:latin typeface="Calibri"/>
                      </a:endParaRPr>
                    </a:p>
                  </a:txBody>
                  <a:tcPr marL="0" marR="0" marT="0" marB="0" anchor="b"/>
                </a:tc>
                <a:tc>
                  <a:txBody>
                    <a:bodyPr/>
                    <a:lstStyle/>
                    <a:p>
                      <a:pPr algn="l" fontAlgn="b"/>
                      <a:endParaRPr lang="tr-TR" sz="2000" b="0" i="0" u="none" strike="noStrike" dirty="0">
                        <a:solidFill>
                          <a:srgbClr val="000000"/>
                        </a:solidFill>
                        <a:effectLst/>
                        <a:latin typeface="Calibri"/>
                      </a:endParaRPr>
                    </a:p>
                  </a:txBody>
                  <a:tcPr marL="0" marR="0" marT="0" marB="0" anchor="b"/>
                </a:tc>
                <a:extLst>
                  <a:ext uri="{0D108BD9-81ED-4DB2-BD59-A6C34878D82A}">
                    <a16:rowId xmlns:a16="http://schemas.microsoft.com/office/drawing/2014/main" val="10000"/>
                  </a:ext>
                </a:extLst>
              </a:tr>
              <a:tr h="0">
                <a:tc>
                  <a:txBody>
                    <a:bodyPr/>
                    <a:lstStyle/>
                    <a:p>
                      <a:pPr algn="l" fontAlgn="b"/>
                      <a:r>
                        <a:rPr lang="tr-TR" sz="2000" b="0" i="0" u="none" strike="noStrike" dirty="0">
                          <a:solidFill>
                            <a:srgbClr val="000000"/>
                          </a:solidFill>
                          <a:effectLst/>
                          <a:latin typeface="Calibri"/>
                        </a:rPr>
                        <a:t>           </a:t>
                      </a:r>
                      <a:r>
                        <a:rPr lang="tr-TR" sz="2000" b="0" i="0" u="none" strike="noStrike" dirty="0" smtClean="0">
                          <a:solidFill>
                            <a:srgbClr val="000000"/>
                          </a:solidFill>
                          <a:effectLst/>
                          <a:latin typeface="Calibri"/>
                        </a:rPr>
                        <a:t>(</a:t>
                      </a:r>
                      <a:r>
                        <a:rPr lang="tr-TR" sz="2000" b="0" i="0" u="none" strike="noStrike" dirty="0">
                          <a:solidFill>
                            <a:srgbClr val="000000"/>
                          </a:solidFill>
                          <a:effectLst/>
                          <a:latin typeface="Calibri"/>
                        </a:rPr>
                        <a:t>Hizmet İşletmesi)</a:t>
                      </a:r>
                    </a:p>
                  </a:txBody>
                  <a:tcPr marL="0" marR="0" marT="0" marB="0" anchor="b"/>
                </a:tc>
                <a:tc>
                  <a:txBody>
                    <a:bodyPr/>
                    <a:lstStyle/>
                    <a:p>
                      <a:pPr algn="l" fontAlgn="b"/>
                      <a:endParaRPr lang="tr-TR" sz="2000" b="0" i="0" u="none" strike="noStrike" dirty="0">
                        <a:solidFill>
                          <a:srgbClr val="000000"/>
                        </a:solidFill>
                        <a:effectLst/>
                        <a:latin typeface="Calibri"/>
                      </a:endParaRPr>
                    </a:p>
                  </a:txBody>
                  <a:tcPr marL="0" marR="0" marT="0" marB="0" anchor="b"/>
                </a:tc>
                <a:tc>
                  <a:txBody>
                    <a:bodyPr/>
                    <a:lstStyle/>
                    <a:p>
                      <a:pPr algn="l" fontAlgn="b"/>
                      <a:endParaRPr lang="tr-TR" sz="2000" b="0" i="0" u="none" strike="noStrike" dirty="0">
                        <a:solidFill>
                          <a:srgbClr val="000000"/>
                        </a:solidFill>
                        <a:effectLst/>
                        <a:latin typeface="Calibri"/>
                      </a:endParaRPr>
                    </a:p>
                  </a:txBody>
                  <a:tcPr marL="0" marR="0" marT="0" marB="0" anchor="b"/>
                </a:tc>
                <a:extLst>
                  <a:ext uri="{0D108BD9-81ED-4DB2-BD59-A6C34878D82A}">
                    <a16:rowId xmlns:a16="http://schemas.microsoft.com/office/drawing/2014/main" val="10001"/>
                  </a:ext>
                </a:extLst>
              </a:tr>
              <a:tr h="0">
                <a:tc>
                  <a:txBody>
                    <a:bodyPr/>
                    <a:lstStyle/>
                    <a:p>
                      <a:pPr algn="l" fontAlgn="b"/>
                      <a:endParaRPr lang="tr-TR" sz="2000" b="0" i="0" u="none" strike="noStrike" dirty="0">
                        <a:solidFill>
                          <a:srgbClr val="000000"/>
                        </a:solidFill>
                        <a:effectLst/>
                        <a:latin typeface="Calibri"/>
                      </a:endParaRPr>
                    </a:p>
                  </a:txBody>
                  <a:tcPr marL="0" marR="0" marT="0" marB="0" anchor="b"/>
                </a:tc>
                <a:tc>
                  <a:txBody>
                    <a:bodyPr/>
                    <a:lstStyle/>
                    <a:p>
                      <a:pPr algn="ctr" fontAlgn="b"/>
                      <a:r>
                        <a:rPr lang="tr-TR" sz="2000" b="1" i="0" u="none" strike="noStrike" dirty="0" smtClean="0">
                          <a:solidFill>
                            <a:srgbClr val="000000"/>
                          </a:solidFill>
                          <a:effectLst/>
                          <a:latin typeface="Calibri"/>
                        </a:rPr>
                        <a:t>2015</a:t>
                      </a:r>
                      <a:endParaRPr lang="tr-TR" sz="2000" b="1" i="0" u="none" strike="noStrike" dirty="0">
                        <a:solidFill>
                          <a:srgbClr val="000000"/>
                        </a:solidFill>
                        <a:effectLst/>
                        <a:latin typeface="Calibri"/>
                      </a:endParaRPr>
                    </a:p>
                  </a:txBody>
                  <a:tcPr marL="0" marR="0" marT="0" marB="0" anchor="b"/>
                </a:tc>
                <a:tc>
                  <a:txBody>
                    <a:bodyPr/>
                    <a:lstStyle/>
                    <a:p>
                      <a:pPr algn="ctr" fontAlgn="b"/>
                      <a:r>
                        <a:rPr lang="tr-TR" sz="2000" b="1" i="0" u="none" strike="noStrike" dirty="0" smtClean="0">
                          <a:solidFill>
                            <a:srgbClr val="000000"/>
                          </a:solidFill>
                          <a:effectLst/>
                          <a:latin typeface="Calibri"/>
                        </a:rPr>
                        <a:t>2016</a:t>
                      </a:r>
                      <a:endParaRPr lang="tr-TR" sz="2000" b="1" i="0" u="none" strike="noStrike" dirty="0">
                        <a:solidFill>
                          <a:srgbClr val="000000"/>
                        </a:solidFill>
                        <a:effectLst/>
                        <a:latin typeface="Calibri"/>
                      </a:endParaRPr>
                    </a:p>
                  </a:txBody>
                  <a:tcPr marL="0" marR="0" marT="0" marB="0" anchor="b"/>
                </a:tc>
                <a:extLst>
                  <a:ext uri="{0D108BD9-81ED-4DB2-BD59-A6C34878D82A}">
                    <a16:rowId xmlns:a16="http://schemas.microsoft.com/office/drawing/2014/main" val="10002"/>
                  </a:ext>
                </a:extLst>
              </a:tr>
              <a:tr h="0">
                <a:tc>
                  <a:txBody>
                    <a:bodyPr/>
                    <a:lstStyle/>
                    <a:p>
                      <a:pPr algn="l" fontAlgn="b"/>
                      <a:endParaRPr lang="tr-TR" sz="2000" b="0" i="0" u="none" strike="noStrike" dirty="0">
                        <a:solidFill>
                          <a:srgbClr val="000000"/>
                        </a:solidFill>
                        <a:effectLst/>
                        <a:latin typeface="Calibri"/>
                      </a:endParaRPr>
                    </a:p>
                  </a:txBody>
                  <a:tcPr marL="0" marR="0" marT="0" marB="0" anchor="b"/>
                </a:tc>
                <a:tc>
                  <a:txBody>
                    <a:bodyPr/>
                    <a:lstStyle/>
                    <a:p>
                      <a:pPr algn="ctr" fontAlgn="b"/>
                      <a:r>
                        <a:rPr lang="tr-TR" sz="2000" b="1" i="0" u="none" strike="noStrike" dirty="0" smtClean="0">
                          <a:solidFill>
                            <a:srgbClr val="000000"/>
                          </a:solidFill>
                          <a:effectLst/>
                          <a:latin typeface="Calibri"/>
                        </a:rPr>
                        <a:t>TUTAR</a:t>
                      </a:r>
                      <a:endParaRPr lang="tr-TR" sz="2000" b="1" i="0" u="none" strike="noStrike" dirty="0">
                        <a:solidFill>
                          <a:srgbClr val="000000"/>
                        </a:solidFill>
                        <a:effectLst/>
                        <a:latin typeface="Calibri"/>
                      </a:endParaRPr>
                    </a:p>
                  </a:txBody>
                  <a:tcPr marL="0" marR="0" marT="0" marB="0" anchor="b"/>
                </a:tc>
                <a:tc>
                  <a:txBody>
                    <a:bodyPr/>
                    <a:lstStyle/>
                    <a:p>
                      <a:pPr algn="ctr" fontAlgn="b"/>
                      <a:r>
                        <a:rPr lang="tr-TR" sz="2000" b="1" i="0" u="none" strike="noStrike" dirty="0">
                          <a:solidFill>
                            <a:srgbClr val="000000"/>
                          </a:solidFill>
                          <a:effectLst/>
                          <a:latin typeface="Calibri"/>
                        </a:rPr>
                        <a:t>TUTAR</a:t>
                      </a:r>
                    </a:p>
                  </a:txBody>
                  <a:tcPr marL="0" marR="0" marT="0" marB="0" anchor="b"/>
                </a:tc>
                <a:extLst>
                  <a:ext uri="{0D108BD9-81ED-4DB2-BD59-A6C34878D82A}">
                    <a16:rowId xmlns:a16="http://schemas.microsoft.com/office/drawing/2014/main" val="10003"/>
                  </a:ext>
                </a:extLst>
              </a:tr>
              <a:tr h="0">
                <a:tc>
                  <a:txBody>
                    <a:bodyPr/>
                    <a:lstStyle/>
                    <a:p>
                      <a:pPr algn="l" fontAlgn="b"/>
                      <a:r>
                        <a:rPr lang="tr-TR" sz="2000" b="0" i="0" u="none" strike="noStrike" dirty="0">
                          <a:solidFill>
                            <a:srgbClr val="000000"/>
                          </a:solidFill>
                          <a:effectLst/>
                          <a:latin typeface="Calibri"/>
                        </a:rPr>
                        <a:t>SATIŞLAR</a:t>
                      </a:r>
                    </a:p>
                  </a:txBody>
                  <a:tcPr marL="0" marR="0" marT="0" marB="0" anchor="b"/>
                </a:tc>
                <a:tc>
                  <a:txBody>
                    <a:bodyPr/>
                    <a:lstStyle/>
                    <a:p>
                      <a:pPr algn="l" fontAlgn="b"/>
                      <a:r>
                        <a:rPr lang="tr-TR" sz="2000" b="0" i="0" u="none" strike="noStrike" dirty="0">
                          <a:solidFill>
                            <a:srgbClr val="000000"/>
                          </a:solidFill>
                          <a:effectLst/>
                          <a:latin typeface="Calibri"/>
                        </a:rPr>
                        <a:t>           1.900    </a:t>
                      </a:r>
                    </a:p>
                  </a:txBody>
                  <a:tcPr marL="0" marR="0" marT="0" marB="0" anchor="b"/>
                </a:tc>
                <a:tc>
                  <a:txBody>
                    <a:bodyPr/>
                    <a:lstStyle/>
                    <a:p>
                      <a:pPr algn="l" fontAlgn="b"/>
                      <a:r>
                        <a:rPr lang="tr-TR" sz="2000" b="0" i="0" u="none" strike="noStrike" dirty="0">
                          <a:solidFill>
                            <a:srgbClr val="000000"/>
                          </a:solidFill>
                          <a:effectLst/>
                          <a:latin typeface="Calibri"/>
                        </a:rPr>
                        <a:t>           2.500    </a:t>
                      </a:r>
                    </a:p>
                  </a:txBody>
                  <a:tcPr marL="0" marR="0" marT="0" marB="0" anchor="b"/>
                </a:tc>
                <a:extLst>
                  <a:ext uri="{0D108BD9-81ED-4DB2-BD59-A6C34878D82A}">
                    <a16:rowId xmlns:a16="http://schemas.microsoft.com/office/drawing/2014/main" val="10004"/>
                  </a:ext>
                </a:extLst>
              </a:tr>
              <a:tr h="0">
                <a:tc>
                  <a:txBody>
                    <a:bodyPr/>
                    <a:lstStyle/>
                    <a:p>
                      <a:pPr algn="l" fontAlgn="b"/>
                      <a:r>
                        <a:rPr lang="tr-TR" sz="2000" b="0" i="0" u="none" strike="noStrike" dirty="0">
                          <a:solidFill>
                            <a:srgbClr val="000000"/>
                          </a:solidFill>
                          <a:effectLst/>
                          <a:latin typeface="Calibri"/>
                        </a:rPr>
                        <a:t> -SATILAN MALIN MALİYETİ</a:t>
                      </a:r>
                    </a:p>
                  </a:txBody>
                  <a:tcPr marL="0" marR="0" marT="0" marB="0" anchor="b"/>
                </a:tc>
                <a:tc>
                  <a:txBody>
                    <a:bodyPr/>
                    <a:lstStyle/>
                    <a:p>
                      <a:pPr algn="l" fontAlgn="b"/>
                      <a:r>
                        <a:rPr lang="tr-TR" sz="2000" b="0" i="0" u="none" strike="noStrike" dirty="0">
                          <a:solidFill>
                            <a:srgbClr val="000000"/>
                          </a:solidFill>
                          <a:effectLst/>
                          <a:latin typeface="Calibri"/>
                        </a:rPr>
                        <a:t>-         1.150    </a:t>
                      </a:r>
                    </a:p>
                  </a:txBody>
                  <a:tcPr marL="0" marR="0" marT="0" marB="0" anchor="b"/>
                </a:tc>
                <a:tc>
                  <a:txBody>
                    <a:bodyPr/>
                    <a:lstStyle/>
                    <a:p>
                      <a:pPr algn="l" fontAlgn="b"/>
                      <a:r>
                        <a:rPr lang="tr-TR" sz="2000" b="0" i="0" u="none" strike="noStrike" dirty="0">
                          <a:solidFill>
                            <a:srgbClr val="000000"/>
                          </a:solidFill>
                          <a:effectLst/>
                          <a:latin typeface="Calibri"/>
                        </a:rPr>
                        <a:t>-         1.250    </a:t>
                      </a:r>
                    </a:p>
                  </a:txBody>
                  <a:tcPr marL="0" marR="0" marT="0" marB="0" anchor="b"/>
                </a:tc>
                <a:extLst>
                  <a:ext uri="{0D108BD9-81ED-4DB2-BD59-A6C34878D82A}">
                    <a16:rowId xmlns:a16="http://schemas.microsoft.com/office/drawing/2014/main" val="10005"/>
                  </a:ext>
                </a:extLst>
              </a:tr>
              <a:tr h="0">
                <a:tc>
                  <a:txBody>
                    <a:bodyPr/>
                    <a:lstStyle/>
                    <a:p>
                      <a:pPr algn="l" fontAlgn="b"/>
                      <a:r>
                        <a:rPr lang="tr-TR" sz="2000" b="0" i="0" u="none" strike="noStrike" dirty="0">
                          <a:solidFill>
                            <a:srgbClr val="000000"/>
                          </a:solidFill>
                          <a:effectLst/>
                          <a:latin typeface="Calibri"/>
                        </a:rPr>
                        <a:t>BRÜT KAR</a:t>
                      </a:r>
                    </a:p>
                  </a:txBody>
                  <a:tcPr marL="0" marR="0" marT="0" marB="0" anchor="b"/>
                </a:tc>
                <a:tc>
                  <a:txBody>
                    <a:bodyPr/>
                    <a:lstStyle/>
                    <a:p>
                      <a:pPr algn="l" fontAlgn="b"/>
                      <a:r>
                        <a:rPr lang="tr-TR" sz="2000" b="0" i="0" u="none" strike="noStrike" dirty="0">
                          <a:solidFill>
                            <a:srgbClr val="000000"/>
                          </a:solidFill>
                          <a:effectLst/>
                          <a:latin typeface="Calibri"/>
                        </a:rPr>
                        <a:t>               750    </a:t>
                      </a:r>
                    </a:p>
                  </a:txBody>
                  <a:tcPr marL="0" marR="0" marT="0" marB="0" anchor="b"/>
                </a:tc>
                <a:tc>
                  <a:txBody>
                    <a:bodyPr/>
                    <a:lstStyle/>
                    <a:p>
                      <a:pPr algn="l" fontAlgn="b"/>
                      <a:r>
                        <a:rPr lang="tr-TR" sz="2000" b="0" i="0" u="none" strike="noStrike" dirty="0">
                          <a:solidFill>
                            <a:srgbClr val="000000"/>
                          </a:solidFill>
                          <a:effectLst/>
                          <a:latin typeface="Calibri"/>
                        </a:rPr>
                        <a:t>           1.250    </a:t>
                      </a:r>
                    </a:p>
                  </a:txBody>
                  <a:tcPr marL="0" marR="0" marT="0" marB="0" anchor="b"/>
                </a:tc>
                <a:extLst>
                  <a:ext uri="{0D108BD9-81ED-4DB2-BD59-A6C34878D82A}">
                    <a16:rowId xmlns:a16="http://schemas.microsoft.com/office/drawing/2014/main" val="10006"/>
                  </a:ext>
                </a:extLst>
              </a:tr>
              <a:tr h="0">
                <a:tc>
                  <a:txBody>
                    <a:bodyPr/>
                    <a:lstStyle/>
                    <a:p>
                      <a:pPr algn="l" fontAlgn="b"/>
                      <a:r>
                        <a:rPr lang="tr-TR" sz="2000" b="0" i="0" u="none" strike="noStrike" dirty="0">
                          <a:solidFill>
                            <a:srgbClr val="000000"/>
                          </a:solidFill>
                          <a:effectLst/>
                          <a:latin typeface="Calibri"/>
                        </a:rPr>
                        <a:t> -GENEL YÖNETİM GİD.</a:t>
                      </a:r>
                    </a:p>
                  </a:txBody>
                  <a:tcPr marL="0" marR="0" marT="0" marB="0" anchor="b"/>
                </a:tc>
                <a:tc>
                  <a:txBody>
                    <a:bodyPr/>
                    <a:lstStyle/>
                    <a:p>
                      <a:pPr algn="l" fontAlgn="b"/>
                      <a:r>
                        <a:rPr lang="tr-TR" sz="2000" b="0" i="0" u="none" strike="noStrike">
                          <a:solidFill>
                            <a:srgbClr val="000000"/>
                          </a:solidFill>
                          <a:effectLst/>
                          <a:latin typeface="Calibri"/>
                        </a:rPr>
                        <a:t>-             125    </a:t>
                      </a:r>
                    </a:p>
                  </a:txBody>
                  <a:tcPr marL="0" marR="0" marT="0" marB="0" anchor="b"/>
                </a:tc>
                <a:tc>
                  <a:txBody>
                    <a:bodyPr/>
                    <a:lstStyle/>
                    <a:p>
                      <a:pPr algn="l" fontAlgn="b"/>
                      <a:r>
                        <a:rPr lang="tr-TR" sz="2000" b="0" i="0" u="none" strike="noStrike" dirty="0">
                          <a:solidFill>
                            <a:srgbClr val="000000"/>
                          </a:solidFill>
                          <a:effectLst/>
                          <a:latin typeface="Calibri"/>
                        </a:rPr>
                        <a:t>-             168    </a:t>
                      </a:r>
                    </a:p>
                  </a:txBody>
                  <a:tcPr marL="0" marR="0" marT="0" marB="0" anchor="b"/>
                </a:tc>
                <a:extLst>
                  <a:ext uri="{0D108BD9-81ED-4DB2-BD59-A6C34878D82A}">
                    <a16:rowId xmlns:a16="http://schemas.microsoft.com/office/drawing/2014/main" val="10007"/>
                  </a:ext>
                </a:extLst>
              </a:tr>
              <a:tr h="0">
                <a:tc>
                  <a:txBody>
                    <a:bodyPr/>
                    <a:lstStyle/>
                    <a:p>
                      <a:pPr algn="l" fontAlgn="b"/>
                      <a:r>
                        <a:rPr lang="tr-TR" sz="2000" b="0" i="0" u="none" strike="noStrike" dirty="0">
                          <a:solidFill>
                            <a:srgbClr val="000000"/>
                          </a:solidFill>
                          <a:effectLst/>
                          <a:latin typeface="Calibri"/>
                        </a:rPr>
                        <a:t> </a:t>
                      </a:r>
                      <a:r>
                        <a:rPr lang="tr-TR" sz="2000" b="0" i="0" u="none" strike="noStrike" dirty="0" smtClean="0">
                          <a:solidFill>
                            <a:srgbClr val="000000"/>
                          </a:solidFill>
                          <a:effectLst/>
                          <a:latin typeface="Calibri"/>
                        </a:rPr>
                        <a:t>-AMORTİSMAN</a:t>
                      </a:r>
                      <a:r>
                        <a:rPr lang="tr-TR" sz="2000" b="0" i="0" u="none" strike="noStrike" baseline="0" dirty="0" smtClean="0">
                          <a:solidFill>
                            <a:srgbClr val="000000"/>
                          </a:solidFill>
                          <a:effectLst/>
                          <a:latin typeface="Calibri"/>
                        </a:rPr>
                        <a:t> GİD.</a:t>
                      </a:r>
                      <a:endParaRPr lang="tr-TR" sz="2000" b="0" i="0" u="none" strike="noStrike" dirty="0">
                        <a:solidFill>
                          <a:srgbClr val="000000"/>
                        </a:solidFill>
                        <a:effectLst/>
                        <a:latin typeface="Calibri"/>
                      </a:endParaRPr>
                    </a:p>
                  </a:txBody>
                  <a:tcPr marL="0" marR="0" marT="0" marB="0" anchor="b"/>
                </a:tc>
                <a:tc>
                  <a:txBody>
                    <a:bodyPr/>
                    <a:lstStyle/>
                    <a:p>
                      <a:pPr algn="l" fontAlgn="b"/>
                      <a:r>
                        <a:rPr lang="tr-TR" sz="2000" b="0" i="0" u="none" strike="noStrike">
                          <a:solidFill>
                            <a:srgbClr val="000000"/>
                          </a:solidFill>
                          <a:effectLst/>
                          <a:latin typeface="Calibri"/>
                        </a:rPr>
                        <a:t>-             160    </a:t>
                      </a:r>
                    </a:p>
                  </a:txBody>
                  <a:tcPr marL="0" marR="0" marT="0" marB="0" anchor="b"/>
                </a:tc>
                <a:tc>
                  <a:txBody>
                    <a:bodyPr/>
                    <a:lstStyle/>
                    <a:p>
                      <a:pPr algn="l" fontAlgn="b"/>
                      <a:r>
                        <a:rPr lang="tr-TR" sz="2000" b="0" i="0" u="none" strike="noStrike" dirty="0">
                          <a:solidFill>
                            <a:srgbClr val="000000"/>
                          </a:solidFill>
                          <a:effectLst/>
                          <a:latin typeface="Calibri"/>
                        </a:rPr>
                        <a:t>-             187    </a:t>
                      </a:r>
                    </a:p>
                  </a:txBody>
                  <a:tcPr marL="0" marR="0" marT="0" marB="0" anchor="b"/>
                </a:tc>
                <a:extLst>
                  <a:ext uri="{0D108BD9-81ED-4DB2-BD59-A6C34878D82A}">
                    <a16:rowId xmlns:a16="http://schemas.microsoft.com/office/drawing/2014/main" val="10008"/>
                  </a:ext>
                </a:extLst>
              </a:tr>
              <a:tr h="0">
                <a:tc>
                  <a:txBody>
                    <a:bodyPr/>
                    <a:lstStyle/>
                    <a:p>
                      <a:pPr algn="l" fontAlgn="b"/>
                      <a:r>
                        <a:rPr lang="tr-TR" sz="2000" b="0" i="0" u="none" strike="noStrike" dirty="0">
                          <a:solidFill>
                            <a:srgbClr val="000000"/>
                          </a:solidFill>
                          <a:effectLst/>
                          <a:latin typeface="Calibri"/>
                        </a:rPr>
                        <a:t>FAALİYET KARI</a:t>
                      </a:r>
                    </a:p>
                  </a:txBody>
                  <a:tcPr marL="0" marR="0" marT="0" marB="0" anchor="b"/>
                </a:tc>
                <a:tc>
                  <a:txBody>
                    <a:bodyPr/>
                    <a:lstStyle/>
                    <a:p>
                      <a:pPr algn="l" fontAlgn="b"/>
                      <a:r>
                        <a:rPr lang="tr-TR" sz="2000" b="0" i="0" u="none" strike="noStrike">
                          <a:solidFill>
                            <a:srgbClr val="000000"/>
                          </a:solidFill>
                          <a:effectLst/>
                          <a:latin typeface="Calibri"/>
                        </a:rPr>
                        <a:t>               465    </a:t>
                      </a:r>
                    </a:p>
                  </a:txBody>
                  <a:tcPr marL="0" marR="0" marT="0" marB="0" anchor="b"/>
                </a:tc>
                <a:tc>
                  <a:txBody>
                    <a:bodyPr/>
                    <a:lstStyle/>
                    <a:p>
                      <a:pPr algn="l" fontAlgn="b"/>
                      <a:r>
                        <a:rPr lang="tr-TR" sz="2000" b="0" i="0" u="none" strike="noStrike" dirty="0">
                          <a:solidFill>
                            <a:srgbClr val="000000"/>
                          </a:solidFill>
                          <a:effectLst/>
                          <a:latin typeface="Calibri"/>
                        </a:rPr>
                        <a:t>               895    </a:t>
                      </a:r>
                    </a:p>
                  </a:txBody>
                  <a:tcPr marL="0" marR="0" marT="0" marB="0" anchor="b"/>
                </a:tc>
                <a:extLst>
                  <a:ext uri="{0D108BD9-81ED-4DB2-BD59-A6C34878D82A}">
                    <a16:rowId xmlns:a16="http://schemas.microsoft.com/office/drawing/2014/main" val="10009"/>
                  </a:ext>
                </a:extLst>
              </a:tr>
              <a:tr h="0">
                <a:tc>
                  <a:txBody>
                    <a:bodyPr/>
                    <a:lstStyle/>
                    <a:p>
                      <a:pPr algn="l" fontAlgn="b"/>
                      <a:r>
                        <a:rPr lang="tr-TR" sz="2000" b="0" i="0" u="none" strike="noStrike" dirty="0">
                          <a:solidFill>
                            <a:srgbClr val="000000"/>
                          </a:solidFill>
                          <a:effectLst/>
                          <a:latin typeface="Calibri"/>
                        </a:rPr>
                        <a:t> -FAİZ GİDERİ</a:t>
                      </a:r>
                    </a:p>
                  </a:txBody>
                  <a:tcPr marL="0" marR="0" marT="0" marB="0" anchor="b"/>
                </a:tc>
                <a:tc>
                  <a:txBody>
                    <a:bodyPr/>
                    <a:lstStyle/>
                    <a:p>
                      <a:pPr algn="l" fontAlgn="b"/>
                      <a:r>
                        <a:rPr lang="tr-TR" sz="2000" b="0" i="0" u="none" strike="noStrike">
                          <a:solidFill>
                            <a:srgbClr val="000000"/>
                          </a:solidFill>
                          <a:effectLst/>
                          <a:latin typeface="Calibri"/>
                        </a:rPr>
                        <a:t>-             165    </a:t>
                      </a:r>
                    </a:p>
                  </a:txBody>
                  <a:tcPr marL="0" marR="0" marT="0" marB="0" anchor="b"/>
                </a:tc>
                <a:tc>
                  <a:txBody>
                    <a:bodyPr/>
                    <a:lstStyle/>
                    <a:p>
                      <a:pPr algn="l" fontAlgn="b"/>
                      <a:r>
                        <a:rPr lang="tr-TR" sz="2000" b="0" i="0" u="none" strike="noStrike" dirty="0">
                          <a:solidFill>
                            <a:srgbClr val="000000"/>
                          </a:solidFill>
                          <a:effectLst/>
                          <a:latin typeface="Calibri"/>
                        </a:rPr>
                        <a:t>-             295    </a:t>
                      </a:r>
                    </a:p>
                  </a:txBody>
                  <a:tcPr marL="0" marR="0" marT="0" marB="0" anchor="b"/>
                </a:tc>
                <a:extLst>
                  <a:ext uri="{0D108BD9-81ED-4DB2-BD59-A6C34878D82A}">
                    <a16:rowId xmlns:a16="http://schemas.microsoft.com/office/drawing/2014/main" val="10010"/>
                  </a:ext>
                </a:extLst>
              </a:tr>
              <a:tr h="0">
                <a:tc>
                  <a:txBody>
                    <a:bodyPr/>
                    <a:lstStyle/>
                    <a:p>
                      <a:pPr algn="l" fontAlgn="b"/>
                      <a:r>
                        <a:rPr lang="tr-TR" sz="2000" b="0" i="0" u="none" strike="noStrike" dirty="0">
                          <a:solidFill>
                            <a:srgbClr val="000000"/>
                          </a:solidFill>
                          <a:effectLst/>
                          <a:latin typeface="Calibri"/>
                        </a:rPr>
                        <a:t>VERGİ ÖNCESİ KAR</a:t>
                      </a:r>
                    </a:p>
                  </a:txBody>
                  <a:tcPr marL="0" marR="0" marT="0" marB="0" anchor="b"/>
                </a:tc>
                <a:tc>
                  <a:txBody>
                    <a:bodyPr/>
                    <a:lstStyle/>
                    <a:p>
                      <a:pPr algn="l" fontAlgn="b"/>
                      <a:r>
                        <a:rPr lang="tr-TR" sz="2000" b="0" i="0" u="none" strike="noStrike">
                          <a:solidFill>
                            <a:srgbClr val="000000"/>
                          </a:solidFill>
                          <a:effectLst/>
                          <a:latin typeface="Calibri"/>
                        </a:rPr>
                        <a:t>               300    </a:t>
                      </a:r>
                    </a:p>
                  </a:txBody>
                  <a:tcPr marL="0" marR="0" marT="0" marB="0" anchor="b"/>
                </a:tc>
                <a:tc>
                  <a:txBody>
                    <a:bodyPr/>
                    <a:lstStyle/>
                    <a:p>
                      <a:pPr algn="l" fontAlgn="b"/>
                      <a:r>
                        <a:rPr lang="tr-TR" sz="2000" b="0" i="0" u="none" strike="noStrike" dirty="0">
                          <a:solidFill>
                            <a:srgbClr val="000000"/>
                          </a:solidFill>
                          <a:effectLst/>
                          <a:latin typeface="Calibri"/>
                        </a:rPr>
                        <a:t>               600    </a:t>
                      </a:r>
                    </a:p>
                  </a:txBody>
                  <a:tcPr marL="0" marR="0" marT="0" marB="0" anchor="b"/>
                </a:tc>
                <a:extLst>
                  <a:ext uri="{0D108BD9-81ED-4DB2-BD59-A6C34878D82A}">
                    <a16:rowId xmlns:a16="http://schemas.microsoft.com/office/drawing/2014/main" val="10011"/>
                  </a:ext>
                </a:extLst>
              </a:tr>
              <a:tr h="0">
                <a:tc>
                  <a:txBody>
                    <a:bodyPr/>
                    <a:lstStyle/>
                    <a:p>
                      <a:pPr algn="l" fontAlgn="b"/>
                      <a:r>
                        <a:rPr lang="tr-TR" sz="2000" b="0" i="0" u="none" strike="noStrike" dirty="0">
                          <a:solidFill>
                            <a:srgbClr val="000000"/>
                          </a:solidFill>
                          <a:effectLst/>
                          <a:latin typeface="Calibri"/>
                        </a:rPr>
                        <a:t> -VERGİ</a:t>
                      </a:r>
                    </a:p>
                  </a:txBody>
                  <a:tcPr marL="0" marR="0" marT="0" marB="0" anchor="b"/>
                </a:tc>
                <a:tc>
                  <a:txBody>
                    <a:bodyPr/>
                    <a:lstStyle/>
                    <a:p>
                      <a:pPr algn="l" fontAlgn="b"/>
                      <a:r>
                        <a:rPr lang="tr-TR" sz="2000" b="0" i="0" u="none" strike="noStrike">
                          <a:solidFill>
                            <a:srgbClr val="000000"/>
                          </a:solidFill>
                          <a:effectLst/>
                          <a:latin typeface="Calibri"/>
                        </a:rPr>
                        <a:t>-               80    </a:t>
                      </a:r>
                    </a:p>
                  </a:txBody>
                  <a:tcPr marL="0" marR="0" marT="0" marB="0" anchor="b"/>
                </a:tc>
                <a:tc>
                  <a:txBody>
                    <a:bodyPr/>
                    <a:lstStyle/>
                    <a:p>
                      <a:pPr algn="l" fontAlgn="b"/>
                      <a:r>
                        <a:rPr lang="tr-TR" sz="2000" b="0" i="0" u="none" strike="noStrike" dirty="0">
                          <a:solidFill>
                            <a:srgbClr val="000000"/>
                          </a:solidFill>
                          <a:effectLst/>
                          <a:latin typeface="Calibri"/>
                        </a:rPr>
                        <a:t>-             100    </a:t>
                      </a:r>
                    </a:p>
                  </a:txBody>
                  <a:tcPr marL="0" marR="0" marT="0" marB="0" anchor="b"/>
                </a:tc>
                <a:extLst>
                  <a:ext uri="{0D108BD9-81ED-4DB2-BD59-A6C34878D82A}">
                    <a16:rowId xmlns:a16="http://schemas.microsoft.com/office/drawing/2014/main" val="10012"/>
                  </a:ext>
                </a:extLst>
              </a:tr>
              <a:tr h="0">
                <a:tc>
                  <a:txBody>
                    <a:bodyPr/>
                    <a:lstStyle/>
                    <a:p>
                      <a:pPr algn="l" fontAlgn="b"/>
                      <a:r>
                        <a:rPr lang="tr-TR" sz="2000" b="0" i="0" u="none" strike="noStrike" dirty="0">
                          <a:solidFill>
                            <a:srgbClr val="000000"/>
                          </a:solidFill>
                          <a:effectLst/>
                          <a:latin typeface="Calibri"/>
                        </a:rPr>
                        <a:t>NET KAR</a:t>
                      </a:r>
                    </a:p>
                  </a:txBody>
                  <a:tcPr marL="0" marR="0" marT="0" marB="0" anchor="b"/>
                </a:tc>
                <a:tc>
                  <a:txBody>
                    <a:bodyPr/>
                    <a:lstStyle/>
                    <a:p>
                      <a:pPr algn="l" fontAlgn="b"/>
                      <a:r>
                        <a:rPr lang="tr-TR" sz="2000" b="0" i="0" u="none" strike="noStrike" dirty="0">
                          <a:solidFill>
                            <a:srgbClr val="000000"/>
                          </a:solidFill>
                          <a:effectLst/>
                          <a:latin typeface="Calibri"/>
                        </a:rPr>
                        <a:t>               220    </a:t>
                      </a:r>
                    </a:p>
                  </a:txBody>
                  <a:tcPr marL="0" marR="0" marT="0" marB="0" anchor="b"/>
                </a:tc>
                <a:tc>
                  <a:txBody>
                    <a:bodyPr/>
                    <a:lstStyle/>
                    <a:p>
                      <a:pPr algn="l" fontAlgn="b"/>
                      <a:r>
                        <a:rPr lang="tr-TR" sz="2000" b="0" i="0" u="none" strike="noStrike" dirty="0">
                          <a:solidFill>
                            <a:srgbClr val="000000"/>
                          </a:solidFill>
                          <a:effectLst/>
                          <a:latin typeface="Calibri"/>
                        </a:rPr>
                        <a:t>               500    </a:t>
                      </a:r>
                    </a:p>
                  </a:txBody>
                  <a:tcPr marL="0" marR="0" marT="0" marB="0" anchor="b"/>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0620389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smtClean="0">
                <a:solidFill>
                  <a:srgbClr val="FF0000"/>
                </a:solidFill>
              </a:rPr>
              <a:t>Firma Değer Hesaplama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5" name="2 İçerik Yer Tutucusu"/>
          <p:cNvSpPr>
            <a:spLocks noGrp="1"/>
          </p:cNvSpPr>
          <p:nvPr>
            <p:ph idx="1"/>
          </p:nvPr>
        </p:nvSpPr>
        <p:spPr>
          <a:xfrm>
            <a:off x="457200" y="1196975"/>
            <a:ext cx="8229600" cy="4929188"/>
          </a:xfrm>
        </p:spPr>
        <p:txBody>
          <a:bodyPr/>
          <a:lstStyle/>
          <a:p>
            <a:pPr algn="just">
              <a:buFont typeface="Arial"/>
              <a:buChar char="•"/>
              <a:defRPr/>
            </a:pPr>
            <a:r>
              <a:rPr lang="tr-TR" sz="2400" dirty="0"/>
              <a:t>Firma Değeri= Borçlar + </a:t>
            </a:r>
            <a:r>
              <a:rPr lang="tr-TR" sz="2400" dirty="0" err="1"/>
              <a:t>Özkaynak</a:t>
            </a:r>
            <a:r>
              <a:rPr lang="tr-TR" sz="2400" dirty="0"/>
              <a:t> – Nakit Varlıklar şeklinde hesaplayabiliriz.</a:t>
            </a:r>
          </a:p>
          <a:p>
            <a:pPr marL="0" indent="0" algn="just">
              <a:buFont typeface="Arial" panose="020B0604020202020204" pitchFamily="34" charset="0"/>
              <a:buNone/>
              <a:defRPr/>
            </a:pPr>
            <a:r>
              <a:rPr lang="tr-TR" sz="2400" dirty="0"/>
              <a:t>    Firma Değeri=  1.845 + 1.900 – 1.100</a:t>
            </a:r>
          </a:p>
          <a:p>
            <a:pPr marL="0" indent="0" algn="just">
              <a:buFont typeface="Arial" panose="020B0604020202020204" pitchFamily="34" charset="0"/>
              <a:buNone/>
              <a:defRPr/>
            </a:pPr>
            <a:r>
              <a:rPr lang="tr-TR" sz="2400" dirty="0"/>
              <a:t>    Firma Değeri =  2.645 </a:t>
            </a:r>
            <a:r>
              <a:rPr lang="tr-TR" sz="2400" dirty="0" err="1"/>
              <a:t>Tl</a:t>
            </a:r>
            <a:r>
              <a:rPr lang="tr-TR" sz="2400" dirty="0"/>
              <a:t> </a:t>
            </a:r>
          </a:p>
          <a:p>
            <a:pPr algn="just">
              <a:defRPr/>
            </a:pPr>
            <a:endParaRPr lang="tr-TR" sz="2400" dirty="0" smtClean="0"/>
          </a:p>
          <a:p>
            <a:pPr algn="just">
              <a:defRPr/>
            </a:pPr>
            <a:r>
              <a:rPr lang="tr-TR" sz="2400" dirty="0" smtClean="0"/>
              <a:t>Fakat</a:t>
            </a:r>
            <a:r>
              <a:rPr lang="tr-TR" sz="2400" dirty="0"/>
              <a:t>, bu şirketin halka açık olduğunu da var sayarsak, şirketin borsada işlem gören pay sayısı ile borsada oluşan piyasa fiyatını çarparak, piyasa değerini hesaplamamız gerekir.</a:t>
            </a:r>
          </a:p>
          <a:p>
            <a:pPr marL="0" indent="0" algn="just">
              <a:buFont typeface="Arial" panose="020B0604020202020204" pitchFamily="34" charset="0"/>
              <a:buNone/>
              <a:defRPr/>
            </a:pPr>
            <a:r>
              <a:rPr lang="tr-TR" sz="2400" dirty="0" smtClean="0"/>
              <a:t>   </a:t>
            </a:r>
          </a:p>
          <a:p>
            <a:pPr marL="0" indent="0" algn="just">
              <a:buFont typeface="Arial" panose="020B0604020202020204" pitchFamily="34" charset="0"/>
              <a:buNone/>
              <a:defRPr/>
            </a:pPr>
            <a:r>
              <a:rPr lang="tr-TR" sz="2400" dirty="0" smtClean="0"/>
              <a:t>Piyasa </a:t>
            </a:r>
            <a:r>
              <a:rPr lang="tr-TR" sz="2400" dirty="0"/>
              <a:t>Değeri= Hisse Senedi Sayısı X Hisse Senedi </a:t>
            </a:r>
            <a:r>
              <a:rPr lang="tr-TR" sz="2400" dirty="0" smtClean="0"/>
              <a:t>Fiyatı</a:t>
            </a:r>
          </a:p>
          <a:p>
            <a:pPr marL="0" indent="0" algn="just">
              <a:buFont typeface="Arial" panose="020B0604020202020204" pitchFamily="34" charset="0"/>
              <a:buNone/>
              <a:defRPr/>
            </a:pPr>
            <a:endParaRPr lang="tr-TR" sz="2400" dirty="0"/>
          </a:p>
          <a:p>
            <a:pPr marL="0" indent="0" algn="just">
              <a:buFont typeface="Arial" panose="020B0604020202020204" pitchFamily="34" charset="0"/>
              <a:buNone/>
              <a:defRPr/>
            </a:pPr>
            <a:endParaRPr lang="tr-TR" sz="2400" dirty="0" smtClean="0">
              <a:solidFill>
                <a:srgbClr val="585858"/>
              </a:solidFill>
              <a:latin typeface="inherit"/>
            </a:endParaRPr>
          </a:p>
          <a:p>
            <a:pPr algn="just">
              <a:buFont typeface="Arial"/>
              <a:buChar char="•"/>
              <a:defRPr/>
            </a:pPr>
            <a:endParaRPr lang="tr-TR" sz="2400" dirty="0" smtClean="0">
              <a:solidFill>
                <a:srgbClr val="585858"/>
              </a:solidFill>
              <a:latin typeface="inherit"/>
            </a:endParaRPr>
          </a:p>
          <a:p>
            <a:pPr>
              <a:defRPr/>
            </a:pPr>
            <a:endParaRPr lang="tr-TR" altLang="tr-TR" sz="2400" i="1" dirty="0" smtClean="0"/>
          </a:p>
        </p:txBody>
      </p:sp>
    </p:spTree>
    <p:extLst>
      <p:ext uri="{BB962C8B-B14F-4D97-AF65-F5344CB8AC3E}">
        <p14:creationId xmlns:p14="http://schemas.microsoft.com/office/powerpoint/2010/main" val="9227334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smtClean="0">
                <a:solidFill>
                  <a:srgbClr val="FF0000"/>
                </a:solidFill>
              </a:rPr>
              <a:t>Firma Değer Hesaplama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7" name="İçerik Yer Tutucusu 2"/>
          <p:cNvSpPr txBox="1">
            <a:spLocks/>
          </p:cNvSpPr>
          <p:nvPr/>
        </p:nvSpPr>
        <p:spPr>
          <a:xfrm>
            <a:off x="426241" y="1244122"/>
            <a:ext cx="8291512" cy="5145088"/>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r>
              <a:rPr lang="tr-TR" altLang="tr-TR" sz="2400" b="1" dirty="0" smtClean="0"/>
              <a:t>Örnek:</a:t>
            </a:r>
            <a:r>
              <a:rPr lang="tr-TR" altLang="tr-TR" sz="2400" dirty="0" smtClean="0"/>
              <a:t> ABC A.Ş. ‘</a:t>
            </a:r>
            <a:r>
              <a:rPr lang="tr-TR" altLang="tr-TR" sz="2400" dirty="0" err="1" smtClean="0"/>
              <a:t>nin</a:t>
            </a:r>
            <a:r>
              <a:rPr lang="tr-TR" altLang="tr-TR" sz="2400" dirty="0" smtClean="0"/>
              <a:t> piyasada 250 adet hisse senedi olsun. Bu hisse senedinin piyasa(borsa) fiyatı 15 TL olsun. </a:t>
            </a:r>
          </a:p>
          <a:p>
            <a:pPr algn="just"/>
            <a:r>
              <a:rPr lang="tr-TR" altLang="tr-TR" sz="2400" dirty="0" smtClean="0"/>
              <a:t>Bu durumda </a:t>
            </a:r>
            <a:r>
              <a:rPr lang="tr-TR" altLang="tr-TR" sz="2400" b="1" dirty="0" smtClean="0"/>
              <a:t>:</a:t>
            </a:r>
            <a:endParaRPr lang="tr-TR" altLang="tr-TR" sz="2400" dirty="0" smtClean="0"/>
          </a:p>
          <a:p>
            <a:pPr algn="just"/>
            <a:r>
              <a:rPr lang="tr-TR" altLang="tr-TR" sz="2400" dirty="0" smtClean="0"/>
              <a:t>Piyasa Değeri = Hisse Senedi Sayısı X Hisse Senedi Piyasa Fiyatı</a:t>
            </a:r>
          </a:p>
          <a:p>
            <a:pPr algn="just"/>
            <a:r>
              <a:rPr lang="tr-TR" altLang="tr-TR" sz="2400" b="1" dirty="0" smtClean="0"/>
              <a:t>Piyasa Değeri = 250 Ad Hisse senedi X 15 TL Hisse Fiyatı = 3.750 TL</a:t>
            </a:r>
          </a:p>
          <a:p>
            <a:pPr algn="just"/>
            <a:r>
              <a:rPr lang="tr-TR" altLang="tr-TR" sz="2400" dirty="0" smtClean="0"/>
              <a:t>Firma Değeri(EV) = Piyasa Değeri + Borçlar – Nakit Varlıklar</a:t>
            </a:r>
          </a:p>
          <a:p>
            <a:pPr algn="just"/>
            <a:r>
              <a:rPr lang="tr-TR" altLang="tr-TR" sz="2400" dirty="0" smtClean="0"/>
              <a:t>Firma Değeri         =  3.750 + 1.834 -1.100</a:t>
            </a:r>
          </a:p>
          <a:p>
            <a:pPr algn="just"/>
            <a:r>
              <a:rPr lang="tr-TR" altLang="tr-TR" sz="2400" b="1" dirty="0" smtClean="0"/>
              <a:t>Firma Değeri         = 4.484 </a:t>
            </a:r>
            <a:r>
              <a:rPr lang="tr-TR" altLang="tr-TR" sz="2400" b="1" dirty="0" err="1" smtClean="0"/>
              <a:t>Tl</a:t>
            </a:r>
            <a:endParaRPr lang="tr-TR" altLang="tr-TR" sz="2400" b="1" dirty="0" smtClean="0"/>
          </a:p>
        </p:txBody>
      </p:sp>
    </p:spTree>
    <p:extLst>
      <p:ext uri="{BB962C8B-B14F-4D97-AF65-F5344CB8AC3E}">
        <p14:creationId xmlns:p14="http://schemas.microsoft.com/office/powerpoint/2010/main" val="350287508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25800</TotalTime>
  <Words>891</Words>
  <Application>Microsoft Office PowerPoint</Application>
  <PresentationFormat>Ekran Gösterisi (4:3)</PresentationFormat>
  <Paragraphs>199</Paragraphs>
  <Slides>11</Slides>
  <Notes>0</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11</vt:i4>
      </vt:variant>
    </vt:vector>
  </HeadingPairs>
  <TitlesOfParts>
    <vt:vector size="21" baseType="lpstr">
      <vt:lpstr>MS PGothic</vt:lpstr>
      <vt:lpstr>Arial</vt:lpstr>
      <vt:lpstr>Calibri</vt:lpstr>
      <vt:lpstr>inherit</vt:lpstr>
      <vt:lpstr>Symbol</vt:lpstr>
      <vt:lpstr>Times New Roman</vt:lpstr>
      <vt:lpstr>Wingdings</vt:lpstr>
      <vt:lpstr>ekonomi</vt:lpstr>
      <vt:lpstr>1_Rics</vt:lpstr>
      <vt:lpstr>h.t.</vt:lpstr>
      <vt:lpstr>PowerPoint Sunusu</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Windows Kullanıcısı</cp:lastModifiedBy>
  <cp:revision>965</cp:revision>
  <cp:lastPrinted>2016-10-24T07:53:35Z</cp:lastPrinted>
  <dcterms:created xsi:type="dcterms:W3CDTF">2016-09-18T09:35:24Z</dcterms:created>
  <dcterms:modified xsi:type="dcterms:W3CDTF">2020-02-27T14:09:34Z</dcterms:modified>
</cp:coreProperties>
</file>