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0" r:id="rId2"/>
    <p:sldId id="315" r:id="rId3"/>
    <p:sldId id="316" r:id="rId4"/>
    <p:sldId id="317" r:id="rId5"/>
    <p:sldId id="306" r:id="rId6"/>
    <p:sldId id="322" r:id="rId7"/>
    <p:sldId id="321" r:id="rId8"/>
    <p:sldId id="319" r:id="rId9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10 Yuvarlatılmış Dikdörtgen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1 Dikdörtgen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4 Dikdörtgen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5 Dikdörtgen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D3FC1-3630-4F66-A506-1DBBA887E0E2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12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11D7A-EEEC-4E2E-AC5C-1AF72C19358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96683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7EE7-8B9E-47EF-BB1B-160D896964A4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A7DE8-F99D-43E5-ADBB-EAF00C2AC1F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68762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5350-58F7-4293-9AFF-A16EDD10F8C8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91219-1B43-4718-B01F-6026E90B23A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4663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0B0EF-BA6F-41EA-8C47-4D13833E1836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F1243-D66F-4789-86AF-FC569E5A88C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902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10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1 Dikdörtgen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4 Dikdörtgen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5 Dikdörtgen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D00CF-001E-431D-AA60-EC893EDEAFBF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10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38BDE-308F-4A48-A443-B025371B528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73174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F92BE-E158-4BEC-970F-4C14A8DDB9BD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4905A-5259-4F57-9ADF-C81BA558419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675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7D249-8AA3-4D25-87EC-A8FDF33CA0E1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8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CE7B2-9DB9-4F4A-AD68-699D8169505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09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D5DE9-F4BD-4D89-AD45-D2E34793819A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4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00954-09D3-42DF-BF19-75E602A6B52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5076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3198C-037C-4955-B0EA-66BA89304DF0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0BE67-184A-4934-BBA0-430CD475161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0093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10 Yuvarlatılmış Dikdörtgen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5AD63-C413-48C0-A45A-A5C900E88BE1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8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504A3-48FE-486D-BFBE-D89E0B1633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5434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Dikdörtgen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0 Dikdörtgen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1 Dikdörtgen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8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19698-158F-435F-A1B5-96C4E751D979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9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881D4-CFD2-472B-A3CE-29AC21CC13D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323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21 Başlık Yer Tutucusu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9A2A08-36E7-4E23-AB8E-A3913BDDBDC1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Georgia" panose="02040502050405020303" pitchFamily="18" charset="0"/>
              </a:defRPr>
            </a:lvl1pPr>
          </a:lstStyle>
          <a:p>
            <a:pPr>
              <a:defRPr/>
            </a:pPr>
            <a:fld id="{1049CDF1-F7A3-4BBD-BB7F-742063D9FBE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6" r:id="rId2"/>
    <p:sldLayoutId id="2147483714" r:id="rId3"/>
    <p:sldLayoutId id="2147483707" r:id="rId4"/>
    <p:sldLayoutId id="2147483708" r:id="rId5"/>
    <p:sldLayoutId id="2147483709" r:id="rId6"/>
    <p:sldLayoutId id="2147483710" r:id="rId7"/>
    <p:sldLayoutId id="2147483715" r:id="rId8"/>
    <p:sldLayoutId id="2147483716" r:id="rId9"/>
    <p:sldLayoutId id="2147483711" r:id="rId10"/>
    <p:sldLayoutId id="21474837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anose="020405020504050203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anose="020405020504050203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anose="020405020504050203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anose="020405020504050203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anose="020405020504050203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anose="020405020504050203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anose="020405020504050203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B1ADAC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C39E92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C39E92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 dirty="0" smtClean="0"/>
              <a:t>8. Hafta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dirty="0"/>
              <a:t>KAMUSAL ALAN VE KENT</a:t>
            </a:r>
            <a:br>
              <a:rPr lang="tr-TR" alt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271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Ortaçağ Erken Dönem (5-10.yy)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1700213"/>
            <a:ext cx="7772400" cy="43195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dirty="0" smtClean="0"/>
              <a:t>Karanlık çağ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dirty="0" smtClean="0"/>
              <a:t>Nüfusun azalması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dirty="0" err="1" smtClean="0"/>
              <a:t>Pax</a:t>
            </a:r>
            <a:r>
              <a:rPr lang="tr-TR" dirty="0" smtClean="0"/>
              <a:t> Romana ortadan kalkıyor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dirty="0" smtClean="0"/>
              <a:t>Üretim ve Ticaretin azalması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dirty="0" smtClean="0"/>
              <a:t>Okuma yazma oranı düşüyor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Yükseliş Dönemi (11.-13.yy)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1417638"/>
            <a:ext cx="7772400" cy="48196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dirty="0" smtClean="0"/>
              <a:t>Nüfus artıyor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dirty="0" smtClean="0"/>
              <a:t>İlk Üniversiteler Kuruluyor (Bologna, Paris, Oxford)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dirty="0" smtClean="0"/>
              <a:t>Kilise ikiye ayrılıyor (Batı-Katolik, Doğu Ortodoks)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dirty="0" smtClean="0"/>
              <a:t>Yunan ve Roma Metinleri yeniden keşfedilmeye başlıyor (Yahudi ve İslam Kaynakları)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Geç Ortaçağ Dönemi (13.-15.yy)</a:t>
            </a:r>
          </a:p>
        </p:txBody>
      </p:sp>
      <p:sp>
        <p:nvSpPr>
          <p:cNvPr id="1024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1700213"/>
            <a:ext cx="7772400" cy="4319587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endParaRPr lang="tr-TR" altLang="tr-TR" smtClean="0"/>
          </a:p>
          <a:p>
            <a:pPr eaLnBrk="1" hangingPunct="1">
              <a:lnSpc>
                <a:spcPct val="150000"/>
              </a:lnSpc>
            </a:pPr>
            <a:r>
              <a:rPr lang="tr-TR" altLang="tr-TR" smtClean="0"/>
              <a:t>Büyük kıtlık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tr-TR" smtClean="0"/>
              <a:t>Kara ölüm – Veba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tr-TR" smtClean="0"/>
              <a:t>Nüfusun azalması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tr-TR" smtClean="0"/>
              <a:t>Matbaanın kullanılmaya başlanması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1 Resim" descr="250px-Bologna-vista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706" y="3501008"/>
            <a:ext cx="3579937" cy="2591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683568" y="476672"/>
            <a:ext cx="75682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Merkezi örgütlenmenin dağılmasıyla tek örgütlü kurum olarak kilise kalıyor. </a:t>
            </a:r>
          </a:p>
          <a:p>
            <a:endParaRPr lang="tr-TR" dirty="0" smtClean="0"/>
          </a:p>
          <a:p>
            <a:r>
              <a:rPr lang="tr-TR" dirty="0" smtClean="0"/>
              <a:t>Böylece kilise hem siyasal hem toplumsal yaşamın merkezi oluyor.</a:t>
            </a:r>
          </a:p>
          <a:p>
            <a:endParaRPr lang="tr-TR" dirty="0"/>
          </a:p>
          <a:p>
            <a:r>
              <a:rPr lang="tr-TR" dirty="0" smtClean="0"/>
              <a:t>Nüfuz azalıyor ve nüfusun büyük kısmı kentleri </a:t>
            </a:r>
            <a:r>
              <a:rPr lang="tr-TR" dirty="0" err="1" smtClean="0"/>
              <a:t>terkedip</a:t>
            </a:r>
            <a:r>
              <a:rPr lang="tr-TR" dirty="0" smtClean="0"/>
              <a:t> köylere yerleşiyor. </a:t>
            </a:r>
          </a:p>
          <a:p>
            <a:endParaRPr lang="tr-TR" dirty="0"/>
          </a:p>
          <a:p>
            <a:r>
              <a:rPr lang="tr-TR" dirty="0"/>
              <a:t>Kentler tamamen yok olmuyor ama </a:t>
            </a:r>
            <a:r>
              <a:rPr lang="tr-TR" dirty="0" smtClean="0"/>
              <a:t>kent hayatı canlılığını kaybediyor.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83568" y="476672"/>
            <a:ext cx="75682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Ortaçağ kentleri genelde yüksek duvarlarla korunuyor</a:t>
            </a:r>
          </a:p>
          <a:p>
            <a:endParaRPr lang="tr-TR" dirty="0"/>
          </a:p>
          <a:p>
            <a:r>
              <a:rPr lang="tr-TR" dirty="0" smtClean="0"/>
              <a:t>Sokaklar dar ve dolambaçlı</a:t>
            </a:r>
          </a:p>
          <a:p>
            <a:endParaRPr lang="tr-TR" dirty="0"/>
          </a:p>
          <a:p>
            <a:r>
              <a:rPr lang="tr-TR" dirty="0" smtClean="0"/>
              <a:t>Şehrin merkezinde genelde büyük bir meydan bulunuyor. </a:t>
            </a:r>
          </a:p>
          <a:p>
            <a:endParaRPr lang="tr-TR" dirty="0"/>
          </a:p>
          <a:p>
            <a:r>
              <a:rPr lang="tr-TR" dirty="0" smtClean="0"/>
              <a:t>Burası Pazar yeri olarak da kullanılıyor.</a:t>
            </a:r>
          </a:p>
          <a:p>
            <a:endParaRPr lang="tr-TR" dirty="0" smtClean="0"/>
          </a:p>
          <a:p>
            <a:r>
              <a:rPr lang="tr-TR" dirty="0" smtClean="0"/>
              <a:t>Etrafında katedral, belediye binası, önemli kamu binaları bulunuyor.</a:t>
            </a:r>
            <a:endParaRPr lang="tr-TR" dirty="0"/>
          </a:p>
        </p:txBody>
      </p:sp>
      <p:pic>
        <p:nvPicPr>
          <p:cNvPr id="4" name="3 İçerik Yer Tutucusu" descr="M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78920" y="3356991"/>
            <a:ext cx="4569793" cy="295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92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1988840"/>
            <a:ext cx="7772400" cy="4030960"/>
          </a:xfrm>
        </p:spPr>
        <p:txBody>
          <a:bodyPr/>
          <a:lstStyle/>
          <a:p>
            <a:r>
              <a:rPr lang="tr-TR" dirty="0" smtClean="0"/>
              <a:t>Kentler, ağırlıklı olarak liman, büyük yol kavşakları, akarsu, manastır, kilise ve kale etrafında, yani ticarete imkan veren yerlerde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10. </a:t>
            </a:r>
            <a:r>
              <a:rPr lang="tr-TR" dirty="0" err="1" smtClean="0"/>
              <a:t>yy’dan</a:t>
            </a:r>
            <a:r>
              <a:rPr lang="tr-TR" dirty="0" smtClean="0"/>
              <a:t> itibaren ticaret artıyor ve kent yaşamında canlanma başlıyor.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7268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Bologna: ilk üniversite</a:t>
            </a:r>
          </a:p>
        </p:txBody>
      </p:sp>
      <p:pic>
        <p:nvPicPr>
          <p:cNvPr id="27651" name="1 Resim" descr="University_of_Bologna-MakeMyStudy_9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040" y="3717032"/>
            <a:ext cx="3502409" cy="2388047"/>
          </a:xfrm>
          <a:noFill/>
        </p:spPr>
      </p:pic>
      <p:sp>
        <p:nvSpPr>
          <p:cNvPr id="2" name="Metin kutusu 1"/>
          <p:cNvSpPr txBox="1"/>
          <p:nvPr/>
        </p:nvSpPr>
        <p:spPr>
          <a:xfrm>
            <a:off x="467544" y="1844824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İlk üniversiteler MS 1000-1300 arasında kuruluyor</a:t>
            </a:r>
          </a:p>
          <a:p>
            <a:endParaRPr lang="tr-TR" dirty="0"/>
          </a:p>
          <a:p>
            <a:r>
              <a:rPr lang="tr-TR" dirty="0" err="1" smtClean="0"/>
              <a:t>Università</a:t>
            </a:r>
            <a:r>
              <a:rPr lang="tr-TR" dirty="0" smtClean="0"/>
              <a:t> </a:t>
            </a:r>
            <a:r>
              <a:rPr lang="tr-TR" dirty="0" err="1" smtClean="0"/>
              <a:t>di</a:t>
            </a:r>
            <a:r>
              <a:rPr lang="tr-TR" dirty="0" smtClean="0"/>
              <a:t> Bologna 1088</a:t>
            </a:r>
          </a:p>
          <a:p>
            <a:endParaRPr lang="tr-TR" dirty="0"/>
          </a:p>
          <a:p>
            <a:r>
              <a:rPr lang="tr-TR" dirty="0" err="1" smtClean="0"/>
              <a:t>Université</a:t>
            </a:r>
            <a:r>
              <a:rPr lang="tr-TR" dirty="0" smtClean="0"/>
              <a:t> de Paris 1150</a:t>
            </a:r>
          </a:p>
          <a:p>
            <a:endParaRPr lang="tr-TR" dirty="0"/>
          </a:p>
          <a:p>
            <a:r>
              <a:rPr lang="tr-TR" dirty="0" smtClean="0"/>
              <a:t>Oxford </a:t>
            </a:r>
            <a:r>
              <a:rPr lang="tr-TR" dirty="0" err="1" smtClean="0"/>
              <a:t>University</a:t>
            </a:r>
            <a:r>
              <a:rPr lang="tr-TR" dirty="0" smtClean="0"/>
              <a:t> 1167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Özel 1">
      <a:dk1>
        <a:srgbClr val="997200"/>
      </a:dk1>
      <a:lt1>
        <a:srgbClr val="FFD147"/>
      </a:lt1>
      <a:dk2>
        <a:srgbClr val="69240B"/>
      </a:dk2>
      <a:lt2>
        <a:srgbClr val="9E3611"/>
      </a:lt2>
      <a:accent1>
        <a:srgbClr val="4A3128"/>
      </a:accent1>
      <a:accent2>
        <a:srgbClr val="6F493C"/>
      </a:accent2>
      <a:accent3>
        <a:srgbClr val="C39E92"/>
      </a:accent3>
      <a:accent4>
        <a:srgbClr val="634545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217</TotalTime>
  <Words>224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Georgia</vt:lpstr>
      <vt:lpstr>Wingdings 2</vt:lpstr>
      <vt:lpstr>Hisse Senedi</vt:lpstr>
      <vt:lpstr>KAMUSAL ALAN VE KENT </vt:lpstr>
      <vt:lpstr>Ortaçağ Erken Dönem (5-10.yy)</vt:lpstr>
      <vt:lpstr>Yükseliş Dönemi (11.-13.yy)</vt:lpstr>
      <vt:lpstr>Geç Ortaçağ Dönemi (13.-15.yy)</vt:lpstr>
      <vt:lpstr>PowerPoint Sunusu</vt:lpstr>
      <vt:lpstr>PowerPoint Sunusu</vt:lpstr>
      <vt:lpstr>Kentler</vt:lpstr>
      <vt:lpstr>Bologna: ilk üniversite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ORTAÇAĞ AVRUPA KENTLERİ</dc:title>
  <dc:creator>w</dc:creator>
  <cp:lastModifiedBy>user</cp:lastModifiedBy>
  <cp:revision>21</cp:revision>
  <dcterms:created xsi:type="dcterms:W3CDTF">2016-04-24T18:01:40Z</dcterms:created>
  <dcterms:modified xsi:type="dcterms:W3CDTF">2020-02-02T15:26:47Z</dcterms:modified>
</cp:coreProperties>
</file>