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7" r:id="rId4"/>
    <p:sldId id="268" r:id="rId5"/>
    <p:sldId id="269" r:id="rId6"/>
    <p:sldId id="270" r:id="rId7"/>
    <p:sldId id="272" r:id="rId8"/>
    <p:sldId id="273" r:id="rId9"/>
    <p:sldId id="27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file.net/preview/524677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163" y="3996036"/>
            <a:ext cx="6831673" cy="1086237"/>
          </a:xfrm>
        </p:spPr>
        <p:txBody>
          <a:bodyPr/>
          <a:lstStyle/>
          <a:p>
            <a:r>
              <a:rPr lang="ru-RU" dirty="0"/>
              <a:t>Урок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Брызгунова</a:t>
            </a:r>
            <a:r>
              <a:rPr lang="ru-RU" dirty="0">
                <a:solidFill>
                  <a:schemeClr val="tx1"/>
                </a:solidFill>
              </a:rPr>
              <a:t>, Е.А., Звуки и интонация русской речи. Москва: Русский язык, 1977.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>
                <a:solidFill>
                  <a:schemeClr val="tx1"/>
                </a:solidFill>
              </a:rPr>
              <a:t>Одинцова И.В. Звуки. Ритмика. Интонация. Москва: Флинта: Наука, 2014.</a:t>
            </a:r>
          </a:p>
          <a:p>
            <a:r>
              <a:rPr lang="ru-RU" dirty="0" err="1">
                <a:solidFill>
                  <a:schemeClr val="tx1"/>
                </a:solidFill>
              </a:rPr>
              <a:t>Бархударова</a:t>
            </a:r>
            <a:r>
              <a:rPr lang="ru-RU" dirty="0">
                <a:solidFill>
                  <a:schemeClr val="tx1"/>
                </a:solidFill>
              </a:rPr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ru-RU" dirty="0">
                <a:solidFill>
                  <a:schemeClr val="tx1"/>
                </a:solidFill>
              </a:rPr>
              <a:t>Угрюмова, Е.А. Акцентологические особенности русского языка, дипломная работа.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https://studfile.net/preview/5246770/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D9DE-677E-4E83-B982-CD3DDC680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4314"/>
            <a:ext cx="9601200" cy="768626"/>
          </a:xfrm>
        </p:spPr>
        <p:txBody>
          <a:bodyPr>
            <a:normAutofit/>
          </a:bodyPr>
          <a:lstStyle/>
          <a:p>
            <a:r>
              <a:rPr lang="ru-RU" sz="3200" dirty="0"/>
              <a:t>Языковые нормы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082F8-425B-4C4A-91C8-29748DC16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78226"/>
            <a:ext cx="9601200" cy="4489174"/>
          </a:xfrm>
        </p:spPr>
        <p:txBody>
          <a:bodyPr/>
          <a:lstStyle/>
          <a:p>
            <a:pPr algn="just"/>
            <a:r>
              <a:rPr lang="ru-RU" b="1" dirty="0"/>
              <a:t>Орфоэпические нормы –</a:t>
            </a:r>
            <a:r>
              <a:rPr lang="ru-RU" dirty="0"/>
              <a:t> это совокупность правил, устанавливающих единообразное произношение.</a:t>
            </a:r>
          </a:p>
          <a:p>
            <a:pPr algn="just"/>
            <a:r>
              <a:rPr lang="ru-RU" b="1" dirty="0"/>
              <a:t>Лексические нормы</a:t>
            </a:r>
            <a:r>
              <a:rPr lang="ru-RU" dirty="0"/>
              <a:t> – это правила употребления слов в соответствии с их значениями и возможностями сочетаемости.</a:t>
            </a:r>
          </a:p>
          <a:p>
            <a:pPr algn="just"/>
            <a:r>
              <a:rPr lang="ru-RU" b="1" dirty="0"/>
              <a:t>Морфологические нормы</a:t>
            </a:r>
            <a:r>
              <a:rPr lang="ru-RU" dirty="0"/>
              <a:t> – это правила образования слов и форм слова. Морфологические нормы многочисленны и касаются употребления форм разных частей речи. Эти нормы отражены в грамматиках и справочниках.</a:t>
            </a:r>
          </a:p>
          <a:p>
            <a:pPr algn="just"/>
            <a:r>
              <a:rPr lang="ru-RU" b="1" dirty="0"/>
              <a:t>Синтаксические нормы</a:t>
            </a:r>
            <a:r>
              <a:rPr lang="ru-RU" dirty="0"/>
              <a:t> – это правила построения словосочетаний и предложений.</a:t>
            </a:r>
          </a:p>
          <a:p>
            <a:pPr algn="just"/>
            <a:r>
              <a:rPr lang="ru-RU" b="1" dirty="0"/>
              <a:t>Стилистические нормы</a:t>
            </a:r>
            <a:r>
              <a:rPr lang="ru-RU" dirty="0"/>
              <a:t> – этот правила выбора языковых средств в соответствии с ситуацией общения. Многие слова русского языка имеют определенную стилистическую окраску – книжную, разговорную, просторечную, что определяет особенности их использования в речи.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1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8B187-179A-428B-AB2A-ECAF6F69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Произносительные нормы (орфоэпия)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F36F6-707E-4FF4-964C-EAF176334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303643"/>
          </a:xfrm>
        </p:spPr>
        <p:txBody>
          <a:bodyPr/>
          <a:lstStyle/>
          <a:p>
            <a:pPr algn="just"/>
            <a:r>
              <a:rPr lang="ru-RU" b="1" dirty="0"/>
              <a:t>Орфоэпия</a:t>
            </a:r>
            <a:r>
              <a:rPr lang="ru-RU" dirty="0"/>
              <a:t>– это наука о правильном произношении. </a:t>
            </a:r>
          </a:p>
          <a:p>
            <a:pPr algn="just"/>
            <a:r>
              <a:rPr lang="ru-RU" dirty="0"/>
              <a:t>Для успешного овладения орфоэпическими нормами необходимо:</a:t>
            </a:r>
          </a:p>
          <a:p>
            <a:pPr marL="0" indent="0" algn="just">
              <a:buNone/>
            </a:pPr>
            <a:r>
              <a:rPr lang="ru-RU" dirty="0"/>
              <a:t>	-знать основные правила русского литературного произношения</a:t>
            </a:r>
          </a:p>
          <a:p>
            <a:pPr marL="0" indent="0" algn="just">
              <a:buNone/>
            </a:pPr>
            <a:r>
              <a:rPr lang="ru-RU" dirty="0"/>
              <a:t>	-уметь слушать свою речь и речь других</a:t>
            </a:r>
          </a:p>
          <a:p>
            <a:pPr marL="0" indent="0" algn="just">
              <a:buNone/>
            </a:pPr>
            <a:r>
              <a:rPr lang="ru-RU" dirty="0"/>
              <a:t>	-слушать и изучать правильное литературное произношение</a:t>
            </a:r>
          </a:p>
          <a:p>
            <a:pPr marL="0" indent="0" algn="just">
              <a:buNone/>
            </a:pPr>
            <a:r>
              <a:rPr lang="ru-RU" dirty="0"/>
              <a:t>	-сравнивать свое произношение с правильным </a:t>
            </a:r>
          </a:p>
          <a:p>
            <a:pPr marL="0" indent="0" algn="just">
              <a:buNone/>
            </a:pPr>
            <a:r>
              <a:rPr lang="ru-RU" dirty="0"/>
              <a:t>	-исправлять ошибки путем постоянной речевой тренировки</a:t>
            </a:r>
          </a:p>
        </p:txBody>
      </p:sp>
    </p:spTree>
    <p:extLst>
      <p:ext uri="{BB962C8B-B14F-4D97-AF65-F5344CB8AC3E}">
        <p14:creationId xmlns:p14="http://schemas.microsoft.com/office/powerpoint/2010/main" val="132384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ED615-9DB3-469E-A37D-2E2FFAFD5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83096"/>
            <a:ext cx="9601200" cy="5284304"/>
          </a:xfrm>
        </p:spPr>
        <p:txBody>
          <a:bodyPr/>
          <a:lstStyle/>
          <a:p>
            <a:pPr algn="just"/>
            <a:r>
              <a:rPr lang="ru-RU" dirty="0"/>
              <a:t>Нормы образцового произношения складывались в процессе развития национального  языка. В 18 веке произносительных норм еще не было. Различалось произношение разговорное и высокий стиль речи. 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/>
              <a:t>К 19 веку старомосковское произношение сложилось в основных своих чертах. Московские произносительные нормы были признаны не только общерусскими, но и образцовыми. Их утверждению и распространению способствовал Малый театр и ученые Московского университета.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/>
              <a:t>После революции 1917 года произносительные нормы были сильно изменены. Однако произносительная система в своих основных чертах сохранилась. Произошло сближение произношения с написанием. Появились новые произносительные варианты. 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/>
              <a:t>В крупных культурных центрах старой России, таких, как Петербург, Казань, Нижний Новгород, Воронеж, Одесса и др., всегда говорили по разному. На манеру произношения влияли местные диалекты.</a:t>
            </a:r>
          </a:p>
        </p:txBody>
      </p:sp>
    </p:spTree>
    <p:extLst>
      <p:ext uri="{BB962C8B-B14F-4D97-AF65-F5344CB8AC3E}">
        <p14:creationId xmlns:p14="http://schemas.microsoft.com/office/powerpoint/2010/main" val="2125300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88C26-53EB-4717-B2F5-0961EFC12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383" y="1311967"/>
            <a:ext cx="9601200" cy="5191539"/>
          </a:xfrm>
        </p:spPr>
        <p:txBody>
          <a:bodyPr/>
          <a:lstStyle/>
          <a:p>
            <a:pPr algn="just"/>
            <a:r>
              <a:rPr lang="ru-RU" dirty="0"/>
              <a:t>В зависимости от темпа речи различают полный и неполный стили. </a:t>
            </a:r>
            <a:r>
              <a:rPr lang="ru-RU" b="1" dirty="0"/>
              <a:t>Полный стиль </a:t>
            </a:r>
            <a:r>
              <a:rPr lang="ru-RU" dirty="0"/>
              <a:t>характеризуется отчетливым произнесением звуков, тщательной артикуляцией, что возможно при медленном темпе речи. В </a:t>
            </a:r>
            <a:r>
              <a:rPr lang="ru-RU" b="1" dirty="0"/>
              <a:t>неполном стиле </a:t>
            </a:r>
            <a:r>
              <a:rPr lang="ru-RU" dirty="0"/>
              <a:t> (при быстром темпе речи) отмечается менее отчетливое произношение звуков, сильное редуцирование</a:t>
            </a:r>
          </a:p>
          <a:p>
            <a:pPr algn="just"/>
            <a:r>
              <a:rPr lang="ru-RU" dirty="0"/>
              <a:t>Среди вариантов произношения различают </a:t>
            </a:r>
            <a:r>
              <a:rPr lang="ru-RU" b="1" dirty="0"/>
              <a:t>старшую</a:t>
            </a:r>
            <a:r>
              <a:rPr lang="ru-RU" dirty="0"/>
              <a:t> и </a:t>
            </a:r>
            <a:r>
              <a:rPr lang="ru-RU" b="1" dirty="0"/>
              <a:t>младшую</a:t>
            </a:r>
            <a:r>
              <a:rPr lang="ru-RU" dirty="0"/>
              <a:t> нормы. "</a:t>
            </a:r>
            <a:r>
              <a:rPr lang="ru-RU" b="1" dirty="0"/>
              <a:t>Старшая</a:t>
            </a:r>
            <a:r>
              <a:rPr lang="ru-RU" dirty="0"/>
              <a:t>" форма сохраняет особенности старомосковского произношения. "</a:t>
            </a:r>
            <a:r>
              <a:rPr lang="ru-RU" b="1" dirty="0"/>
              <a:t>Младшая</a:t>
            </a:r>
            <a:r>
              <a:rPr lang="ru-RU" dirty="0"/>
              <a:t>" норма отражает особенности современного литературного произношения. Старые нормы сохранились в речи многих людей старшего поколения, на сцене; а также встречаются в поэтических текстах поэтов 19 века и даже первой половины 20 века.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12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281C-C1E0-4C5B-B1FA-407B0AAB7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609" y="1166193"/>
            <a:ext cx="9601200" cy="3975652"/>
          </a:xfrm>
        </p:spPr>
        <p:txBody>
          <a:bodyPr/>
          <a:lstStyle/>
          <a:p>
            <a:pPr algn="just"/>
            <a:r>
              <a:rPr lang="ru-RU" dirty="0"/>
              <a:t>В течение двух столетий существовало два варианта произношения: московский и петербургский. И оба варианта были правильными. Московский вариант сложился значительно раньше петербургского. Считается, что в основе петербургского произношения лежит московское произношение. Когда столицей России стал Петербург, сюда переехал весь двор, высшие чиновники и знать, которая прежде жила в Москве. Но затем московское произношение в Петербурге стало меняться под воздействием </a:t>
            </a:r>
            <a:r>
              <a:rPr lang="ru-RU" dirty="0" err="1"/>
              <a:t>северновеликорусских</a:t>
            </a:r>
            <a:r>
              <a:rPr lang="ru-RU" dirty="0"/>
              <a:t> говоров.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Главное отличие петербургского произношения от московского состоит в том, что петербургское произношение  тяготеет к книжному или  «буквенному» произношению.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9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CD56C-840B-45CC-8431-61F8D272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04" y="1192696"/>
            <a:ext cx="9601200" cy="4121426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dirty="0"/>
              <a:t>Наиболее важным периодом в развитии норм русского языка бесспорно можно считать </a:t>
            </a:r>
            <a:r>
              <a:rPr lang="tr-TR" dirty="0"/>
              <a:t>XVIII </a:t>
            </a:r>
            <a:r>
              <a:rPr lang="ru-RU" dirty="0"/>
              <a:t>век. Важное событие первой половины XIX века – признание бытовой речи культурной ценностью. До этого бытовая речь находилась за пределами литературного языка: в ней было много просторечия и диалектных черт. В начале XIX веке литературный язык уже мог  выполнять различные функции – быть явлением культуры и явлением  быта. </a:t>
            </a:r>
          </a:p>
          <a:p>
            <a:pPr algn="just"/>
            <a:r>
              <a:rPr lang="ru-RU" dirty="0"/>
              <a:t> Огромную роль в процессе становления и развития современного русского языка сыграл А.С. Пушкин. Начиная с А. С. Пушкина, русский читатель воспринимает все написанное великим поэтом и другими его современниками как современный русский язык: временная дистанция почти не ощущается. 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32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C4598-4803-41F6-BCD3-328B912D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33181"/>
            <a:ext cx="9601200" cy="945045"/>
          </a:xfrm>
        </p:spPr>
        <p:txBody>
          <a:bodyPr>
            <a:normAutofit/>
          </a:bodyPr>
          <a:lstStyle/>
          <a:p>
            <a:r>
              <a:rPr lang="ru-RU" sz="3200" dirty="0"/>
              <a:t>Признаки нормы литературного языка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55848-EFA7-4B40-A0B8-43B27CBBC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1322"/>
            <a:ext cx="9601200" cy="3021495"/>
          </a:xfrm>
        </p:spPr>
        <p:txBody>
          <a:bodyPr/>
          <a:lstStyle/>
          <a:p>
            <a:r>
              <a:rPr lang="ru-RU" b="1" dirty="0"/>
              <a:t>Относительная устойчивость</a:t>
            </a:r>
          </a:p>
          <a:p>
            <a:r>
              <a:rPr lang="ru-RU" b="1" u="sng" dirty="0"/>
              <a:t>Распространенность</a:t>
            </a:r>
          </a:p>
          <a:p>
            <a:r>
              <a:rPr lang="ru-RU" b="1" u="sng" dirty="0"/>
              <a:t>Общеупотребительность</a:t>
            </a:r>
          </a:p>
          <a:p>
            <a:r>
              <a:rPr lang="ru-RU" b="1" u="sng" dirty="0"/>
              <a:t>Общеобязательность</a:t>
            </a:r>
          </a:p>
          <a:p>
            <a:r>
              <a:rPr lang="ru-RU" b="1" u="sng" dirty="0"/>
              <a:t>Соответствие употреблению, обычаю и возможностям языковой системы</a:t>
            </a:r>
          </a:p>
          <a:p>
            <a:endParaRPr lang="ru-RU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04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6A807-0C45-4303-ABE2-40FE5C8E4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3357"/>
            <a:ext cx="9601200" cy="2690191"/>
          </a:xfrm>
        </p:spPr>
        <p:txBody>
          <a:bodyPr/>
          <a:lstStyle/>
          <a:p>
            <a:pPr algn="just"/>
            <a:r>
              <a:rPr lang="ru-RU" b="1" dirty="0"/>
              <a:t>Литературная норма </a:t>
            </a:r>
            <a:r>
              <a:rPr lang="ru-RU" dirty="0"/>
              <a:t>— это некоторая совокупность коллективных реализаций языковой системы, принятых обществом на определенном этапе его развития и осознаваемых им как правильные и образцовые. Литературная норма фиксируется в грамматических справочниках и словарях и является, как и любая другая социально обусловленная норма, обязательной для всех членов коллектива, говорящего на данном языке.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65358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1101</TotalTime>
  <Words>858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Franklin Gothic Book</vt:lpstr>
      <vt:lpstr>Wingdings</vt:lpstr>
      <vt:lpstr>Crop</vt:lpstr>
      <vt:lpstr>Фонетика II</vt:lpstr>
      <vt:lpstr>Языковые нормы</vt:lpstr>
      <vt:lpstr>Произносительные нормы (орфоэпия)</vt:lpstr>
      <vt:lpstr>PowerPoint Presentation</vt:lpstr>
      <vt:lpstr>PowerPoint Presentation</vt:lpstr>
      <vt:lpstr>PowerPoint Presentation</vt:lpstr>
      <vt:lpstr>PowerPoint Presentation</vt:lpstr>
      <vt:lpstr>Признаки нормы литературного языка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239</cp:revision>
  <dcterms:created xsi:type="dcterms:W3CDTF">2020-03-24T12:01:02Z</dcterms:created>
  <dcterms:modified xsi:type="dcterms:W3CDTF">2020-05-04T16:39:59Z</dcterms:modified>
</cp:coreProperties>
</file>