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98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126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68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491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361289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943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8087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194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64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41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0483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3222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C000"/>
                </a:solidFill>
              </a:rPr>
              <a:t>Primitive</a:t>
            </a:r>
            <a:r>
              <a:rPr lang="tr-TR" b="1" dirty="0">
                <a:solidFill>
                  <a:srgbClr val="FFC000"/>
                </a:solidFill>
              </a:rPr>
              <a:t> </a:t>
            </a:r>
            <a:r>
              <a:rPr lang="tr-TR" b="1" dirty="0" err="1">
                <a:solidFill>
                  <a:srgbClr val="FFC000"/>
                </a:solidFill>
              </a:rPr>
              <a:t>metabolism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Anaerobic</a:t>
            </a:r>
            <a:endParaRPr lang="tr-TR" b="1" dirty="0"/>
          </a:p>
          <a:p>
            <a:r>
              <a:rPr lang="tr-TR" b="1" dirty="0" err="1"/>
              <a:t>Heat</a:t>
            </a:r>
            <a:r>
              <a:rPr lang="tr-TR" b="1" dirty="0"/>
              <a:t> </a:t>
            </a:r>
            <a:r>
              <a:rPr lang="tr-TR" b="1" dirty="0" err="1"/>
              <a:t>resistant</a:t>
            </a:r>
            <a:endParaRPr lang="tr-TR" b="1" dirty="0"/>
          </a:p>
          <a:p>
            <a:r>
              <a:rPr lang="tr-TR" b="1" dirty="0" err="1"/>
              <a:t>Carbon</a:t>
            </a:r>
            <a:r>
              <a:rPr lang="tr-TR" b="1" dirty="0"/>
              <a:t> </a:t>
            </a:r>
            <a:r>
              <a:rPr lang="tr-TR" b="1" dirty="0" err="1" smtClean="0"/>
              <a:t>metabolism</a:t>
            </a:r>
            <a:r>
              <a:rPr lang="tr-TR" b="1" dirty="0" smtClean="0"/>
              <a:t> is </a:t>
            </a:r>
            <a:r>
              <a:rPr lang="tr-TR" b="1" dirty="0" err="1"/>
              <a:t>autotroph</a:t>
            </a:r>
            <a:endParaRPr lang="tr-TR" b="1" dirty="0"/>
          </a:p>
          <a:p>
            <a:r>
              <a:rPr lang="tr-TR" b="1" dirty="0"/>
              <a:t>Basic </a:t>
            </a:r>
            <a:r>
              <a:rPr lang="tr-TR" b="1" dirty="0" err="1" smtClean="0"/>
              <a:t>fuel</a:t>
            </a:r>
            <a:r>
              <a:rPr lang="tr-TR" b="1" dirty="0" smtClean="0"/>
              <a:t> is </a:t>
            </a:r>
            <a:r>
              <a:rPr lang="tr-TR" b="1" dirty="0"/>
              <a:t>H</a:t>
            </a:r>
            <a:r>
              <a:rPr lang="tr-TR" b="1" baseline="-2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0772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8425" y="1174885"/>
            <a:ext cx="10972800" cy="4572000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endosymbiotic</a:t>
            </a:r>
            <a:r>
              <a:rPr lang="en-US" dirty="0"/>
              <a:t> hypothesis is the view that best explains the origin of eukaryotic cells and is the most supported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Hypothesis; </a:t>
            </a:r>
            <a:r>
              <a:rPr lang="en-US" dirty="0" smtClean="0"/>
              <a:t>argues </a:t>
            </a:r>
            <a:r>
              <a:rPr lang="en-US" dirty="0"/>
              <a:t>that eukaryotic mitochondria are formed by the stable fusion of a breathing bacterium, and eukaryotic chloroplasts with an oxygenated photosynthesizing cyanobacteria-like organism into other cells.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67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Microbial</a:t>
            </a:r>
            <a:r>
              <a:rPr lang="tr-TR" b="1" dirty="0"/>
              <a:t> </a:t>
            </a:r>
            <a:r>
              <a:rPr lang="tr-TR" b="1" dirty="0" err="1"/>
              <a:t>Diversification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666526"/>
            <a:ext cx="10972800" cy="4788282"/>
          </a:xfrm>
        </p:spPr>
        <p:txBody>
          <a:bodyPr/>
          <a:lstStyle/>
          <a:p>
            <a:r>
              <a:rPr lang="en-US" dirty="0"/>
              <a:t>Certain resources in the world have been depleted, become limited, and evolution has chosen more effective new metabolism.</a:t>
            </a:r>
          </a:p>
          <a:p>
            <a:r>
              <a:rPr lang="en-US" dirty="0"/>
              <a:t>Certain sources are exhausted, but some are formed (microorganisms, their metabolic activities have exhausted some while consuming some sources)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671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04664"/>
            <a:ext cx="8229600" cy="6050144"/>
          </a:xfrm>
        </p:spPr>
        <p:txBody>
          <a:bodyPr/>
          <a:lstStyle/>
          <a:p>
            <a:pPr>
              <a:buNone/>
            </a:pPr>
            <a:r>
              <a:rPr lang="tr-TR" dirty="0" err="1"/>
              <a:t>Approximately</a:t>
            </a:r>
            <a:r>
              <a:rPr lang="tr-TR" dirty="0" smtClean="0"/>
              <a:t>,</a:t>
            </a:r>
          </a:p>
          <a:p>
            <a:pPr>
              <a:buNone/>
            </a:pPr>
            <a:endParaRPr lang="tr-TR" dirty="0" smtClean="0"/>
          </a:p>
          <a:p>
            <a:r>
              <a:rPr lang="en-US" dirty="0"/>
              <a:t>World 4.5 billion years ago</a:t>
            </a:r>
          </a:p>
          <a:p>
            <a:r>
              <a:rPr lang="en-US" dirty="0"/>
              <a:t>LUCA 4.3 billion years ago</a:t>
            </a:r>
          </a:p>
          <a:p>
            <a:r>
              <a:rPr lang="en-US" dirty="0"/>
              <a:t>Pioneers of Bacteria and </a:t>
            </a:r>
            <a:r>
              <a:rPr lang="en-US" dirty="0" err="1"/>
              <a:t>Archae</a:t>
            </a:r>
            <a:r>
              <a:rPr lang="en-US" dirty="0"/>
              <a:t> formed 3.8 billion years ago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776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39097" y="1056898"/>
            <a:ext cx="10972800" cy="4572000"/>
          </a:xfrm>
        </p:spPr>
        <p:txBody>
          <a:bodyPr/>
          <a:lstStyle/>
          <a:p>
            <a:r>
              <a:rPr lang="en-US" dirty="0" err="1" smtClean="0"/>
              <a:t>Ar</a:t>
            </a:r>
            <a:r>
              <a:rPr lang="tr-TR" dirty="0" err="1" smtClean="0"/>
              <a:t>cha</a:t>
            </a:r>
            <a:r>
              <a:rPr lang="en-US" dirty="0" smtClean="0"/>
              <a:t>e</a:t>
            </a:r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and Bacteria have developed different metabolism over time.</a:t>
            </a:r>
          </a:p>
          <a:p>
            <a:r>
              <a:rPr lang="en-US" dirty="0"/>
              <a:t>Primitive bacteria</a:t>
            </a:r>
          </a:p>
          <a:p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 + 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tr-TR" dirty="0" smtClean="0"/>
              <a:t>                    </a:t>
            </a:r>
            <a:r>
              <a:rPr lang="en-US" dirty="0" smtClean="0"/>
              <a:t>Fe </a:t>
            </a:r>
            <a:r>
              <a:rPr lang="en-US" dirty="0"/>
              <a:t>compounds and acetate</a:t>
            </a:r>
          </a:p>
          <a:p>
            <a:r>
              <a:rPr lang="en-US" dirty="0"/>
              <a:t>Primitive </a:t>
            </a:r>
            <a:r>
              <a:rPr lang="en-US" dirty="0" smtClean="0"/>
              <a:t>arc</a:t>
            </a:r>
            <a:r>
              <a:rPr lang="tr-TR" dirty="0" err="1" smtClean="0"/>
              <a:t>haea</a:t>
            </a:r>
            <a:endParaRPr lang="en-US" dirty="0"/>
          </a:p>
          <a:p>
            <a:r>
              <a:rPr lang="en-US" dirty="0"/>
              <a:t>They accumulated H</a:t>
            </a:r>
            <a:r>
              <a:rPr lang="en-US" baseline="-25000" dirty="0"/>
              <a:t>2</a:t>
            </a:r>
            <a:r>
              <a:rPr lang="en-US" dirty="0"/>
              <a:t> + CO</a:t>
            </a:r>
            <a:r>
              <a:rPr lang="en-US" baseline="-25000" dirty="0"/>
              <a:t>2</a:t>
            </a:r>
            <a:r>
              <a:rPr lang="en-US" dirty="0"/>
              <a:t> or acetate and formed methane.</a:t>
            </a:r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 flipV="1">
            <a:off x="2975738" y="2923801"/>
            <a:ext cx="1755006" cy="194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38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Phototrophy</a:t>
            </a:r>
            <a:r>
              <a:rPr lang="en-US" dirty="0"/>
              <a:t> occurred 3.3 billion years ago and was only seen in Bacteria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9171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58762" y="1332201"/>
            <a:ext cx="10972800" cy="4572000"/>
          </a:xfrm>
        </p:spPr>
        <p:txBody>
          <a:bodyPr/>
          <a:lstStyle/>
          <a:p>
            <a:r>
              <a:rPr lang="en-US" dirty="0"/>
              <a:t>Cyanobacteria appeared about 3 billion years ago</a:t>
            </a:r>
          </a:p>
          <a:p>
            <a:endParaRPr lang="en-US" dirty="0"/>
          </a:p>
          <a:p>
            <a:r>
              <a:rPr lang="en-US" dirty="0"/>
              <a:t>For photosynthetic reduction of CO</a:t>
            </a:r>
            <a:r>
              <a:rPr lang="en-US" baseline="-25000" dirty="0"/>
              <a:t>2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O was used instead of H2S and the waste product was O</a:t>
            </a:r>
            <a:r>
              <a:rPr lang="en-US" baseline="-25000" dirty="0"/>
              <a:t>2</a:t>
            </a:r>
            <a:r>
              <a:rPr lang="en-US" dirty="0"/>
              <a:t> instead of </a:t>
            </a:r>
            <a:r>
              <a:rPr lang="en-US" dirty="0" smtClean="0"/>
              <a:t>S</a:t>
            </a:r>
            <a:r>
              <a:rPr lang="tr-TR" dirty="0" smtClean="0"/>
              <a:t>O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448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9536" y="1628800"/>
            <a:ext cx="8229600" cy="5906128"/>
          </a:xfrm>
        </p:spPr>
        <p:txBody>
          <a:bodyPr/>
          <a:lstStyle/>
          <a:p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level increased long after oxygenic photosynthesis occurred. This level is lower than today's O</a:t>
            </a:r>
            <a:r>
              <a:rPr lang="en-US" baseline="-25000" dirty="0"/>
              <a:t>2</a:t>
            </a:r>
            <a:r>
              <a:rPr lang="en-US" dirty="0"/>
              <a:t> level but still started the </a:t>
            </a:r>
            <a:r>
              <a:rPr lang="en-US" b="1" dirty="0"/>
              <a:t>BIG OXIDATION </a:t>
            </a:r>
            <a:r>
              <a:rPr lang="en-US" dirty="0"/>
              <a:t>event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0014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76672"/>
            <a:ext cx="8229600" cy="5978136"/>
          </a:xfrm>
        </p:spPr>
        <p:txBody>
          <a:bodyPr/>
          <a:lstStyle/>
          <a:p>
            <a:r>
              <a:rPr lang="en-US" dirty="0"/>
              <a:t>As 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tr-TR" dirty="0" err="1" smtClean="0"/>
              <a:t>increase</a:t>
            </a:r>
            <a:r>
              <a:rPr lang="en-US" dirty="0" smtClean="0"/>
              <a:t>, </a:t>
            </a:r>
            <a:r>
              <a:rPr lang="en-US" dirty="0"/>
              <a:t>Bacteria and </a:t>
            </a:r>
            <a:r>
              <a:rPr lang="en-US" dirty="0" err="1" smtClean="0"/>
              <a:t>Archae</a:t>
            </a:r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could not adapt to this situation. O</a:t>
            </a:r>
            <a:r>
              <a:rPr lang="en-US" baseline="-25000" dirty="0"/>
              <a:t>2</a:t>
            </a:r>
            <a:r>
              <a:rPr lang="en-US" dirty="0"/>
              <a:t> toxicity occurred. The reduced substrates they would use were oxidized. Those with dependent metabolism were limited in anoxic environment.</a:t>
            </a:r>
          </a:p>
          <a:p>
            <a:r>
              <a:rPr lang="en-US" dirty="0"/>
              <a:t>On the other hand, new </a:t>
            </a:r>
            <a:r>
              <a:rPr lang="en-US" dirty="0" err="1"/>
              <a:t>chemolitotrophic</a:t>
            </a:r>
            <a:r>
              <a:rPr lang="en-US" dirty="0"/>
              <a:t> pathways developed. (SO</a:t>
            </a:r>
            <a:r>
              <a:rPr lang="en-US" baseline="-25000" dirty="0"/>
              <a:t>4</a:t>
            </a:r>
            <a:r>
              <a:rPr lang="en-US" dirty="0"/>
              <a:t> reduction, NO</a:t>
            </a:r>
            <a:r>
              <a:rPr lang="en-US" baseline="-25000" dirty="0"/>
              <a:t>3</a:t>
            </a:r>
            <a:r>
              <a:rPr lang="en-US" dirty="0"/>
              <a:t> reduction)</a:t>
            </a:r>
          </a:p>
          <a:p>
            <a:r>
              <a:rPr lang="en-US" dirty="0"/>
              <a:t>More importantly, large cell populations developed with the high reduction potential of the O</a:t>
            </a:r>
            <a:r>
              <a:rPr lang="en-US" baseline="-25000" dirty="0"/>
              <a:t>2</a:t>
            </a:r>
            <a:r>
              <a:rPr lang="en-US" dirty="0"/>
              <a:t> / H</a:t>
            </a:r>
            <a:r>
              <a:rPr lang="en-US" baseline="-25000" dirty="0"/>
              <a:t>2</a:t>
            </a:r>
            <a:r>
              <a:rPr lang="en-US" dirty="0"/>
              <a:t>O pair.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983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7290" y="2010627"/>
            <a:ext cx="8892480" cy="2512211"/>
          </a:xfrm>
        </p:spPr>
        <p:txBody>
          <a:bodyPr/>
          <a:lstStyle/>
          <a:p>
            <a:pPr>
              <a:buNone/>
            </a:pPr>
            <a:r>
              <a:rPr lang="en-US" dirty="0">
                <a:solidFill>
                  <a:srgbClr val="FFC000"/>
                </a:solidFill>
              </a:rPr>
              <a:t>Why is O</a:t>
            </a:r>
            <a:r>
              <a:rPr lang="en-US" baseline="-25000" dirty="0">
                <a:solidFill>
                  <a:srgbClr val="FFC000"/>
                </a:solidFill>
              </a:rPr>
              <a:t>2</a:t>
            </a:r>
            <a:r>
              <a:rPr lang="en-US" dirty="0">
                <a:solidFill>
                  <a:srgbClr val="FFC000"/>
                </a:solidFill>
              </a:rPr>
              <a:t> important in the evolution of life?</a:t>
            </a:r>
          </a:p>
          <a:p>
            <a:r>
              <a:rPr lang="en-US" dirty="0" smtClean="0"/>
              <a:t>Oxygen</a:t>
            </a:r>
            <a:r>
              <a:rPr lang="tr-TR" dirty="0" err="1" smtClean="0"/>
              <a:t>ic</a:t>
            </a:r>
            <a:r>
              <a:rPr lang="tr-TR" dirty="0" smtClean="0"/>
              <a:t> </a:t>
            </a:r>
            <a:r>
              <a:rPr lang="tr-TR" dirty="0" err="1" smtClean="0"/>
              <a:t>respiration</a:t>
            </a:r>
            <a:endParaRPr lang="tr-TR" dirty="0" smtClean="0"/>
          </a:p>
          <a:p>
            <a:r>
              <a:rPr lang="en-US" dirty="0" smtClean="0"/>
              <a:t>Ozone </a:t>
            </a:r>
            <a:r>
              <a:rPr lang="en-US" dirty="0"/>
              <a:t>formation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8217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322</Words>
  <Application>Microsoft Office PowerPoint</Application>
  <PresentationFormat>Geniş ekran</PresentationFormat>
  <Paragraphs>32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Century Gothic</vt:lpstr>
      <vt:lpstr>Verdana</vt:lpstr>
      <vt:lpstr>Wingdings 2</vt:lpstr>
      <vt:lpstr>Canlı</vt:lpstr>
      <vt:lpstr>Primitive metabolism</vt:lpstr>
      <vt:lpstr>Microbial Diversification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İlkel metabolizma</dc:title>
  <dc:creator>sevgi</dc:creator>
  <cp:lastModifiedBy>sevgi</cp:lastModifiedBy>
  <cp:revision>13</cp:revision>
  <dcterms:created xsi:type="dcterms:W3CDTF">2020-01-07T09:16:25Z</dcterms:created>
  <dcterms:modified xsi:type="dcterms:W3CDTF">2020-01-21T10:48:44Z</dcterms:modified>
</cp:coreProperties>
</file>