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3" r:id="rId1"/>
  </p:sldMasterIdLst>
  <p:sldIdLst>
    <p:sldId id="256" r:id="rId2"/>
    <p:sldId id="257" r:id="rId3"/>
    <p:sldId id="258" r:id="rId4"/>
    <p:sldId id="260" r:id="rId5"/>
    <p:sldId id="261" r:id="rId6"/>
    <p:sldId id="262" r:id="rId7"/>
    <p:sldId id="263" r:id="rId8"/>
    <p:sldId id="259"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5C77D"/>
    <a:srgbClr val="20478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5" autoAdjust="0"/>
    <p:restoredTop sz="96433" autoAdjust="0"/>
  </p:normalViewPr>
  <p:slideViewPr>
    <p:cSldViewPr snapToGrid="0">
      <p:cViewPr varScale="1">
        <p:scale>
          <a:sx n="83" d="100"/>
          <a:sy n="83" d="100"/>
        </p:scale>
        <p:origin x="643" y="82"/>
      </p:cViewPr>
      <p:guideLst/>
    </p:cSldViewPr>
  </p:slideViewPr>
  <p:outlineViewPr>
    <p:cViewPr>
      <p:scale>
        <a:sx n="33" d="100"/>
        <a:sy n="33" d="100"/>
      </p:scale>
      <p:origin x="0" y="0"/>
    </p:cViewPr>
  </p:outlin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13FD6FF-7D71-4F1E-B063-6992ACFAC8E7}" type="doc">
      <dgm:prSet loTypeId="urn:microsoft.com/office/officeart/2005/8/layout/target1" loCatId="relationship" qsTypeId="urn:microsoft.com/office/officeart/2005/8/quickstyle/simple1" qsCatId="simple" csTypeId="urn:microsoft.com/office/officeart/2005/8/colors/accent1_2" csCatId="accent1"/>
      <dgm:spPr/>
      <dgm:t>
        <a:bodyPr/>
        <a:lstStyle/>
        <a:p>
          <a:endParaRPr lang="tr-TR"/>
        </a:p>
      </dgm:t>
    </dgm:pt>
    <dgm:pt modelId="{E4408A9E-CADF-4E35-9FB1-22D2B2F989BA}">
      <dgm:prSet/>
      <dgm:spPr/>
      <dgm:t>
        <a:bodyPr/>
        <a:lstStyle/>
        <a:p>
          <a:pPr rtl="0"/>
          <a:r>
            <a:rPr lang="tr-TR" smtClean="0"/>
            <a:t>İstatiksel örüntü tanıma</a:t>
          </a:r>
          <a:endParaRPr lang="tr-TR"/>
        </a:p>
      </dgm:t>
    </dgm:pt>
    <dgm:pt modelId="{FC53D1E1-F547-44AD-8105-EF3C6E944118}" type="parTrans" cxnId="{77E92FFD-01A4-4126-8142-87004CD291C8}">
      <dgm:prSet/>
      <dgm:spPr/>
      <dgm:t>
        <a:bodyPr/>
        <a:lstStyle/>
        <a:p>
          <a:endParaRPr lang="tr-TR"/>
        </a:p>
      </dgm:t>
    </dgm:pt>
    <dgm:pt modelId="{24956656-CC69-4E25-BBFD-606EAB19A7E9}" type="sibTrans" cxnId="{77E92FFD-01A4-4126-8142-87004CD291C8}">
      <dgm:prSet/>
      <dgm:spPr/>
      <dgm:t>
        <a:bodyPr/>
        <a:lstStyle/>
        <a:p>
          <a:endParaRPr lang="tr-TR"/>
        </a:p>
      </dgm:t>
    </dgm:pt>
    <dgm:pt modelId="{55B73942-E7B0-44C8-AA28-DCDB0C23F443}">
      <dgm:prSet/>
      <dgm:spPr/>
      <dgm:t>
        <a:bodyPr/>
        <a:lstStyle/>
        <a:p>
          <a:pPr rtl="0"/>
          <a:r>
            <a:rPr lang="tr-TR" smtClean="0"/>
            <a:t>Yapısal (structural, syntactic) örüntü tanıma</a:t>
          </a:r>
          <a:endParaRPr lang="tr-TR"/>
        </a:p>
      </dgm:t>
    </dgm:pt>
    <dgm:pt modelId="{11F99C62-8CB6-49F4-8216-38305313B07A}" type="parTrans" cxnId="{BCA4F7C1-2A56-4BAF-BDD5-12C86589B288}">
      <dgm:prSet/>
      <dgm:spPr/>
      <dgm:t>
        <a:bodyPr/>
        <a:lstStyle/>
        <a:p>
          <a:endParaRPr lang="tr-TR"/>
        </a:p>
      </dgm:t>
    </dgm:pt>
    <dgm:pt modelId="{C29B2366-B416-46AC-A965-3030F4A3C6AD}" type="sibTrans" cxnId="{BCA4F7C1-2A56-4BAF-BDD5-12C86589B288}">
      <dgm:prSet/>
      <dgm:spPr/>
      <dgm:t>
        <a:bodyPr/>
        <a:lstStyle/>
        <a:p>
          <a:endParaRPr lang="tr-TR"/>
        </a:p>
      </dgm:t>
    </dgm:pt>
    <dgm:pt modelId="{1027954A-5F2B-4E10-81D3-42F719F4E633}">
      <dgm:prSet/>
      <dgm:spPr/>
      <dgm:t>
        <a:bodyPr/>
        <a:lstStyle/>
        <a:p>
          <a:pPr rtl="0"/>
          <a:r>
            <a:rPr lang="tr-TR" smtClean="0"/>
            <a:t>Akıllı (Neural) örüntü tanıma </a:t>
          </a:r>
          <a:endParaRPr lang="tr-TR"/>
        </a:p>
      </dgm:t>
    </dgm:pt>
    <dgm:pt modelId="{6625664A-05EA-4132-AC0B-5A47BB4B436B}" type="parTrans" cxnId="{9007B0C6-2E70-460D-9E45-122D0E816F46}">
      <dgm:prSet/>
      <dgm:spPr/>
      <dgm:t>
        <a:bodyPr/>
        <a:lstStyle/>
        <a:p>
          <a:endParaRPr lang="tr-TR"/>
        </a:p>
      </dgm:t>
    </dgm:pt>
    <dgm:pt modelId="{D20E0AB8-B948-4039-94C8-21966A302AE3}" type="sibTrans" cxnId="{9007B0C6-2E70-460D-9E45-122D0E816F46}">
      <dgm:prSet/>
      <dgm:spPr/>
      <dgm:t>
        <a:bodyPr/>
        <a:lstStyle/>
        <a:p>
          <a:endParaRPr lang="tr-TR"/>
        </a:p>
      </dgm:t>
    </dgm:pt>
    <dgm:pt modelId="{8C30130F-380F-4211-8878-4A0ED4BDD6D4}" type="pres">
      <dgm:prSet presAssocID="{F13FD6FF-7D71-4F1E-B063-6992ACFAC8E7}" presName="composite" presStyleCnt="0">
        <dgm:presLayoutVars>
          <dgm:chMax val="5"/>
          <dgm:dir/>
          <dgm:resizeHandles val="exact"/>
        </dgm:presLayoutVars>
      </dgm:prSet>
      <dgm:spPr/>
    </dgm:pt>
    <dgm:pt modelId="{A65FF08C-3A47-4B54-A16D-F1075E97A0BB}" type="pres">
      <dgm:prSet presAssocID="{E4408A9E-CADF-4E35-9FB1-22D2B2F989BA}" presName="circle1" presStyleLbl="lnNode1" presStyleIdx="0" presStyleCnt="3"/>
      <dgm:spPr/>
    </dgm:pt>
    <dgm:pt modelId="{5EFEC9A3-DB08-415E-B9D2-243F2B2ED5F6}" type="pres">
      <dgm:prSet presAssocID="{E4408A9E-CADF-4E35-9FB1-22D2B2F989BA}" presName="text1" presStyleLbl="revTx" presStyleIdx="0" presStyleCnt="3">
        <dgm:presLayoutVars>
          <dgm:bulletEnabled val="1"/>
        </dgm:presLayoutVars>
      </dgm:prSet>
      <dgm:spPr/>
    </dgm:pt>
    <dgm:pt modelId="{1C64E1E7-0D1F-41A7-9AA7-67DF996838ED}" type="pres">
      <dgm:prSet presAssocID="{E4408A9E-CADF-4E35-9FB1-22D2B2F989BA}" presName="line1" presStyleLbl="callout" presStyleIdx="0" presStyleCnt="6"/>
      <dgm:spPr/>
    </dgm:pt>
    <dgm:pt modelId="{E7BCD6A7-C44C-40FF-8D54-40D8B00358C9}" type="pres">
      <dgm:prSet presAssocID="{E4408A9E-CADF-4E35-9FB1-22D2B2F989BA}" presName="d1" presStyleLbl="callout" presStyleIdx="1" presStyleCnt="6"/>
      <dgm:spPr/>
    </dgm:pt>
    <dgm:pt modelId="{67409A9E-BDC5-43F5-9FF6-886E87BB4F43}" type="pres">
      <dgm:prSet presAssocID="{55B73942-E7B0-44C8-AA28-DCDB0C23F443}" presName="circle2" presStyleLbl="lnNode1" presStyleIdx="1" presStyleCnt="3"/>
      <dgm:spPr/>
    </dgm:pt>
    <dgm:pt modelId="{252C3FD3-8B56-4317-9E02-4D087DB762FB}" type="pres">
      <dgm:prSet presAssocID="{55B73942-E7B0-44C8-AA28-DCDB0C23F443}" presName="text2" presStyleLbl="revTx" presStyleIdx="1" presStyleCnt="3">
        <dgm:presLayoutVars>
          <dgm:bulletEnabled val="1"/>
        </dgm:presLayoutVars>
      </dgm:prSet>
      <dgm:spPr/>
    </dgm:pt>
    <dgm:pt modelId="{7F387B47-EAF0-4DFC-A9BC-56A6D5CD0DAF}" type="pres">
      <dgm:prSet presAssocID="{55B73942-E7B0-44C8-AA28-DCDB0C23F443}" presName="line2" presStyleLbl="callout" presStyleIdx="2" presStyleCnt="6"/>
      <dgm:spPr/>
    </dgm:pt>
    <dgm:pt modelId="{8402391F-A729-462E-AE06-EBF754309AAC}" type="pres">
      <dgm:prSet presAssocID="{55B73942-E7B0-44C8-AA28-DCDB0C23F443}" presName="d2" presStyleLbl="callout" presStyleIdx="3" presStyleCnt="6"/>
      <dgm:spPr/>
    </dgm:pt>
    <dgm:pt modelId="{BF935945-42A3-47EF-9B7E-ADF09C5AF2F9}" type="pres">
      <dgm:prSet presAssocID="{1027954A-5F2B-4E10-81D3-42F719F4E633}" presName="circle3" presStyleLbl="lnNode1" presStyleIdx="2" presStyleCnt="3"/>
      <dgm:spPr/>
    </dgm:pt>
    <dgm:pt modelId="{720A8CF0-2D72-47A5-A040-CF795F1769DB}" type="pres">
      <dgm:prSet presAssocID="{1027954A-5F2B-4E10-81D3-42F719F4E633}" presName="text3" presStyleLbl="revTx" presStyleIdx="2" presStyleCnt="3">
        <dgm:presLayoutVars>
          <dgm:bulletEnabled val="1"/>
        </dgm:presLayoutVars>
      </dgm:prSet>
      <dgm:spPr/>
    </dgm:pt>
    <dgm:pt modelId="{5248089E-B6A9-484A-9EE2-B6C14ECC8EED}" type="pres">
      <dgm:prSet presAssocID="{1027954A-5F2B-4E10-81D3-42F719F4E633}" presName="line3" presStyleLbl="callout" presStyleIdx="4" presStyleCnt="6"/>
      <dgm:spPr/>
    </dgm:pt>
    <dgm:pt modelId="{0F6253C9-7955-4937-A8AA-7E6DAC46EC5F}" type="pres">
      <dgm:prSet presAssocID="{1027954A-5F2B-4E10-81D3-42F719F4E633}" presName="d3" presStyleLbl="callout" presStyleIdx="5" presStyleCnt="6"/>
      <dgm:spPr/>
    </dgm:pt>
  </dgm:ptLst>
  <dgm:cxnLst>
    <dgm:cxn modelId="{27AAD3E3-272A-43AD-9A64-7934278F6AAC}" type="presOf" srcId="{E4408A9E-CADF-4E35-9FB1-22D2B2F989BA}" destId="{5EFEC9A3-DB08-415E-B9D2-243F2B2ED5F6}" srcOrd="0" destOrd="0" presId="urn:microsoft.com/office/officeart/2005/8/layout/target1"/>
    <dgm:cxn modelId="{77E92FFD-01A4-4126-8142-87004CD291C8}" srcId="{F13FD6FF-7D71-4F1E-B063-6992ACFAC8E7}" destId="{E4408A9E-CADF-4E35-9FB1-22D2B2F989BA}" srcOrd="0" destOrd="0" parTransId="{FC53D1E1-F547-44AD-8105-EF3C6E944118}" sibTransId="{24956656-CC69-4E25-BBFD-606EAB19A7E9}"/>
    <dgm:cxn modelId="{BCA4F7C1-2A56-4BAF-BDD5-12C86589B288}" srcId="{F13FD6FF-7D71-4F1E-B063-6992ACFAC8E7}" destId="{55B73942-E7B0-44C8-AA28-DCDB0C23F443}" srcOrd="1" destOrd="0" parTransId="{11F99C62-8CB6-49F4-8216-38305313B07A}" sibTransId="{C29B2366-B416-46AC-A965-3030F4A3C6AD}"/>
    <dgm:cxn modelId="{9007B0C6-2E70-460D-9E45-122D0E816F46}" srcId="{F13FD6FF-7D71-4F1E-B063-6992ACFAC8E7}" destId="{1027954A-5F2B-4E10-81D3-42F719F4E633}" srcOrd="2" destOrd="0" parTransId="{6625664A-05EA-4132-AC0B-5A47BB4B436B}" sibTransId="{D20E0AB8-B948-4039-94C8-21966A302AE3}"/>
    <dgm:cxn modelId="{991A9C44-C742-49E0-8637-E36D464C2C0F}" type="presOf" srcId="{55B73942-E7B0-44C8-AA28-DCDB0C23F443}" destId="{252C3FD3-8B56-4317-9E02-4D087DB762FB}" srcOrd="0" destOrd="0" presId="urn:microsoft.com/office/officeart/2005/8/layout/target1"/>
    <dgm:cxn modelId="{DC74B2D0-660D-4126-AA59-E65A4A1380EB}" type="presOf" srcId="{F13FD6FF-7D71-4F1E-B063-6992ACFAC8E7}" destId="{8C30130F-380F-4211-8878-4A0ED4BDD6D4}" srcOrd="0" destOrd="0" presId="urn:microsoft.com/office/officeart/2005/8/layout/target1"/>
    <dgm:cxn modelId="{1BF872A2-AA8D-4545-B04F-B0D4ECAA1AE9}" type="presOf" srcId="{1027954A-5F2B-4E10-81D3-42F719F4E633}" destId="{720A8CF0-2D72-47A5-A040-CF795F1769DB}" srcOrd="0" destOrd="0" presId="urn:microsoft.com/office/officeart/2005/8/layout/target1"/>
    <dgm:cxn modelId="{77E55D20-76CC-47DE-8F0A-5AFF71744548}" type="presParOf" srcId="{8C30130F-380F-4211-8878-4A0ED4BDD6D4}" destId="{A65FF08C-3A47-4B54-A16D-F1075E97A0BB}" srcOrd="0" destOrd="0" presId="urn:microsoft.com/office/officeart/2005/8/layout/target1"/>
    <dgm:cxn modelId="{F984A91C-6683-4662-969E-287E5851F933}" type="presParOf" srcId="{8C30130F-380F-4211-8878-4A0ED4BDD6D4}" destId="{5EFEC9A3-DB08-415E-B9D2-243F2B2ED5F6}" srcOrd="1" destOrd="0" presId="urn:microsoft.com/office/officeart/2005/8/layout/target1"/>
    <dgm:cxn modelId="{88FAD2C9-ACF3-48F4-8089-891999D4BA4C}" type="presParOf" srcId="{8C30130F-380F-4211-8878-4A0ED4BDD6D4}" destId="{1C64E1E7-0D1F-41A7-9AA7-67DF996838ED}" srcOrd="2" destOrd="0" presId="urn:microsoft.com/office/officeart/2005/8/layout/target1"/>
    <dgm:cxn modelId="{2EC4A597-7B02-4D55-AC62-70840AD2C7C5}" type="presParOf" srcId="{8C30130F-380F-4211-8878-4A0ED4BDD6D4}" destId="{E7BCD6A7-C44C-40FF-8D54-40D8B00358C9}" srcOrd="3" destOrd="0" presId="urn:microsoft.com/office/officeart/2005/8/layout/target1"/>
    <dgm:cxn modelId="{681D8171-8C70-49E2-8AD5-1449B4D51952}" type="presParOf" srcId="{8C30130F-380F-4211-8878-4A0ED4BDD6D4}" destId="{67409A9E-BDC5-43F5-9FF6-886E87BB4F43}" srcOrd="4" destOrd="0" presId="urn:microsoft.com/office/officeart/2005/8/layout/target1"/>
    <dgm:cxn modelId="{BCBF3E52-1706-4E0D-ABF9-EB52C116C61D}" type="presParOf" srcId="{8C30130F-380F-4211-8878-4A0ED4BDD6D4}" destId="{252C3FD3-8B56-4317-9E02-4D087DB762FB}" srcOrd="5" destOrd="0" presId="urn:microsoft.com/office/officeart/2005/8/layout/target1"/>
    <dgm:cxn modelId="{3F9035E9-75F7-48B0-871F-B3D323D05AD7}" type="presParOf" srcId="{8C30130F-380F-4211-8878-4A0ED4BDD6D4}" destId="{7F387B47-EAF0-4DFC-A9BC-56A6D5CD0DAF}" srcOrd="6" destOrd="0" presId="urn:microsoft.com/office/officeart/2005/8/layout/target1"/>
    <dgm:cxn modelId="{260817CC-22B2-4410-B11A-4B283A7DF59D}" type="presParOf" srcId="{8C30130F-380F-4211-8878-4A0ED4BDD6D4}" destId="{8402391F-A729-462E-AE06-EBF754309AAC}" srcOrd="7" destOrd="0" presId="urn:microsoft.com/office/officeart/2005/8/layout/target1"/>
    <dgm:cxn modelId="{32646473-30B0-4493-BE9A-2DD3115E7988}" type="presParOf" srcId="{8C30130F-380F-4211-8878-4A0ED4BDD6D4}" destId="{BF935945-42A3-47EF-9B7E-ADF09C5AF2F9}" srcOrd="8" destOrd="0" presId="urn:microsoft.com/office/officeart/2005/8/layout/target1"/>
    <dgm:cxn modelId="{1436C68C-20D8-48AB-A0E8-511652A3575B}" type="presParOf" srcId="{8C30130F-380F-4211-8878-4A0ED4BDD6D4}" destId="{720A8CF0-2D72-47A5-A040-CF795F1769DB}" srcOrd="9" destOrd="0" presId="urn:microsoft.com/office/officeart/2005/8/layout/target1"/>
    <dgm:cxn modelId="{363BAFA3-C9BE-4675-8C00-0386A0BD887C}" type="presParOf" srcId="{8C30130F-380F-4211-8878-4A0ED4BDD6D4}" destId="{5248089E-B6A9-484A-9EE2-B6C14ECC8EED}" srcOrd="10" destOrd="0" presId="urn:microsoft.com/office/officeart/2005/8/layout/target1"/>
    <dgm:cxn modelId="{30E569C9-3603-4624-9922-62BF456971A1}" type="presParOf" srcId="{8C30130F-380F-4211-8878-4A0ED4BDD6D4}" destId="{0F6253C9-7955-4937-A8AA-7E6DAC46EC5F}" srcOrd="11" destOrd="0" presId="urn:microsoft.com/office/officeart/2005/8/layout/targe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F935945-42A3-47EF-9B7E-ADF09C5AF2F9}">
      <dsp:nvSpPr>
        <dsp:cNvPr id="0" name=""/>
        <dsp:cNvSpPr/>
      </dsp:nvSpPr>
      <dsp:spPr>
        <a:xfrm>
          <a:off x="2514599" y="1005839"/>
          <a:ext cx="3017520" cy="3017520"/>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7409A9E-BDC5-43F5-9FF6-886E87BB4F43}">
      <dsp:nvSpPr>
        <dsp:cNvPr id="0" name=""/>
        <dsp:cNvSpPr/>
      </dsp:nvSpPr>
      <dsp:spPr>
        <a:xfrm>
          <a:off x="3118103" y="1609344"/>
          <a:ext cx="1810512" cy="1810512"/>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65FF08C-3A47-4B54-A16D-F1075E97A0BB}">
      <dsp:nvSpPr>
        <dsp:cNvPr id="0" name=""/>
        <dsp:cNvSpPr/>
      </dsp:nvSpPr>
      <dsp:spPr>
        <a:xfrm>
          <a:off x="3721607" y="2212848"/>
          <a:ext cx="603504" cy="603504"/>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EFEC9A3-DB08-415E-B9D2-243F2B2ED5F6}">
      <dsp:nvSpPr>
        <dsp:cNvPr id="0" name=""/>
        <dsp:cNvSpPr/>
      </dsp:nvSpPr>
      <dsp:spPr>
        <a:xfrm>
          <a:off x="6035039" y="0"/>
          <a:ext cx="1508760" cy="8801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9050" rIns="19050" bIns="19050" numCol="1" spcCol="1270" anchor="ctr" anchorCtr="0">
          <a:noAutofit/>
        </a:bodyPr>
        <a:lstStyle/>
        <a:p>
          <a:pPr lvl="0" algn="l" defTabSz="666750" rtl="0">
            <a:lnSpc>
              <a:spcPct val="90000"/>
            </a:lnSpc>
            <a:spcBef>
              <a:spcPct val="0"/>
            </a:spcBef>
            <a:spcAft>
              <a:spcPct val="35000"/>
            </a:spcAft>
          </a:pPr>
          <a:r>
            <a:rPr lang="tr-TR" sz="1500" kern="1200" smtClean="0"/>
            <a:t>İstatiksel örüntü tanıma</a:t>
          </a:r>
          <a:endParaRPr lang="tr-TR" sz="1500" kern="1200"/>
        </a:p>
      </dsp:txBody>
      <dsp:txXfrm>
        <a:off x="6035039" y="0"/>
        <a:ext cx="1508760" cy="880110"/>
      </dsp:txXfrm>
    </dsp:sp>
    <dsp:sp modelId="{1C64E1E7-0D1F-41A7-9AA7-67DF996838ED}">
      <dsp:nvSpPr>
        <dsp:cNvPr id="0" name=""/>
        <dsp:cNvSpPr/>
      </dsp:nvSpPr>
      <dsp:spPr>
        <a:xfrm>
          <a:off x="5657850" y="440054"/>
          <a:ext cx="377190" cy="0"/>
        </a:xfrm>
        <a:prstGeom prst="line">
          <a:avLst/>
        </a:prstGeom>
        <a:solidFill>
          <a:schemeClr val="accent1">
            <a:hueOff val="0"/>
            <a:satOff val="0"/>
            <a:lumOff val="0"/>
            <a:alphaOff val="0"/>
          </a:schemeClr>
        </a:solidFill>
        <a:ln w="15875"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7BCD6A7-C44C-40FF-8D54-40D8B00358C9}">
      <dsp:nvSpPr>
        <dsp:cNvPr id="0" name=""/>
        <dsp:cNvSpPr/>
      </dsp:nvSpPr>
      <dsp:spPr>
        <a:xfrm rot="5400000">
          <a:off x="3802829" y="661088"/>
          <a:ext cx="2074042" cy="1632981"/>
        </a:xfrm>
        <a:prstGeom prst="line">
          <a:avLst/>
        </a:prstGeom>
        <a:solidFill>
          <a:schemeClr val="accent1">
            <a:hueOff val="0"/>
            <a:satOff val="0"/>
            <a:lumOff val="0"/>
            <a:alphaOff val="0"/>
          </a:schemeClr>
        </a:solidFill>
        <a:ln w="15875"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52C3FD3-8B56-4317-9E02-4D087DB762FB}">
      <dsp:nvSpPr>
        <dsp:cNvPr id="0" name=""/>
        <dsp:cNvSpPr/>
      </dsp:nvSpPr>
      <dsp:spPr>
        <a:xfrm>
          <a:off x="6035039" y="880110"/>
          <a:ext cx="1508760" cy="8801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9050" rIns="19050" bIns="19050" numCol="1" spcCol="1270" anchor="ctr" anchorCtr="0">
          <a:noAutofit/>
        </a:bodyPr>
        <a:lstStyle/>
        <a:p>
          <a:pPr lvl="0" algn="l" defTabSz="666750" rtl="0">
            <a:lnSpc>
              <a:spcPct val="90000"/>
            </a:lnSpc>
            <a:spcBef>
              <a:spcPct val="0"/>
            </a:spcBef>
            <a:spcAft>
              <a:spcPct val="35000"/>
            </a:spcAft>
          </a:pPr>
          <a:r>
            <a:rPr lang="tr-TR" sz="1500" kern="1200" smtClean="0"/>
            <a:t>Yapısal (structural, syntactic) örüntü tanıma</a:t>
          </a:r>
          <a:endParaRPr lang="tr-TR" sz="1500" kern="1200"/>
        </a:p>
      </dsp:txBody>
      <dsp:txXfrm>
        <a:off x="6035039" y="880110"/>
        <a:ext cx="1508760" cy="880110"/>
      </dsp:txXfrm>
    </dsp:sp>
    <dsp:sp modelId="{7F387B47-EAF0-4DFC-A9BC-56A6D5CD0DAF}">
      <dsp:nvSpPr>
        <dsp:cNvPr id="0" name=""/>
        <dsp:cNvSpPr/>
      </dsp:nvSpPr>
      <dsp:spPr>
        <a:xfrm>
          <a:off x="5657850" y="1320165"/>
          <a:ext cx="377190" cy="0"/>
        </a:xfrm>
        <a:prstGeom prst="line">
          <a:avLst/>
        </a:prstGeom>
        <a:solidFill>
          <a:schemeClr val="accent1">
            <a:hueOff val="0"/>
            <a:satOff val="0"/>
            <a:lumOff val="0"/>
            <a:alphaOff val="0"/>
          </a:schemeClr>
        </a:solidFill>
        <a:ln w="15875"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402391F-A729-462E-AE06-EBF754309AAC}">
      <dsp:nvSpPr>
        <dsp:cNvPr id="0" name=""/>
        <dsp:cNvSpPr/>
      </dsp:nvSpPr>
      <dsp:spPr>
        <a:xfrm rot="5400000">
          <a:off x="4248014" y="1527468"/>
          <a:ext cx="1616183" cy="1200470"/>
        </a:xfrm>
        <a:prstGeom prst="line">
          <a:avLst/>
        </a:prstGeom>
        <a:solidFill>
          <a:schemeClr val="accent1">
            <a:hueOff val="0"/>
            <a:satOff val="0"/>
            <a:lumOff val="0"/>
            <a:alphaOff val="0"/>
          </a:schemeClr>
        </a:solidFill>
        <a:ln w="15875"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20A8CF0-2D72-47A5-A040-CF795F1769DB}">
      <dsp:nvSpPr>
        <dsp:cNvPr id="0" name=""/>
        <dsp:cNvSpPr/>
      </dsp:nvSpPr>
      <dsp:spPr>
        <a:xfrm>
          <a:off x="6035039" y="1760220"/>
          <a:ext cx="1508760" cy="8801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9050" rIns="19050" bIns="19050" numCol="1" spcCol="1270" anchor="ctr" anchorCtr="0">
          <a:noAutofit/>
        </a:bodyPr>
        <a:lstStyle/>
        <a:p>
          <a:pPr lvl="0" algn="l" defTabSz="666750" rtl="0">
            <a:lnSpc>
              <a:spcPct val="90000"/>
            </a:lnSpc>
            <a:spcBef>
              <a:spcPct val="0"/>
            </a:spcBef>
            <a:spcAft>
              <a:spcPct val="35000"/>
            </a:spcAft>
          </a:pPr>
          <a:r>
            <a:rPr lang="tr-TR" sz="1500" kern="1200" smtClean="0"/>
            <a:t>Akıllı (Neural) örüntü tanıma </a:t>
          </a:r>
          <a:endParaRPr lang="tr-TR" sz="1500" kern="1200"/>
        </a:p>
      </dsp:txBody>
      <dsp:txXfrm>
        <a:off x="6035039" y="1760220"/>
        <a:ext cx="1508760" cy="880110"/>
      </dsp:txXfrm>
    </dsp:sp>
    <dsp:sp modelId="{5248089E-B6A9-484A-9EE2-B6C14ECC8EED}">
      <dsp:nvSpPr>
        <dsp:cNvPr id="0" name=""/>
        <dsp:cNvSpPr/>
      </dsp:nvSpPr>
      <dsp:spPr>
        <a:xfrm>
          <a:off x="5657850" y="2200275"/>
          <a:ext cx="377190" cy="0"/>
        </a:xfrm>
        <a:prstGeom prst="line">
          <a:avLst/>
        </a:prstGeom>
        <a:solidFill>
          <a:schemeClr val="accent1">
            <a:hueOff val="0"/>
            <a:satOff val="0"/>
            <a:lumOff val="0"/>
            <a:alphaOff val="0"/>
          </a:schemeClr>
        </a:solidFill>
        <a:ln w="15875"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F6253C9-7955-4937-A8AA-7E6DAC46EC5F}">
      <dsp:nvSpPr>
        <dsp:cNvPr id="0" name=""/>
        <dsp:cNvSpPr/>
      </dsp:nvSpPr>
      <dsp:spPr>
        <a:xfrm rot="5400000">
          <a:off x="4693752" y="2393144"/>
          <a:ext cx="1154704" cy="767958"/>
        </a:xfrm>
        <a:prstGeom prst="line">
          <a:avLst/>
        </a:prstGeom>
        <a:solidFill>
          <a:schemeClr val="accent1">
            <a:hueOff val="0"/>
            <a:satOff val="0"/>
            <a:lumOff val="0"/>
            <a:alphaOff val="0"/>
          </a:schemeClr>
        </a:solidFill>
        <a:ln w="15875"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target1">
  <dgm:title val=""/>
  <dgm:desc val=""/>
  <dgm:catLst>
    <dgm:cat type="relationship" pri="25000"/>
    <dgm:cat type="convert" pri="2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resizeHandles val="exact"/>
    </dgm:varLst>
    <dgm:alg type="composite">
      <dgm:param type="ar" val="1.25"/>
    </dgm:alg>
    <dgm:shape xmlns:r="http://schemas.openxmlformats.org/officeDocument/2006/relationships" r:blip="">
      <dgm:adjLst/>
    </dgm:shape>
    <dgm:presOf/>
    <dgm:choose name="Name0">
      <dgm:if name="Name1" func="var" arg="dir" op="equ" val="norm">
        <dgm:choose name="Name2">
          <dgm:if name="Name3" axis="ch" ptType="node" func="cnt" op="equ" val="0">
            <dgm:constrLst/>
          </dgm:if>
          <dgm:if name="Name4" axis="ch" ptType="node" func="cnt" op="equ" val="1">
            <dgm:constrLst>
              <dgm:constr type="primFontSz" for="des" ptType="node" op="equ" val="65"/>
              <dgm:constr type="w" for="ch" forName="circle1" refType="w" fact="0.6"/>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3125"/>
              <dgm:constr type="r" for="ch" forName="text1" refType="w"/>
              <dgm:constr type="t" for="ch" forName="text1"/>
              <dgm:constr type="l" for="ch" forName="line1" refType="w" fact="0.625"/>
              <dgm:constr type="ctrY" for="ch" forName="line1" refType="ctrY" refFor="ch" refForName="text1"/>
              <dgm:constr type="r" for="ch" forName="line1" refType="l" refFor="ch" refForName="text1"/>
              <dgm:constr type="h" for="ch" forName="line1"/>
              <dgm:constr type="l" for="ch" forName="d1" refType="w" fact="0.3"/>
              <dgm:constr type="b" for="ch" forName="d1" refType="h" fact="0.625"/>
              <dgm:constr type="w" for="ch" forName="d1" refType="w" fact="0.32475"/>
              <dgm:constr type="h" for="ch" forName="d1" refType="h" fact="0.469"/>
            </dgm:constrLst>
          </dgm:if>
          <dgm:if name="Name5" axis="ch" ptType="node" func="cnt" op="equ" val="2">
            <dgm:constrLst>
              <dgm:constr type="primFontSz" for="des" ptType="node" op="equ" val="65"/>
              <dgm:constr type="w" for="ch" forName="circle1" refType="w" fact="0.2"/>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3125"/>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75"/>
              <dgm:constr type="h" for="ch" forName="d1" refType="h" fact="0.469"/>
              <dgm:constr type="w" for="ch" forName="circle2" refType="w" fact="0.6"/>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3125"/>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44325"/>
              <dgm:constr type="b" for="ch" forName="d2" refType="h" fact="0.7975"/>
              <dgm:constr type="w" for="ch" forName="d2" refType="w" fact="0.1815"/>
              <dgm:constr type="h" for="ch" forName="d2" refType="h" fact="0.3283"/>
            </dgm:constrLst>
          </dgm:if>
          <dgm:if name="Name6" axis="ch" ptType="node" func="cnt" op="equ" val="3">
            <dgm:constrLst>
              <dgm:constr type="primFontSz" for="des" ptType="node" op="equ" val="65"/>
              <dgm:constr type="w" for="ch" forName="circle1" refType="w" fact="0.12"/>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21875"/>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7"/>
              <dgm:constr type="h" for="ch" forName="d1" refType="h" fact="0.5155"/>
              <dgm:constr type="w" for="ch" forName="circle2" refType="w" fact="0.36"/>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21875"/>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386"/>
              <dgm:constr type="b" for="ch" forName="d2" refType="h" fact="0.72969"/>
              <dgm:constr type="w" for="ch" forName="d2" refType="w" fact="0.2387"/>
              <dgm:constr type="h" for="ch" forName="d2" refType="h" fact="0.4017"/>
              <dgm:constr type="w" for="ch" forName="circle3" refType="w" fact="0.6"/>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21875"/>
              <dgm:constr type="r" for="ch" forName="text3" refType="w"/>
              <dgm:constr type="t" for="ch" forName="text3" refType="b" refFor="ch" refForName="text2"/>
              <dgm:constr type="l" for="ch" forName="line3" refType="w" fact="0.625"/>
              <dgm:constr type="ctrY" for="ch" forName="line3" refType="ctrY" refFor="ch" refForName="text3"/>
              <dgm:constr type="w" for="ch" forName="line3" refType="w" fact="0.075"/>
              <dgm:constr type="h" for="ch" forName="line3"/>
              <dgm:constr type="l" for="ch" forName="d3" refType="w" fact="0.47175"/>
              <dgm:constr type="b" for="ch" forName="d3" refType="h" fact="0.83375"/>
              <dgm:constr type="w" for="ch" forName="d3" refType="w" fact="0.1527"/>
              <dgm:constr type="h" for="ch" forName="d3" refType="h" fact="0.287"/>
            </dgm:constrLst>
          </dgm:if>
          <dgm:if name="Name7" axis="ch" ptType="node" func="cnt" op="equ" val="4">
            <dgm:constrLst>
              <dgm:constr type="primFontSz" for="des" ptType="node" op="equ" val="65"/>
              <dgm:constr type="w" for="ch" forName="circle1" refType="w" fact="0.0857"/>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17938"/>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295"/>
              <dgm:constr type="b" for="ch" forName="d1" refType="h" fact="0.62"/>
              <dgm:constr type="w" for="ch" forName="d1" refType="w" fact="0.33"/>
              <dgm:constr type="h" for="ch" forName="d1" refType="h" fact="0.53"/>
              <dgm:constr type="w" for="ch" forName="circle2" refType="w" fact="0.2571"/>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17938"/>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36625"/>
              <dgm:constr type="b" for="ch" forName="d2" refType="h" fact="0.70438"/>
              <dgm:constr type="w" for="ch" forName="d2" refType="w" fact="0.2585"/>
              <dgm:constr type="h" for="ch" forName="d2" refType="h" fact="0.43525"/>
              <dgm:constr type="w" for="ch" forName="circle3" refType="w" fact="0.4285"/>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7938"/>
              <dgm:constr type="r" for="ch" forName="text3" refType="w"/>
              <dgm:constr type="t" for="ch" forName="text3" refType="b" refFor="ch" refForName="text2"/>
              <dgm:constr type="l" for="ch" forName="line3" refType="w" fact="0.625"/>
              <dgm:constr type="ctrY" for="ch" forName="line3" refType="ctrY" refFor="ch" refForName="text3"/>
              <dgm:constr type="w" for="ch" forName="line3" refType="w" fact="0.075"/>
              <dgm:constr type="h" for="ch" forName="line3"/>
              <dgm:constr type="l" for="ch" forName="d3" refType="w" fact="0.4255"/>
              <dgm:constr type="b" for="ch" forName="d3" refType="h" fact="0.78031"/>
              <dgm:constr type="w" for="ch" forName="d3" refType="w" fact="0.1995"/>
              <dgm:constr type="h" for="ch" forName="d3" refType="h" fact="0.332"/>
              <dgm:constr type="w" for="ch" forName="circle4" refType="w" fact="0.6"/>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7938"/>
              <dgm:constr type="r" for="ch" forName="text4" refType="w"/>
              <dgm:constr type="t" for="ch" forName="text4" refType="b" refFor="ch" refForName="text3"/>
              <dgm:constr type="l" for="ch" forName="line4" refType="w" fact="0.625"/>
              <dgm:constr type="ctrY" for="ch" forName="line4" refType="ctrY" refFor="ch" refForName="text4"/>
              <dgm:constr type="w" for="ch" forName="line4" refType="w" fact="0.075"/>
              <dgm:constr type="h" for="ch" forName="line4"/>
              <dgm:constr type="l" for="ch" forName="d4" refType="w" fact="0.48525"/>
              <dgm:constr type="b" for="ch" forName="d4" refType="h" fact="0.85594"/>
              <dgm:constr type="w" for="ch" forName="d4" refType="w" fact="0.1394"/>
              <dgm:constr type="h" for="ch" forName="d4" refType="h" fact="0.2282"/>
            </dgm:constrLst>
          </dgm:if>
          <dgm:if name="Name8" axis="ch" ptType="node" func="cnt" op="gte" val="5">
            <dgm:constrLst>
              <dgm:constr type="primFontSz" for="des" ptType="node" op="equ" val="65"/>
              <dgm:constr type="w" for="ch" forName="circle1" refType="w" fact="0.0667"/>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1324"/>
              <dgm:constr type="r" for="ch" forName="text1" refType="w"/>
              <dgm:constr type="ctrY" for="ch" forName="text1" refType="h" fact="0.13"/>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5"/>
              <dgm:constr type="h" for="ch" forName="d1" refType="h" fact="0.495"/>
              <dgm:constr type="w" for="ch" forName="circle2" refType="w" fact="0.2"/>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1324"/>
              <dgm:constr type="r" for="ch" forName="text2" refType="w"/>
              <dgm:constr type="ctrY" for="ch" forName="text2" refType="h" fact="0.27"/>
              <dgm:constr type="l" for="ch" forName="line2" refType="w" fact="0.625"/>
              <dgm:constr type="ctrY" for="ch" forName="line2" refType="ctrY" refFor="ch" refForName="text2"/>
              <dgm:constr type="w" for="ch" forName="line2" refType="w" fact="0.075"/>
              <dgm:constr type="h" for="ch" forName="line2"/>
              <dgm:constr type="l" for="ch" forName="d2" refType="w" fact="0.3498"/>
              <dgm:constr type="b" for="ch" forName="d2" refType="h" fact="0.682"/>
              <dgm:constr type="w" for="ch" forName="d2" refType="w" fact="0.275"/>
              <dgm:constr type="h" for="ch" forName="d2" refType="h" fact="0.41215"/>
              <dgm:constr type="w" for="ch" forName="circle3" refType="w" fact="0.3334"/>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324"/>
              <dgm:constr type="r" for="ch" forName="text3" refType="w"/>
              <dgm:constr type="ctrY" for="ch" forName="text3" refType="h" fact="0.41"/>
              <dgm:constr type="l" for="ch" forName="line3" refType="w" fact="0.625"/>
              <dgm:constr type="ctrY" for="ch" forName="line3" refType="ctrY" refFor="ch" refForName="text3"/>
              <dgm:constr type="w" for="ch" forName="line3" refType="w" fact="0.075"/>
              <dgm:constr type="h" for="ch" forName="line3"/>
              <dgm:constr type="l" for="ch" forName="d3" refType="w" fact="0.394"/>
              <dgm:constr type="b" for="ch" forName="d3" refType="h" fact="0.735"/>
              <dgm:constr type="w" for="ch" forName="d3" refType="w" fact="0.231"/>
              <dgm:constr type="h" for="ch" forName="d3" refType="h" fact="0.325"/>
              <dgm:constr type="w" for="ch" forName="circle4" refType="w" fact="0.4667"/>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324"/>
              <dgm:constr type="r" for="ch" forName="text4" refType="w"/>
              <dgm:constr type="ctrY" for="ch" forName="text4" refType="h" fact="0.547"/>
              <dgm:constr type="l" for="ch" forName="line4" refType="w" fact="0.625"/>
              <dgm:constr type="ctrY" for="ch" forName="line4" refType="ctrY" refFor="ch" refForName="text4"/>
              <dgm:constr type="w" for="ch" forName="line4" refType="w" fact="0.075"/>
              <dgm:constr type="h" for="ch" forName="line4"/>
              <dgm:constr type="l" for="ch" forName="d4" refType="w" fact="0.446"/>
              <dgm:constr type="b" for="ch" forName="d4" refType="h" fact="0.795"/>
              <dgm:constr type="w" for="ch" forName="d4" refType="w" fact="0.179"/>
              <dgm:constr type="h" for="ch" forName="d4" refType="h" fact="0.248"/>
              <dgm:constr type="w" for="ch" forName="circle5" refType="w" fact="0.6"/>
              <dgm:constr type="h" for="ch" forName="circle5" refType="w" refFor="ch" refForName="circle5"/>
              <dgm:constr type="ctrX" for="ch" forName="circle5" refType="ctrX" refFor="ch" refForName="circle1"/>
              <dgm:constr type="ctrY" for="ch" forName="circle5" refType="ctrY" refFor="ch" refForName="circle1"/>
              <dgm:constr type="w" for="ch" forName="text5" refType="w" fact="0.3"/>
              <dgm:constr type="h" for="ch" forName="text5" refType="h" fact="0.1324"/>
              <dgm:constr type="r" for="ch" forName="text5" refType="w"/>
              <dgm:constr type="ctrY" for="ch" forName="text5" refType="h" fact="0.68"/>
              <dgm:constr type="l" for="ch" forName="line5" refType="w" fact="0.625"/>
              <dgm:constr type="ctrY" for="ch" forName="line5" refType="ctrY" refFor="ch" refForName="text5"/>
              <dgm:constr type="w" for="ch" forName="line5" refType="w" fact="0.075"/>
              <dgm:constr type="h" for="ch" forName="line5"/>
              <dgm:constr type="l" for="ch" forName="d5" refType="w" fact="0.495"/>
              <dgm:constr type="b" for="ch" forName="d5" refType="h" fact="0.855"/>
              <dgm:constr type="w" for="ch" forName="d5" refType="w" fact="0.13"/>
              <dgm:constr type="h" for="ch" forName="d5" refType="h" fact="0.175"/>
            </dgm:constrLst>
          </dgm:if>
          <dgm:else name="Name9"/>
        </dgm:choose>
      </dgm:if>
      <dgm:else name="Name10">
        <dgm:choose name="Name11">
          <dgm:if name="Name12" axis="ch" ptType="node" func="cnt" op="equ" val="0">
            <dgm:constrLst/>
          </dgm:if>
          <dgm:if name="Name13" axis="ch" ptType="node" func="cnt" op="equ" val="1">
            <dgm:constrLst>
              <dgm:constr type="primFontSz" for="des" ptType="node" op="equ" val="65"/>
              <dgm:constr type="w" for="ch" forName="circle1" refType="w" fact="0.6"/>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312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5"/>
              <dgm:constr type="h" for="ch" forName="d1" refType="h" fact="0.469"/>
            </dgm:constrLst>
          </dgm:if>
          <dgm:if name="Name14" axis="ch" ptType="node" func="cnt" op="equ" val="2">
            <dgm:constrLst>
              <dgm:constr type="primFontSz" for="des" ptType="node" op="equ" val="65"/>
              <dgm:constr type="w" for="ch" forName="circle1" refType="w" fact="0.2"/>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312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5"/>
              <dgm:constr type="h" for="ch" forName="d1" refType="h" fact="0.469"/>
              <dgm:constr type="w" for="ch" forName="circle2" refType="w" fact="0.6"/>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3125"/>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55675"/>
              <dgm:constr type="b" for="ch" forName="d2" refType="h" fact="0.7975"/>
              <dgm:constr type="w" for="ch" forName="d2" refType="w" fact="0.1815"/>
              <dgm:constr type="h" for="ch" forName="d2" refType="h" fact="0.3283"/>
            </dgm:constrLst>
          </dgm:if>
          <dgm:if name="Name15" axis="ch" ptType="node" func="cnt" op="equ" val="3">
            <dgm:constrLst>
              <dgm:constr type="primFontSz" for="des" ptType="node" op="equ" val="65"/>
              <dgm:constr type="w" for="ch" forName="circle1" refType="w" fact="0.12"/>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2187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
              <dgm:constr type="h" for="ch" forName="d1" refType="h" fact="0.5155"/>
              <dgm:constr type="w" for="ch" forName="circle2" refType="w" fact="0.36"/>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21875"/>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14"/>
              <dgm:constr type="b" for="ch" forName="d2" refType="h" fact="0.72969"/>
              <dgm:constr type="w" for="ch" forName="d2" refType="w" fact="0.2387"/>
              <dgm:constr type="h" for="ch" forName="d2" refType="h" fact="0.4017"/>
              <dgm:constr type="w" for="ch" forName="circle3" refType="w" fact="0.6"/>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21875"/>
              <dgm:constr type="l" for="ch" forName="text3"/>
              <dgm:constr type="t" for="ch" forName="text3" refType="b" refFor="ch" refForName="text2"/>
              <dgm:constr type="l" for="ch" forName="line3" refType="r" refFor="ch" refForName="text3"/>
              <dgm:constr type="ctrY" for="ch" forName="line3" refType="ctrY" refFor="ch" refForName="text3"/>
              <dgm:constr type="r" for="ch" forName="line3" refType="w" fact="0.375"/>
              <dgm:constr type="h" for="ch" forName="line3"/>
              <dgm:constr type="r" for="ch" forName="d3" refType="w" fact="0.52825"/>
              <dgm:constr type="b" for="ch" forName="d3" refType="h" fact="0.83375"/>
              <dgm:constr type="w" for="ch" forName="d3" refType="w" fact="0.1527"/>
              <dgm:constr type="h" for="ch" forName="d3" refType="h" fact="0.287"/>
            </dgm:constrLst>
          </dgm:if>
          <dgm:if name="Name16" axis="ch" ptType="node" func="cnt" op="equ" val="4">
            <dgm:constrLst>
              <dgm:constr type="primFontSz" for="des" ptType="node" op="equ" val="65"/>
              <dgm:constr type="w" for="ch" forName="circle1" refType="w" fact="0.0857"/>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17938"/>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05"/>
              <dgm:constr type="b" for="ch" forName="d1" refType="h" fact="0.62"/>
              <dgm:constr type="w" for="ch" forName="d1" refType="w" fact="0.33"/>
              <dgm:constr type="h" for="ch" forName="d1" refType="h" fact="0.53"/>
              <dgm:constr type="w" for="ch" forName="circle2" refType="w" fact="0.2571"/>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17938"/>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3375"/>
              <dgm:constr type="b" for="ch" forName="d2" refType="h" fact="0.70438"/>
              <dgm:constr type="w" for="ch" forName="d2" refType="w" fact="0.2585"/>
              <dgm:constr type="h" for="ch" forName="d2" refType="h" fact="0.43525"/>
              <dgm:constr type="w" for="ch" forName="circle3" refType="w" fact="0.4285"/>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7938"/>
              <dgm:constr type="l" for="ch" forName="text3"/>
              <dgm:constr type="t" for="ch" forName="text3" refType="b" refFor="ch" refForName="text2"/>
              <dgm:constr type="l" for="ch" forName="line3" refType="r" refFor="ch" refForName="text3"/>
              <dgm:constr type="ctrY" for="ch" forName="line3" refType="ctrY" refFor="ch" refForName="text3"/>
              <dgm:constr type="r" for="ch" forName="line3" refType="w" fact="0.375"/>
              <dgm:constr type="h" for="ch" forName="line3"/>
              <dgm:constr type="r" for="ch" forName="d3" refType="w" fact="0.5745"/>
              <dgm:constr type="b" for="ch" forName="d3" refType="h" fact="0.78031"/>
              <dgm:constr type="w" for="ch" forName="d3" refType="w" fact="0.1995"/>
              <dgm:constr type="h" for="ch" forName="d3" refType="h" fact="0.332"/>
              <dgm:constr type="w" for="ch" forName="circle4" refType="w" fact="0.6"/>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7938"/>
              <dgm:constr type="l" for="ch" forName="text4"/>
              <dgm:constr type="t" for="ch" forName="text4" refType="b" refFor="ch" refForName="text3"/>
              <dgm:constr type="l" for="ch" forName="line4" refType="r" refFor="ch" refForName="text4"/>
              <dgm:constr type="ctrY" for="ch" forName="line4" refType="ctrY" refFor="ch" refForName="text4"/>
              <dgm:constr type="r" for="ch" forName="line4" refType="w" fact="0.375"/>
              <dgm:constr type="h" for="ch" forName="line4"/>
              <dgm:constr type="r" for="ch" forName="d4" refType="w" fact="0.51475"/>
              <dgm:constr type="b" for="ch" forName="d4" refType="h" fact="0.85594"/>
              <dgm:constr type="w" for="ch" forName="d4" refType="w" fact="0.1394"/>
              <dgm:constr type="h" for="ch" forName="d4" refType="h" fact="0.2282"/>
            </dgm:constrLst>
          </dgm:if>
          <dgm:if name="Name17" axis="ch" ptType="node" func="cnt" op="gte" val="5">
            <dgm:constrLst>
              <dgm:constr type="primFontSz" for="des" ptType="node" op="equ" val="65"/>
              <dgm:constr type="w" for="ch" forName="circle1" refType="w" fact="0.0667"/>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1324"/>
              <dgm:constr type="l" for="ch" forName="text1"/>
              <dgm:constr type="ctrY" for="ch" forName="text1" refType="h" fact="0.13"/>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5"/>
              <dgm:constr type="h" for="ch" forName="d1" refType="h" fact="0.495"/>
              <dgm:constr type="w" for="ch" forName="circle2" refType="w" fact="0.2"/>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1324"/>
              <dgm:constr type="l" for="ch" forName="text2"/>
              <dgm:constr type="ctrY" for="ch" forName="text2" refType="h" fact="0.27"/>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502"/>
              <dgm:constr type="b" for="ch" forName="d2" refType="h" fact="0.682"/>
              <dgm:constr type="w" for="ch" forName="d2" refType="w" fact="0.275"/>
              <dgm:constr type="h" for="ch" forName="d2" refType="h" fact="0.41215"/>
              <dgm:constr type="w" for="ch" forName="circle3" refType="w" fact="0.3334"/>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324"/>
              <dgm:constr type="l" for="ch" forName="text3"/>
              <dgm:constr type="ctrY" for="ch" forName="text3" refType="h" fact="0.41"/>
              <dgm:constr type="l" for="ch" forName="line3" refType="r" refFor="ch" refForName="text3"/>
              <dgm:constr type="ctrY" for="ch" forName="line3" refType="ctrY" refFor="ch" refForName="text3"/>
              <dgm:constr type="r" for="ch" forName="line3" refType="w" fact="0.375"/>
              <dgm:constr type="h" for="ch" forName="line3"/>
              <dgm:constr type="r" for="ch" forName="d3" refType="w" fact="0.606"/>
              <dgm:constr type="b" for="ch" forName="d3" refType="h" fact="0.735"/>
              <dgm:constr type="w" for="ch" forName="d3" refType="w" fact="0.231"/>
              <dgm:constr type="h" for="ch" forName="d3" refType="h" fact="0.325"/>
              <dgm:constr type="w" for="ch" forName="circle4" refType="w" fact="0.4667"/>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324"/>
              <dgm:constr type="l" for="ch" forName="text4"/>
              <dgm:constr type="ctrY" for="ch" forName="text4" refType="h" fact="0.547"/>
              <dgm:constr type="l" for="ch" forName="line4" refType="r" refFor="ch" refForName="text4"/>
              <dgm:constr type="ctrY" for="ch" forName="line4" refType="ctrY" refFor="ch" refForName="text4"/>
              <dgm:constr type="r" for="ch" forName="line4" refType="w" fact="0.375"/>
              <dgm:constr type="h" for="ch" forName="line4"/>
              <dgm:constr type="r" for="ch" forName="d4" refType="w" fact="0.554"/>
              <dgm:constr type="b" for="ch" forName="d4" refType="h" fact="0.795"/>
              <dgm:constr type="w" for="ch" forName="d4" refType="w" fact="0.179"/>
              <dgm:constr type="h" for="ch" forName="d4" refType="h" fact="0.248"/>
              <dgm:constr type="w" for="ch" forName="circle5" refType="w" fact="0.6"/>
              <dgm:constr type="h" for="ch" forName="circle5" refType="w" refFor="ch" refForName="circle5"/>
              <dgm:constr type="ctrX" for="ch" forName="circle5" refType="ctrX" refFor="ch" refForName="circle1"/>
              <dgm:constr type="ctrY" for="ch" forName="circle5" refType="ctrY" refFor="ch" refForName="circle1"/>
              <dgm:constr type="w" for="ch" forName="text5" refType="w" fact="0.3"/>
              <dgm:constr type="h" for="ch" forName="text5" refType="h" fact="0.1324"/>
              <dgm:constr type="l" for="ch" forName="text5"/>
              <dgm:constr type="ctrY" for="ch" forName="text5" refType="h" fact="0.68"/>
              <dgm:constr type="l" for="ch" forName="line5" refType="r" refFor="ch" refForName="text5"/>
              <dgm:constr type="ctrY" for="ch" forName="line5" refType="ctrY" refFor="ch" refForName="text5"/>
              <dgm:constr type="r" for="ch" forName="line5" refType="w" fact="0.375"/>
              <dgm:constr type="h" for="ch" forName="line5"/>
              <dgm:constr type="r" for="ch" forName="d5" refType="w" fact="0.505"/>
              <dgm:constr type="b" for="ch" forName="d5" refType="h" fact="0.855"/>
              <dgm:constr type="w" for="ch" forName="d5" refType="w" fact="0.13"/>
              <dgm:constr type="h" for="ch" forName="d5" refType="h" fact="0.175"/>
            </dgm:constrLst>
          </dgm:if>
          <dgm:else name="Name18"/>
        </dgm:choose>
      </dgm:else>
    </dgm:choose>
    <dgm:ruleLst/>
    <dgm:forEach name="Name19" axis="ch" ptType="node" cnt="1">
      <dgm:layoutNode name="circle1" styleLbl="lnNode1">
        <dgm:alg type="sp"/>
        <dgm:shape xmlns:r="http://schemas.openxmlformats.org/officeDocument/2006/relationships" type="ellipse" r:blip="">
          <dgm:adjLst/>
        </dgm:shape>
        <dgm:presOf/>
        <dgm:constrLst/>
        <dgm:ruleLst/>
      </dgm:layoutNode>
      <dgm:layoutNode name="text1" styleLbl="revTx">
        <dgm:varLst>
          <dgm:bulletEnabled val="1"/>
        </dgm:varLst>
        <dgm:choose name="Name20">
          <dgm:if name="Name21" func="var" arg="dir" op="equ" val="norm">
            <dgm:choose name="Name22">
              <dgm:if name="Name23" axis="root des" ptType="all node" func="maxDepth" op="gt" val="1">
                <dgm:alg type="tx">
                  <dgm:param type="parTxLTRAlign" val="l"/>
                  <dgm:param type="parTxRTLAlign" val="r"/>
                </dgm:alg>
              </dgm:if>
              <dgm:else name="Name24">
                <dgm:alg type="tx">
                  <dgm:param type="parTxLTRAlign" val="l"/>
                  <dgm:param type="parTxRTLAlign" val="l"/>
                </dgm:alg>
              </dgm:else>
            </dgm:choose>
          </dgm:if>
          <dgm:else name="Name25">
            <dgm:choose name="Name26">
              <dgm:if name="Name27" axis="root des" ptType="all node" func="maxDepth" op="gt" val="1">
                <dgm:alg type="tx">
                  <dgm:param type="parTxLTRAlign" val="l"/>
                  <dgm:param type="parTxRTLAlign" val="r"/>
                </dgm:alg>
              </dgm:if>
              <dgm:else name="Name28">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29">
          <dgm:if name="Name30" func="var" arg="dir" op="equ" val="norm">
            <dgm:constrLst>
              <dgm:constr type="tMarg" refType="primFontSz" fact="0.1"/>
              <dgm:constr type="bMarg" refType="primFontSz" fact="0.1"/>
              <dgm:constr type="rMarg" refType="primFontSz" fact="0.1"/>
            </dgm:constrLst>
          </dgm:if>
          <dgm:else name="Name31">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1" styleLbl="callout">
        <dgm:alg type="sp"/>
        <dgm:shape xmlns:r="http://schemas.openxmlformats.org/officeDocument/2006/relationships" type="line" r:blip="">
          <dgm:adjLst/>
        </dgm:shape>
        <dgm:presOf/>
        <dgm:constrLst/>
        <dgm:ruleLst/>
      </dgm:layoutNode>
      <dgm:layoutNode name="d1" styleLbl="callout">
        <dgm:alg type="sp"/>
        <dgm:choose name="Name32">
          <dgm:if name="Name33" func="var" arg="dir" op="equ" val="norm">
            <dgm:shape xmlns:r="http://schemas.openxmlformats.org/officeDocument/2006/relationships" rot="90" type="line" r:blip="">
              <dgm:adjLst/>
            </dgm:shape>
          </dgm:if>
          <dgm:else name="Name34">
            <dgm:shape xmlns:r="http://schemas.openxmlformats.org/officeDocument/2006/relationships" rot="180" type="line" r:blip="">
              <dgm:adjLst/>
            </dgm:shape>
          </dgm:else>
        </dgm:choose>
        <dgm:presOf/>
        <dgm:constrLst/>
        <dgm:ruleLst/>
      </dgm:layoutNode>
    </dgm:forEach>
    <dgm:forEach name="Name35" axis="ch" ptType="node" st="2" cnt="1">
      <dgm:layoutNode name="circle2" styleLbl="lnNode1">
        <dgm:alg type="sp"/>
        <dgm:shape xmlns:r="http://schemas.openxmlformats.org/officeDocument/2006/relationships" type="ellipse" r:blip="" zOrderOff="-5">
          <dgm:adjLst/>
        </dgm:shape>
        <dgm:presOf/>
        <dgm:constrLst/>
        <dgm:ruleLst/>
      </dgm:layoutNode>
      <dgm:layoutNode name="text2" styleLbl="revTx">
        <dgm:varLst>
          <dgm:bulletEnabled val="1"/>
        </dgm:varLst>
        <dgm:choose name="Name36">
          <dgm:if name="Name37" func="var" arg="dir" op="equ" val="norm">
            <dgm:choose name="Name38">
              <dgm:if name="Name39" axis="root des" ptType="all node" func="maxDepth" op="gt" val="1">
                <dgm:alg type="tx">
                  <dgm:param type="parTxLTRAlign" val="l"/>
                  <dgm:param type="parTxRTLAlign" val="r"/>
                </dgm:alg>
              </dgm:if>
              <dgm:else name="Name40">
                <dgm:alg type="tx">
                  <dgm:param type="parTxLTRAlign" val="l"/>
                  <dgm:param type="parTxRTLAlign" val="l"/>
                </dgm:alg>
              </dgm:else>
            </dgm:choose>
          </dgm:if>
          <dgm:else name="Name41">
            <dgm:choose name="Name42">
              <dgm:if name="Name43" axis="root des" ptType="all node" func="maxDepth" op="gt" val="1">
                <dgm:alg type="tx">
                  <dgm:param type="parTxLTRAlign" val="l"/>
                  <dgm:param type="parTxRTLAlign" val="r"/>
                </dgm:alg>
              </dgm:if>
              <dgm:else name="Name44">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45">
          <dgm:if name="Name46" func="var" arg="dir" op="equ" val="norm">
            <dgm:constrLst>
              <dgm:constr type="tMarg" refType="primFontSz" fact="0.1"/>
              <dgm:constr type="bMarg" refType="primFontSz" fact="0.1"/>
              <dgm:constr type="rMarg" refType="primFontSz" fact="0.1"/>
            </dgm:constrLst>
          </dgm:if>
          <dgm:else name="Name47">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2" styleLbl="callout">
        <dgm:alg type="sp"/>
        <dgm:shape xmlns:r="http://schemas.openxmlformats.org/officeDocument/2006/relationships" type="line" r:blip="">
          <dgm:adjLst/>
        </dgm:shape>
        <dgm:presOf/>
        <dgm:constrLst/>
        <dgm:ruleLst/>
      </dgm:layoutNode>
      <dgm:layoutNode name="d2" styleLbl="callout">
        <dgm:alg type="sp"/>
        <dgm:choose name="Name48">
          <dgm:if name="Name49" func="var" arg="dir" op="equ" val="norm">
            <dgm:shape xmlns:r="http://schemas.openxmlformats.org/officeDocument/2006/relationships" rot="90" type="line" r:blip="">
              <dgm:adjLst/>
            </dgm:shape>
          </dgm:if>
          <dgm:else name="Name50">
            <dgm:shape xmlns:r="http://schemas.openxmlformats.org/officeDocument/2006/relationships" rot="180" type="line" r:blip="">
              <dgm:adjLst/>
            </dgm:shape>
          </dgm:else>
        </dgm:choose>
        <dgm:presOf/>
        <dgm:constrLst/>
        <dgm:ruleLst/>
      </dgm:layoutNode>
    </dgm:forEach>
    <dgm:forEach name="Name51" axis="ch" ptType="node" st="3" cnt="1">
      <dgm:layoutNode name="circle3" styleLbl="lnNode1">
        <dgm:alg type="sp"/>
        <dgm:shape xmlns:r="http://schemas.openxmlformats.org/officeDocument/2006/relationships" type="ellipse" r:blip="" zOrderOff="-10">
          <dgm:adjLst/>
        </dgm:shape>
        <dgm:presOf/>
        <dgm:constrLst/>
        <dgm:ruleLst/>
      </dgm:layoutNode>
      <dgm:layoutNode name="text3" styleLbl="revTx">
        <dgm:varLst>
          <dgm:bulletEnabled val="1"/>
        </dgm:varLst>
        <dgm:choose name="Name52">
          <dgm:if name="Name53" func="var" arg="dir" op="equ" val="norm">
            <dgm:choose name="Name54">
              <dgm:if name="Name55" axis="root des" ptType="all node" func="maxDepth" op="gt" val="1">
                <dgm:alg type="tx">
                  <dgm:param type="parTxLTRAlign" val="l"/>
                  <dgm:param type="parTxRTLAlign" val="r"/>
                </dgm:alg>
              </dgm:if>
              <dgm:else name="Name56">
                <dgm:alg type="tx">
                  <dgm:param type="parTxLTRAlign" val="l"/>
                  <dgm:param type="parTxRTLAlign" val="l"/>
                </dgm:alg>
              </dgm:else>
            </dgm:choose>
          </dgm:if>
          <dgm:else name="Name57">
            <dgm:choose name="Name58">
              <dgm:if name="Name59" axis="root des" ptType="all node" func="maxDepth" op="gt" val="1">
                <dgm:alg type="tx">
                  <dgm:param type="parTxLTRAlign" val="l"/>
                  <dgm:param type="parTxRTLAlign" val="r"/>
                </dgm:alg>
              </dgm:if>
              <dgm:else name="Name60">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61">
          <dgm:if name="Name62" func="var" arg="dir" op="equ" val="norm">
            <dgm:constrLst>
              <dgm:constr type="tMarg" refType="primFontSz" fact="0.1"/>
              <dgm:constr type="bMarg" refType="primFontSz" fact="0.1"/>
              <dgm:constr type="rMarg" refType="primFontSz" fact="0.1"/>
            </dgm:constrLst>
          </dgm:if>
          <dgm:else name="Name63">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3" styleLbl="callout">
        <dgm:alg type="sp"/>
        <dgm:shape xmlns:r="http://schemas.openxmlformats.org/officeDocument/2006/relationships" type="line" r:blip="">
          <dgm:adjLst/>
        </dgm:shape>
        <dgm:presOf/>
        <dgm:constrLst/>
        <dgm:ruleLst/>
      </dgm:layoutNode>
      <dgm:layoutNode name="d3" styleLbl="callout">
        <dgm:alg type="sp"/>
        <dgm:choose name="Name64">
          <dgm:if name="Name65" func="var" arg="dir" op="equ" val="norm">
            <dgm:shape xmlns:r="http://schemas.openxmlformats.org/officeDocument/2006/relationships" rot="90" type="line" r:blip="">
              <dgm:adjLst/>
            </dgm:shape>
          </dgm:if>
          <dgm:else name="Name66">
            <dgm:shape xmlns:r="http://schemas.openxmlformats.org/officeDocument/2006/relationships" rot="180" type="line" r:blip="">
              <dgm:adjLst/>
            </dgm:shape>
          </dgm:else>
        </dgm:choose>
        <dgm:presOf/>
        <dgm:constrLst/>
        <dgm:ruleLst/>
      </dgm:layoutNode>
    </dgm:forEach>
    <dgm:forEach name="Name67" axis="ch" ptType="node" st="4" cnt="1">
      <dgm:layoutNode name="circle4" styleLbl="lnNode1">
        <dgm:alg type="sp"/>
        <dgm:shape xmlns:r="http://schemas.openxmlformats.org/officeDocument/2006/relationships" type="ellipse" r:blip="" zOrderOff="-15">
          <dgm:adjLst/>
        </dgm:shape>
        <dgm:presOf/>
        <dgm:constrLst/>
        <dgm:ruleLst/>
      </dgm:layoutNode>
      <dgm:layoutNode name="text4" styleLbl="revTx">
        <dgm:varLst>
          <dgm:bulletEnabled val="1"/>
        </dgm:varLst>
        <dgm:choose name="Name68">
          <dgm:if name="Name69" func="var" arg="dir" op="equ" val="norm">
            <dgm:choose name="Name70">
              <dgm:if name="Name71" axis="root des" ptType="all node" func="maxDepth" op="gt" val="1">
                <dgm:alg type="tx">
                  <dgm:param type="parTxLTRAlign" val="l"/>
                  <dgm:param type="parTxRTLAlign" val="r"/>
                </dgm:alg>
              </dgm:if>
              <dgm:else name="Name72">
                <dgm:alg type="tx">
                  <dgm:param type="parTxLTRAlign" val="l"/>
                  <dgm:param type="parTxRTLAlign" val="l"/>
                </dgm:alg>
              </dgm:else>
            </dgm:choose>
          </dgm:if>
          <dgm:else name="Name73">
            <dgm:choose name="Name74">
              <dgm:if name="Name75" axis="root des" ptType="all node" func="maxDepth" op="gt" val="1">
                <dgm:alg type="tx">
                  <dgm:param type="parTxLTRAlign" val="l"/>
                  <dgm:param type="parTxRTLAlign" val="r"/>
                </dgm:alg>
              </dgm:if>
              <dgm:else name="Name76">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77">
          <dgm:if name="Name78" func="var" arg="dir" op="equ" val="norm">
            <dgm:constrLst>
              <dgm:constr type="tMarg" refType="primFontSz" fact="0.1"/>
              <dgm:constr type="bMarg" refType="primFontSz" fact="0.1"/>
              <dgm:constr type="rMarg" refType="primFontSz" fact="0.1"/>
            </dgm:constrLst>
          </dgm:if>
          <dgm:else name="Name79">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4" styleLbl="callout">
        <dgm:alg type="sp"/>
        <dgm:shape xmlns:r="http://schemas.openxmlformats.org/officeDocument/2006/relationships" type="line" r:blip="">
          <dgm:adjLst/>
        </dgm:shape>
        <dgm:presOf/>
        <dgm:constrLst/>
        <dgm:ruleLst/>
      </dgm:layoutNode>
      <dgm:layoutNode name="d4" styleLbl="callout">
        <dgm:alg type="sp"/>
        <dgm:choose name="Name80">
          <dgm:if name="Name81" func="var" arg="dir" op="equ" val="norm">
            <dgm:shape xmlns:r="http://schemas.openxmlformats.org/officeDocument/2006/relationships" rot="90" type="line" r:blip="">
              <dgm:adjLst/>
            </dgm:shape>
          </dgm:if>
          <dgm:else name="Name82">
            <dgm:shape xmlns:r="http://schemas.openxmlformats.org/officeDocument/2006/relationships" rot="180" type="line" r:blip="">
              <dgm:adjLst/>
            </dgm:shape>
          </dgm:else>
        </dgm:choose>
        <dgm:presOf/>
        <dgm:constrLst/>
        <dgm:ruleLst/>
      </dgm:layoutNode>
    </dgm:forEach>
    <dgm:forEach name="Name83" axis="ch" ptType="node" st="5" cnt="1">
      <dgm:layoutNode name="circle5" styleLbl="lnNode1">
        <dgm:alg type="sp"/>
        <dgm:shape xmlns:r="http://schemas.openxmlformats.org/officeDocument/2006/relationships" type="ellipse" r:blip="" zOrderOff="-20">
          <dgm:adjLst/>
        </dgm:shape>
        <dgm:presOf/>
        <dgm:constrLst/>
        <dgm:ruleLst/>
      </dgm:layoutNode>
      <dgm:layoutNode name="text5" styleLbl="revTx">
        <dgm:varLst>
          <dgm:bulletEnabled val="1"/>
        </dgm:varLst>
        <dgm:choose name="Name84">
          <dgm:if name="Name85" func="var" arg="dir" op="equ" val="norm">
            <dgm:choose name="Name86">
              <dgm:if name="Name87" axis="root des" ptType="all node" func="maxDepth" op="gt" val="1">
                <dgm:alg type="tx">
                  <dgm:param type="parTxLTRAlign" val="l"/>
                  <dgm:param type="parTxRTLAlign" val="r"/>
                </dgm:alg>
              </dgm:if>
              <dgm:else name="Name88">
                <dgm:alg type="tx">
                  <dgm:param type="parTxLTRAlign" val="l"/>
                  <dgm:param type="parTxRTLAlign" val="l"/>
                </dgm:alg>
              </dgm:else>
            </dgm:choose>
          </dgm:if>
          <dgm:else name="Name89">
            <dgm:choose name="Name90">
              <dgm:if name="Name91" axis="root des" ptType="all node" func="maxDepth" op="gt" val="1">
                <dgm:alg type="tx">
                  <dgm:param type="parTxLTRAlign" val="l"/>
                  <dgm:param type="parTxRTLAlign" val="r"/>
                </dgm:alg>
              </dgm:if>
              <dgm:else name="Name92">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tMarg" refType="primFontSz" fact="0.1"/>
              <dgm:constr type="bMarg" refType="primFontSz" fact="0.1"/>
              <dgm:constr type="rMarg" refType="primFontSz" fact="0.1"/>
            </dgm:constrLst>
          </dgm:if>
          <dgm:else name="Name95">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5" styleLbl="callout">
        <dgm:alg type="sp"/>
        <dgm:shape xmlns:r="http://schemas.openxmlformats.org/officeDocument/2006/relationships" type="line" r:blip="">
          <dgm:adjLst/>
        </dgm:shape>
        <dgm:presOf/>
        <dgm:constrLst/>
        <dgm:ruleLst/>
      </dgm:layoutNode>
      <dgm:layoutNode name="d5" styleLbl="callout">
        <dgm:alg type="sp"/>
        <dgm:choose name="Name96">
          <dgm:if name="Name97" func="var" arg="dir" op="equ" val="norm">
            <dgm:shape xmlns:r="http://schemas.openxmlformats.org/officeDocument/2006/relationships" rot="90" type="line" r:blip="">
              <dgm:adjLst/>
            </dgm:shape>
          </dgm:if>
          <dgm:else name="Name98">
            <dgm:shape xmlns:r="http://schemas.openxmlformats.org/officeDocument/2006/relationships" rot="180" type="line" r:blip="">
              <dgm:adjLst/>
            </dgm:shape>
          </dgm:else>
        </dgm:choose>
        <dgm:presOf/>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ctr">
              <a:lnSpc>
                <a:spcPct val="85000"/>
              </a:lnSpc>
              <a:defRPr sz="3200" b="0" spc="-50" baseline="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ctr">
              <a:buNone/>
              <a:defRPr sz="1800" cap="all" spc="200" baseline="0">
                <a:solidFill>
                  <a:schemeClr val="tx2"/>
                </a:solidFill>
                <a:latin typeface="Times New Roman" panose="02020603050405020304" pitchFamily="18" charset="0"/>
                <a:cs typeface="Times New Roman" panose="02020603050405020304" pitchFamily="18"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dirty="0" smtClean="0"/>
              <a:t>Asıl alt başlık stilini düzenlemek için tıklatın</a:t>
            </a:r>
            <a:endParaRPr lang="en-US" dirty="0"/>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1.02.2020</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dirty="0"/>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Resim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291391" y="826686"/>
            <a:ext cx="1527835" cy="1527835"/>
          </a:xfrm>
          <a:prstGeom prst="rect">
            <a:avLst/>
          </a:prstGeom>
        </p:spPr>
      </p:pic>
      <p:sp>
        <p:nvSpPr>
          <p:cNvPr id="12" name="Metin kutusu 11"/>
          <p:cNvSpPr txBox="1"/>
          <p:nvPr userDrawn="1"/>
        </p:nvSpPr>
        <p:spPr>
          <a:xfrm>
            <a:off x="3929604" y="1051995"/>
            <a:ext cx="5188408" cy="1077218"/>
          </a:xfrm>
          <a:prstGeom prst="rect">
            <a:avLst/>
          </a:prstGeom>
          <a:noFill/>
        </p:spPr>
        <p:txBody>
          <a:bodyPr wrap="none" rtlCol="0">
            <a:spAutoFit/>
          </a:bodyPr>
          <a:lstStyle/>
          <a:p>
            <a:pPr algn="ctr"/>
            <a:r>
              <a:rPr lang="tr-TR" sz="3200" b="0" dirty="0" smtClean="0">
                <a:solidFill>
                  <a:srgbClr val="204788"/>
                </a:solidFill>
                <a:latin typeface="Times New Roman" panose="02020603050405020304" pitchFamily="18" charset="0"/>
                <a:cs typeface="Times New Roman" panose="02020603050405020304" pitchFamily="18" charset="0"/>
              </a:rPr>
              <a:t>Ankara Üniversitesi</a:t>
            </a:r>
          </a:p>
          <a:p>
            <a:pPr algn="ctr"/>
            <a:r>
              <a:rPr lang="tr-TR" sz="3200" b="0" dirty="0" smtClean="0">
                <a:solidFill>
                  <a:srgbClr val="204788"/>
                </a:solidFill>
                <a:latin typeface="Times New Roman" panose="02020603050405020304" pitchFamily="18" charset="0"/>
                <a:cs typeface="Times New Roman" panose="02020603050405020304" pitchFamily="18" charset="0"/>
              </a:rPr>
              <a:t>Nallıhan</a:t>
            </a:r>
            <a:r>
              <a:rPr lang="tr-TR" sz="3200" b="0" baseline="0" dirty="0" smtClean="0">
                <a:solidFill>
                  <a:srgbClr val="204788"/>
                </a:solidFill>
                <a:latin typeface="Times New Roman" panose="02020603050405020304" pitchFamily="18" charset="0"/>
                <a:cs typeface="Times New Roman" panose="02020603050405020304" pitchFamily="18" charset="0"/>
              </a:rPr>
              <a:t> Meslek Yüksekokulu</a:t>
            </a:r>
            <a:endParaRPr lang="tr-TR" sz="3200" b="0" dirty="0">
              <a:solidFill>
                <a:srgbClr val="20478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413103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1.02.2020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826873332"/>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1.02.2020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0761378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vl2pPr>
              <a:defRPr>
                <a:solidFill>
                  <a:schemeClr val="bg2">
                    <a:lumMod val="25000"/>
                  </a:schemeClr>
                </a:solidFill>
                <a:latin typeface="Times New Roman" panose="02020603050405020304" pitchFamily="18" charset="0"/>
                <a:cs typeface="Times New Roman" panose="02020603050405020304" pitchFamily="18" charset="0"/>
              </a:defRPr>
            </a:lvl2pPr>
            <a:lvl3pPr>
              <a:defRPr>
                <a:solidFill>
                  <a:schemeClr val="bg2">
                    <a:lumMod val="25000"/>
                  </a:schemeClr>
                </a:solidFill>
                <a:latin typeface="Times New Roman" panose="02020603050405020304" pitchFamily="18" charset="0"/>
                <a:cs typeface="Times New Roman" panose="02020603050405020304" pitchFamily="18" charset="0"/>
              </a:defRPr>
            </a:lvl3pPr>
            <a:lvl4pPr>
              <a:defRPr>
                <a:solidFill>
                  <a:schemeClr val="bg2">
                    <a:lumMod val="25000"/>
                  </a:schemeClr>
                </a:solidFill>
                <a:latin typeface="Times New Roman" panose="02020603050405020304" pitchFamily="18" charset="0"/>
                <a:cs typeface="Times New Roman" panose="02020603050405020304" pitchFamily="18" charset="0"/>
              </a:defRPr>
            </a:lvl4pPr>
            <a:lvl5pPr>
              <a:defRPr>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1.02.2020</a:t>
            </a:fld>
            <a:endParaRPr lang="tr-TR"/>
          </a:p>
        </p:txBody>
      </p:sp>
      <p:sp>
        <p:nvSpPr>
          <p:cNvPr id="5" name="Footer Placeholder 4"/>
          <p:cNvSpPr>
            <a:spLocks noGrp="1"/>
          </p:cNvSpPr>
          <p:nvPr>
            <p:ph type="ftr" sz="quarter" idx="1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23457567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3600" b="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1800" cap="all" spc="200" baseline="0">
                <a:solidFill>
                  <a:srgbClr val="204788"/>
                </a:solidFill>
                <a:latin typeface="Times New Roman" panose="02020603050405020304" pitchFamily="18" charset="0"/>
                <a:cs typeface="Times New Roman" panose="02020603050405020304" pitchFamily="18"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1.02.2020</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0262855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dirty="0" smtClean="0"/>
              <a:t>Asıl başlık stili için tıklatın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tr-TR" dirty="0" smtClean="0"/>
              <a:t>Asıl metin stillerini düzenlemek için tıklatın</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AD21F69-E93F-40C2-85AE-E33A1B82552E}" type="datetimeFigureOut">
              <a:rPr lang="tr-TR" smtClean="0"/>
              <a:t>1.02.2020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2219802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097280" y="2582335"/>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17920" y="2582334"/>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AD21F69-E93F-40C2-85AE-E33A1B82552E}" type="datetimeFigureOut">
              <a:rPr lang="tr-TR" smtClean="0"/>
              <a:t>1.02.2020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5591425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Date Placeholder 2"/>
          <p:cNvSpPr>
            <a:spLocks noGrp="1"/>
          </p:cNvSpPr>
          <p:nvPr>
            <p:ph type="dt" sz="half" idx="10"/>
          </p:nvPr>
        </p:nvSpPr>
        <p:spPr/>
        <p:txBody>
          <a:bodyPr/>
          <a:lstStyle/>
          <a:p>
            <a:fld id="{4AD21F69-E93F-40C2-85AE-E33A1B82552E}" type="datetimeFigureOut">
              <a:rPr lang="tr-TR" smtClean="0"/>
              <a:t>1.02.2020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12896202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AD21F69-E93F-40C2-85AE-E33A1B82552E}" type="datetimeFigureOut">
              <a:rPr lang="tr-TR" smtClean="0"/>
              <a:t>1.02.2020</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2492813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latin typeface="Times New Roman" panose="02020603050405020304" pitchFamily="18" charset="0"/>
                <a:cs typeface="Times New Roman" panose="020206030504050203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a:off x="465512" y="6459785"/>
            <a:ext cx="2618510" cy="365125"/>
          </a:xfrm>
        </p:spPr>
        <p:txBody>
          <a:bodyPr/>
          <a:lstStyle>
            <a:lvl1pPr algn="l">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1.02.2020</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7" name="Slide Number Placeholder 6"/>
          <p:cNvSpPr>
            <a:spLocks noGrp="1"/>
          </p:cNvSpPr>
          <p:nvPr>
            <p:ph type="sldNum" sz="quarter" idx="12"/>
          </p:nvPr>
        </p:nvSpPr>
        <p:spPr/>
        <p:txBody>
          <a:bodyPr/>
          <a:lstStyle>
            <a:lvl1pPr>
              <a:defRPr>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4023192438"/>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AD21F69-E93F-40C2-85AE-E33A1B82552E}" type="datetimeFigureOut">
              <a:rPr lang="tr-TR" smtClean="0"/>
              <a:t>1.02.2020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76502266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204788"/>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1.02.2020</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03786647"/>
      </p:ext>
    </p:extLst>
  </p:cSld>
  <p:clrMap bg1="lt1" tx1="dk1" bg2="lt2" tx2="dk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defTabSz="914400" rtl="0" eaLnBrk="1" latinLnBrk="0" hangingPunct="1">
        <a:lnSpc>
          <a:spcPct val="85000"/>
        </a:lnSpc>
        <a:spcBef>
          <a:spcPct val="0"/>
        </a:spcBef>
        <a:buNone/>
        <a:defRPr sz="3600" kern="1200" spc="-50" baseline="0">
          <a:solidFill>
            <a:srgbClr val="204788"/>
          </a:solidFill>
          <a:latin typeface="Times New Roman" panose="02020603050405020304" pitchFamily="18" charset="0"/>
          <a:ea typeface="+mj-ea"/>
          <a:cs typeface="Times New Roman" panose="02020603050405020304" pitchFamily="18" charset="0"/>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rgbClr val="204788"/>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rgbClr val="204788"/>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3600" dirty="0"/>
              <a:t> Örüntü Tanıma Uygulamaları ve </a:t>
            </a:r>
            <a:r>
              <a:rPr lang="tr-TR" sz="3600" dirty="0" smtClean="0"/>
              <a:t>Yaklaşımları</a:t>
            </a:r>
            <a:endParaRPr lang="tr-TR" sz="3600"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p:txBody>
          <a:bodyPr/>
          <a:lstStyle/>
          <a:p>
            <a:r>
              <a:rPr lang="tr-TR" dirty="0" smtClean="0">
                <a:latin typeface="Times New Roman" panose="02020603050405020304" pitchFamily="18" charset="0"/>
                <a:cs typeface="Times New Roman" panose="02020603050405020304" pitchFamily="18" charset="0"/>
              </a:rPr>
              <a:t>DERS KODU DERS ADI</a:t>
            </a:r>
          </a:p>
          <a:p>
            <a:r>
              <a:rPr lang="sv-SE" dirty="0"/>
              <a:t>Öğr. Gör. Dr. Ufuk tanyeri</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590128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Örüntü </a:t>
            </a:r>
            <a:r>
              <a:rPr lang="tr-TR" dirty="0"/>
              <a:t>Tanıma </a:t>
            </a:r>
            <a:r>
              <a:rPr lang="tr-TR" dirty="0" smtClean="0"/>
              <a:t>Uygulamaları</a:t>
            </a:r>
            <a:endParaRPr lang="tr-TR"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sz="half" idx="1"/>
          </p:nvPr>
        </p:nvSpPr>
        <p:spPr/>
        <p:txBody>
          <a:bodyPr>
            <a:normAutofit/>
          </a:bodyPr>
          <a:lstStyle/>
          <a:p>
            <a:r>
              <a:rPr lang="tr-TR" dirty="0"/>
              <a:t>Savunma sanayinde,</a:t>
            </a:r>
          </a:p>
          <a:p>
            <a:r>
              <a:rPr lang="tr-TR" dirty="0"/>
              <a:t>Tıp biliminde,</a:t>
            </a:r>
          </a:p>
          <a:p>
            <a:r>
              <a:rPr lang="tr-TR" dirty="0" smtClean="0"/>
              <a:t>Trafikte plaka tanıma vb. işlemlerde,</a:t>
            </a:r>
            <a:endParaRPr lang="tr-TR" dirty="0"/>
          </a:p>
          <a:p>
            <a:r>
              <a:rPr lang="tr-TR" dirty="0"/>
              <a:t>Konuşma tanıma </a:t>
            </a:r>
            <a:r>
              <a:rPr lang="tr-TR" dirty="0" smtClean="0"/>
              <a:t>teknolojilerinde,</a:t>
            </a:r>
            <a:endParaRPr lang="tr-TR" dirty="0"/>
          </a:p>
          <a:p>
            <a:r>
              <a:rPr lang="tr-TR" dirty="0"/>
              <a:t>Metalürjide sert metallerin otomatik derecelendirilmesinde,</a:t>
            </a:r>
          </a:p>
          <a:p>
            <a:r>
              <a:rPr lang="tr-TR" dirty="0"/>
              <a:t>Jeolojide sismik hareketlerin incelenmesinde ve deprem tahmininde</a:t>
            </a:r>
            <a:r>
              <a:rPr lang="tr-TR" dirty="0" smtClean="0"/>
              <a:t>,</a:t>
            </a:r>
            <a:endParaRPr lang="tr-TR" dirty="0"/>
          </a:p>
        </p:txBody>
      </p:sp>
      <p:sp>
        <p:nvSpPr>
          <p:cNvPr id="4" name="İçerik Yer Tutucusu 3"/>
          <p:cNvSpPr>
            <a:spLocks noGrp="1"/>
          </p:cNvSpPr>
          <p:nvPr>
            <p:ph sz="half" idx="2"/>
          </p:nvPr>
        </p:nvSpPr>
        <p:spPr/>
        <p:txBody>
          <a:bodyPr/>
          <a:lstStyle/>
          <a:p>
            <a:r>
              <a:rPr lang="tr-TR" dirty="0"/>
              <a:t>El yazısı, parmak izi, yüz tanıma uygulamalarında,</a:t>
            </a:r>
          </a:p>
          <a:p>
            <a:r>
              <a:rPr lang="tr-TR" dirty="0"/>
              <a:t>Uydu resimlerinin yorumlanmasında,</a:t>
            </a:r>
          </a:p>
          <a:p>
            <a:r>
              <a:rPr lang="tr-TR" dirty="0"/>
              <a:t>Ses </a:t>
            </a:r>
            <a:r>
              <a:rPr lang="tr-TR" dirty="0" smtClean="0"/>
              <a:t>tanıma,</a:t>
            </a:r>
            <a:endParaRPr lang="tr-TR" dirty="0"/>
          </a:p>
          <a:p>
            <a:r>
              <a:rPr lang="tr-TR" dirty="0"/>
              <a:t>EEG </a:t>
            </a:r>
            <a:r>
              <a:rPr lang="tr-TR" dirty="0" smtClean="0"/>
              <a:t>sınıflama,</a:t>
            </a:r>
            <a:endParaRPr lang="tr-TR" dirty="0"/>
          </a:p>
          <a:p>
            <a:r>
              <a:rPr lang="tr-TR" dirty="0"/>
              <a:t>DTMF haberleşme işaretlerini tanıma ve radar hedef sınıflama,</a:t>
            </a:r>
          </a:p>
          <a:p>
            <a:r>
              <a:rPr lang="tr-TR" dirty="0"/>
              <a:t>Biyomedikal </a:t>
            </a:r>
            <a:r>
              <a:rPr lang="tr-TR" dirty="0" smtClean="0"/>
              <a:t>kontrol,</a:t>
            </a:r>
            <a:endParaRPr lang="tr-TR" dirty="0"/>
          </a:p>
          <a:p>
            <a:r>
              <a:rPr lang="tr-TR" dirty="0"/>
              <a:t>Veri </a:t>
            </a:r>
            <a:r>
              <a:rPr lang="tr-TR" dirty="0" smtClean="0"/>
              <a:t>madenciliği</a:t>
            </a:r>
            <a:endParaRPr lang="tr-TR" dirty="0"/>
          </a:p>
        </p:txBody>
      </p:sp>
    </p:spTree>
    <p:extLst>
      <p:ext uri="{BB962C8B-B14F-4D97-AF65-F5344CB8AC3E}">
        <p14:creationId xmlns:p14="http://schemas.microsoft.com/office/powerpoint/2010/main" val="9660976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Örüntü Tanıma Uygulamaları</a:t>
            </a:r>
            <a:endParaRPr lang="tr-TR" dirty="0"/>
          </a:p>
        </p:txBody>
      </p:sp>
      <p:sp>
        <p:nvSpPr>
          <p:cNvPr id="5" name="İçerik Yer Tutucusu 4"/>
          <p:cNvSpPr>
            <a:spLocks noGrp="1"/>
          </p:cNvSpPr>
          <p:nvPr>
            <p:ph idx="1"/>
          </p:nvPr>
        </p:nvSpPr>
        <p:spPr/>
        <p:txBody>
          <a:bodyPr>
            <a:normAutofit lnSpcReduction="10000"/>
          </a:bodyPr>
          <a:lstStyle/>
          <a:p>
            <a:r>
              <a:rPr lang="tr-TR" dirty="0"/>
              <a:t>Örüntü tanıma olarak bilinen bu uygulamalar, makine öğrenmesi, örüntü sınıflandırma, ayrım analizi ve nitelik tahmini gibi isimlerle de anılmaktadır. Örüntü tanıma temel olarak üç aşamadan </a:t>
            </a:r>
            <a:r>
              <a:rPr lang="tr-TR" dirty="0" smtClean="0"/>
              <a:t>oluşmaktadır.</a:t>
            </a:r>
            <a:endParaRPr lang="tr-TR" dirty="0"/>
          </a:p>
          <a:p>
            <a:r>
              <a:rPr lang="tr-TR" dirty="0" smtClean="0"/>
              <a:t>1</a:t>
            </a:r>
            <a:r>
              <a:rPr lang="tr-TR" dirty="0"/>
              <a:t>. Algılayıcılar ve Ön İşlemler: Algılayıcılar, herhangi bir anda mümkün olan birçok doğal durumlardan biri olabilen bazı fiziksel işlemleri ölçerler. Örüntünün (nesne, olay, süreç, İşaret veya görüntü) algılandığı, İşaret veya görüntünün filtre edildiği, çeşitli dönüşüm ve gösterim teknikleri ile işlendiği, bileşenlerine ayrıldığı veya modellendiği kısımdır.</a:t>
            </a:r>
          </a:p>
          <a:p>
            <a:r>
              <a:rPr lang="tr-TR" dirty="0" smtClean="0"/>
              <a:t>2</a:t>
            </a:r>
            <a:r>
              <a:rPr lang="tr-TR" dirty="0"/>
              <a:t>. Özellik Çıkarma: İşaret ve görüntünün veri boyutunun indirgendiği ve tanımlayıcı anahtar özelliklerinin tespit edildiği ve aynı zamanda </a:t>
            </a:r>
            <a:r>
              <a:rPr lang="tr-TR" dirty="0" err="1"/>
              <a:t>normalizasyona</a:t>
            </a:r>
            <a:r>
              <a:rPr lang="tr-TR" dirty="0"/>
              <a:t> tabi tutulduğu aşamadır. Sistemin başarımında en etkili rolü oynar.</a:t>
            </a:r>
          </a:p>
          <a:p>
            <a:r>
              <a:rPr lang="tr-TR" dirty="0" smtClean="0"/>
              <a:t>3</a:t>
            </a:r>
            <a:r>
              <a:rPr lang="tr-TR" dirty="0"/>
              <a:t>. Sınıflandırma: Çıkarılan özellik kümesinin indirgendiği ve formüle edildiği tanımlayıcı karar aşamasıdır. Sınıflandırıcının rolü örüntüyü özelliklerine göre kategorize ederek uygun sınıflara </a:t>
            </a:r>
            <a:r>
              <a:rPr lang="tr-TR" dirty="0" smtClean="0"/>
              <a:t>kaydetmektir [1].</a:t>
            </a:r>
            <a:endParaRPr lang="tr-TR" dirty="0"/>
          </a:p>
        </p:txBody>
      </p:sp>
    </p:spTree>
    <p:extLst>
      <p:ext uri="{BB962C8B-B14F-4D97-AF65-F5344CB8AC3E}">
        <p14:creationId xmlns:p14="http://schemas.microsoft.com/office/powerpoint/2010/main" val="16888971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Örüntü Tanıma Yaklaşımları</a:t>
            </a:r>
            <a:endParaRPr lang="tr-TR"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2248352665"/>
              </p:ext>
            </p:extLst>
          </p:nvPr>
        </p:nvGraphicFramePr>
        <p:xfrm>
          <a:off x="1097280" y="1845734"/>
          <a:ext cx="10058400" cy="40233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408705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İstatistiksel örüntü tanıma </a:t>
            </a:r>
          </a:p>
        </p:txBody>
      </p:sp>
      <p:sp>
        <p:nvSpPr>
          <p:cNvPr id="3" name="İçerik Yer Tutucusu 2"/>
          <p:cNvSpPr>
            <a:spLocks noGrp="1"/>
          </p:cNvSpPr>
          <p:nvPr>
            <p:ph idx="1"/>
          </p:nvPr>
        </p:nvSpPr>
        <p:spPr/>
        <p:txBody>
          <a:bodyPr/>
          <a:lstStyle/>
          <a:p>
            <a:r>
              <a:rPr lang="tr-TR" dirty="0"/>
              <a:t>İstatistiksel örüntü tanıma yöntemin de, sınıflama algoritmaları istatistiksel analiz üzerine kurulmuştur. Aynı sınıfa ait örüntüler, istatistiksel olarak tanımlanan benzer karakteristiklere sahiptirler. Bu yöntemde, özellik olarak nitelendirilen karakteristik ölçümler giriş örüntü örneklerinden çıkarılır. Her örüntü bir özellik vektörü ile tanımlanır. Genelde sınıflandırıcıyı oluşturan karar ve sınıflandırma yöntemleri üzerinde önemle durulur. Sınıflandırıcı tasarımı, ölçümler ve olasılıklar gibi işlenebilir örüntü bilgilerini birleştirmeyi esas alır. Böylece sınıflama, giriş veri uzayının olasılık yoğunluk fonksiyonlarının tahmini üzerine kurulu bir istatistiksel yapıdır. İstatistiksel örüntü tanıma </a:t>
            </a:r>
            <a:r>
              <a:rPr lang="tr-TR" dirty="0" err="1"/>
              <a:t>Bayes</a:t>
            </a:r>
            <a:r>
              <a:rPr lang="tr-TR" dirty="0"/>
              <a:t> Karar Teorisi üzerine kurulmuş olup, uzun bir geçmişe sahiptirler </a:t>
            </a:r>
            <a:r>
              <a:rPr lang="tr-TR" dirty="0" smtClean="0"/>
              <a:t>[1].</a:t>
            </a:r>
            <a:endParaRPr lang="tr-TR" dirty="0"/>
          </a:p>
        </p:txBody>
      </p:sp>
    </p:spTree>
    <p:extLst>
      <p:ext uri="{BB962C8B-B14F-4D97-AF65-F5344CB8AC3E}">
        <p14:creationId xmlns:p14="http://schemas.microsoft.com/office/powerpoint/2010/main" val="32113042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Yapısal örüntü tanıma</a:t>
            </a:r>
          </a:p>
        </p:txBody>
      </p:sp>
      <p:sp>
        <p:nvSpPr>
          <p:cNvPr id="3" name="İçerik Yer Tutucusu 2"/>
          <p:cNvSpPr>
            <a:spLocks noGrp="1"/>
          </p:cNvSpPr>
          <p:nvPr>
            <p:ph idx="1"/>
          </p:nvPr>
        </p:nvSpPr>
        <p:spPr/>
        <p:txBody>
          <a:bodyPr>
            <a:normAutofit fontScale="92500" lnSpcReduction="10000"/>
          </a:bodyPr>
          <a:lstStyle/>
          <a:p>
            <a:r>
              <a:rPr lang="tr-TR" dirty="0"/>
              <a:t>Yapısal (</a:t>
            </a:r>
            <a:r>
              <a:rPr lang="tr-TR" dirty="0" err="1"/>
              <a:t>geometriksel</a:t>
            </a:r>
            <a:r>
              <a:rPr lang="tr-TR" dirty="0"/>
              <a:t>, kural dizilim) örüntü tanıma yaklaşımın da, verilen bir örüntü, şekilsel yapıdan temel karakteristik tanımlanmaya indirgenir. Çoğu zaman, örüntülerden çıkarılan bilgi yalnızca özellikler kümesinin sayısal değerlerinden değildir. Özelliklerin birbirine bağlanması veya aralarındaki karşılıklı ilişki, tanımlamayı ve sınıflandırmayı kolaylaştıran önemli yapısal bilgiye sahiptir. Bir başka deyişle örüntünün işlenmemiş halinden elde edilen tanımlayıcı biçimsel sentaks veya bunların sentezinden çıkarılan gramer ile tanımlama gerçekleşir. Örneğin, örüntünün köşe sayısı, kenar açıları vb. Genel olarak yapısal yöntemde daha basit alt örüntüler karışık örüntülerin hiyerarşik tanımlamalarını formüle eder. Yapısal yöntemde her örüntü, bileşenlerinin bir kompozisyonu olarak ele alınır.</a:t>
            </a:r>
          </a:p>
          <a:p>
            <a:r>
              <a:rPr lang="tr-TR" dirty="0" smtClean="0"/>
              <a:t>Yapısal </a:t>
            </a:r>
            <a:r>
              <a:rPr lang="tr-TR" dirty="0"/>
              <a:t>örüntü tanıma yönteminde çeşitli birimler arasındaki ilişki çok büyük önem taşır ve gerçek tanımada kullanılan bazı şekilsel </a:t>
            </a:r>
            <a:r>
              <a:rPr lang="tr-TR" dirty="0" err="1"/>
              <a:t>notasyonlar</a:t>
            </a:r>
            <a:r>
              <a:rPr lang="tr-TR" dirty="0"/>
              <a:t> tarafından belirtilir. Örneğin, ekrandaki bir masayı tanıma, “köşelerinden eşit uzunlukta bacaklar tarafından desteklenen yatay bir dikdörtgen yüzey” gibi yapısal tanımlamayı temel alarak gerçekleştirilebilir. Bu yöntemde, çevre uzunluğu, alan, ağırlık merkezi, eylemsizlik momenti ve </a:t>
            </a:r>
            <a:r>
              <a:rPr lang="tr-TR" dirty="0" err="1"/>
              <a:t>Fourier</a:t>
            </a:r>
            <a:r>
              <a:rPr lang="tr-TR" dirty="0"/>
              <a:t> tanımlayıcıları gibi genel özellikleri kullanır. </a:t>
            </a:r>
            <a:r>
              <a:rPr lang="tr-TR" dirty="0" err="1"/>
              <a:t>Otoregresif</a:t>
            </a:r>
            <a:r>
              <a:rPr lang="tr-TR" dirty="0"/>
              <a:t> model, </a:t>
            </a:r>
            <a:r>
              <a:rPr lang="tr-TR" dirty="0" err="1"/>
              <a:t>poligonsal</a:t>
            </a:r>
            <a:r>
              <a:rPr lang="tr-TR" dirty="0"/>
              <a:t> yaklaşım ve zincir kodları yapısal örüntü tanıma yöntemine örnek olarak verilebilir </a:t>
            </a:r>
            <a:r>
              <a:rPr lang="tr-TR" dirty="0" smtClean="0"/>
              <a:t>[1]. </a:t>
            </a:r>
            <a:endParaRPr lang="tr-TR" dirty="0"/>
          </a:p>
          <a:p>
            <a:endParaRPr lang="tr-TR" dirty="0"/>
          </a:p>
        </p:txBody>
      </p:sp>
    </p:spTree>
    <p:extLst>
      <p:ext uri="{BB962C8B-B14F-4D97-AF65-F5344CB8AC3E}">
        <p14:creationId xmlns:p14="http://schemas.microsoft.com/office/powerpoint/2010/main" val="35818890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Akıllı örüntü tanıma</a:t>
            </a:r>
          </a:p>
        </p:txBody>
      </p:sp>
      <p:sp>
        <p:nvSpPr>
          <p:cNvPr id="3" name="İçerik Yer Tutucusu 2"/>
          <p:cNvSpPr>
            <a:spLocks noGrp="1"/>
          </p:cNvSpPr>
          <p:nvPr>
            <p:ph idx="1"/>
          </p:nvPr>
        </p:nvSpPr>
        <p:spPr/>
        <p:txBody>
          <a:bodyPr/>
          <a:lstStyle/>
          <a:p>
            <a:r>
              <a:rPr lang="tr-TR" dirty="0"/>
              <a:t>Örüntü tanıma sistemi, daha önceden öğrendiklerini tutabilecek bir hafızaya sahip, çıkarım, genelleme ve belirli bir hata toleransı ile karar verebilme yeteneklerini içermekte ise bu sistem akıllı örüntü tanıma sistemi olarak değerlendirilir. Akıllı örüntü tanıma yaklaşımları, öğrenme tabanlı olup, karar aşamasında geçmiş tecrübelerinden sonuç üretmektedirler. Günümüzde, öğrenmeli örüntü tanıma algoritmaları yapay sinir ağ merkezli olarak gelişmektedir ve bu doğrultuda çalışmalar yoğunluktadır. YSA yaklaşımları istatistik yaklaşıma karşı belirleyici olarak ifade edilebilir. Çünkü öğrenme algoritmaları örüntü sınıflarının istatistiksel özellikleri hakkında hiçbir şey kullanmamaktadır. Bununla birlikte, istatistiksel ve YSA örüntü tanıma yaklaşımları şekil ve amaç olarak çok benzer olup, hatta YSA '</a:t>
            </a:r>
            <a:r>
              <a:rPr lang="tr-TR" dirty="0" err="1"/>
              <a:t>nın</a:t>
            </a:r>
            <a:r>
              <a:rPr lang="tr-TR" dirty="0"/>
              <a:t> geleneksel istatistiksel örüntü tanımanın bir uzantısı olarak ifade edilen görüşlerde </a:t>
            </a:r>
            <a:r>
              <a:rPr lang="tr-TR" dirty="0" smtClean="0"/>
              <a:t>bulunmaktadır [1]. </a:t>
            </a:r>
            <a:endParaRPr lang="tr-TR" dirty="0"/>
          </a:p>
        </p:txBody>
      </p:sp>
    </p:spTree>
    <p:extLst>
      <p:ext uri="{BB962C8B-B14F-4D97-AF65-F5344CB8AC3E}">
        <p14:creationId xmlns:p14="http://schemas.microsoft.com/office/powerpoint/2010/main" val="10561677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p:txBody>
          <a:bodyPr/>
          <a:lstStyle/>
          <a:p>
            <a:r>
              <a:rPr lang="tr-TR" dirty="0"/>
              <a:t>[1] </a:t>
            </a:r>
            <a:r>
              <a:rPr lang="tr-TR" dirty="0" smtClean="0"/>
              <a:t>Prof. Dr. İbrahim Türkoğlu</a:t>
            </a:r>
            <a:r>
              <a:rPr lang="tr-TR"/>
              <a:t>, </a:t>
            </a:r>
            <a:r>
              <a:rPr lang="tr-TR" smtClean="0"/>
              <a:t>«Yapay </a:t>
            </a:r>
            <a:r>
              <a:rPr lang="tr-TR" dirty="0"/>
              <a:t>Sinir Ağları ile </a:t>
            </a:r>
            <a:r>
              <a:rPr lang="tr-TR"/>
              <a:t>Nesne </a:t>
            </a:r>
            <a:r>
              <a:rPr lang="tr-TR" smtClean="0"/>
              <a:t>Tanıma», </a:t>
            </a:r>
            <a:r>
              <a:rPr lang="tr-TR" dirty="0"/>
              <a:t>Fırat Üniversitesi Fen Bilimleri Enstitüsü, Danışman: Prof. Dr. Ahmet ARSLAN, 1996.</a:t>
            </a:r>
          </a:p>
        </p:txBody>
      </p:sp>
    </p:spTree>
    <p:extLst>
      <p:ext uri="{BB962C8B-B14F-4D97-AF65-F5344CB8AC3E}">
        <p14:creationId xmlns:p14="http://schemas.microsoft.com/office/powerpoint/2010/main" val="23782556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Geçmişe bakış">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docProps/app.xml><?xml version="1.0" encoding="utf-8"?>
<Properties xmlns="http://schemas.openxmlformats.org/officeDocument/2006/extended-properties" xmlns:vt="http://schemas.openxmlformats.org/officeDocument/2006/docPropsVTypes">
  <Template>Retrospect</Template>
  <TotalTime>192</TotalTime>
  <Words>729</Words>
  <Application>Microsoft Office PowerPoint</Application>
  <PresentationFormat>Geniş ekran</PresentationFormat>
  <Paragraphs>35</Paragraphs>
  <Slides>8</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8</vt:i4>
      </vt:variant>
    </vt:vector>
  </HeadingPairs>
  <TitlesOfParts>
    <vt:vector size="11" baseType="lpstr">
      <vt:lpstr>Calibri</vt:lpstr>
      <vt:lpstr>Times New Roman</vt:lpstr>
      <vt:lpstr>Geçmişe bakış</vt:lpstr>
      <vt:lpstr> Örüntü Tanıma Uygulamaları ve Yaklaşımları</vt:lpstr>
      <vt:lpstr>Örüntü Tanıma Uygulamaları</vt:lpstr>
      <vt:lpstr>Örüntü Tanıma Uygulamaları</vt:lpstr>
      <vt:lpstr>Örüntü Tanıma Yaklaşımları</vt:lpstr>
      <vt:lpstr>İstatistiksel örüntü tanıma </vt:lpstr>
      <vt:lpstr>Yapısal örüntü tanıma</vt:lpstr>
      <vt:lpstr>Akıllı örüntü tanıma</vt:lpstr>
      <vt:lpstr>Kaynaklar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HAFTA KONU</dc:title>
  <dc:creator>ufuk</dc:creator>
  <cp:lastModifiedBy>Ufuk Tanyeri</cp:lastModifiedBy>
  <cp:revision>15</cp:revision>
  <dcterms:created xsi:type="dcterms:W3CDTF">2017-11-14T11:12:27Z</dcterms:created>
  <dcterms:modified xsi:type="dcterms:W3CDTF">2020-02-01T19:56:36Z</dcterms:modified>
</cp:coreProperties>
</file>