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5" r:id="rId6"/>
    <p:sldId id="260" r:id="rId7"/>
    <p:sldId id="261" r:id="rId8"/>
    <p:sldId id="262" r:id="rId9"/>
    <p:sldId id="263"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7" d="100"/>
          <a:sy n="87" d="100"/>
        </p:scale>
        <p:origin x="-1253"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32C64271-8911-44F6-A880-1EDF0374BD7F}" type="datetimeFigureOut">
              <a:rPr lang="tr-TR" smtClean="0"/>
              <a:pPr/>
              <a:t>10.11.2018</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10.11.2018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10.11.2018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10.11.2018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32C64271-8911-44F6-A880-1EDF0374BD7F}" type="datetimeFigureOut">
              <a:rPr lang="tr-TR" smtClean="0"/>
              <a:pPr/>
              <a:t>10.11.2018</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2C64271-8911-44F6-A880-1EDF0374BD7F}" type="datetimeFigureOut">
              <a:rPr lang="tr-TR" smtClean="0"/>
              <a:pPr/>
              <a:t>10.11.2018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DFE0C9E7-A915-465F-A49F-0AB51EF04D03}"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32C64271-8911-44F6-A880-1EDF0374BD7F}" type="datetimeFigureOut">
              <a:rPr lang="tr-TR" smtClean="0"/>
              <a:pPr/>
              <a:t>10.11.2018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32C64271-8911-44F6-A880-1EDF0374BD7F}" type="datetimeFigureOut">
              <a:rPr lang="tr-TR" smtClean="0"/>
              <a:pPr/>
              <a:t>10.11.2018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32C64271-8911-44F6-A880-1EDF0374BD7F}" type="datetimeFigureOut">
              <a:rPr lang="tr-TR" smtClean="0"/>
              <a:pPr/>
              <a:t>10.11.2018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32C64271-8911-44F6-A880-1EDF0374BD7F}" type="datetimeFigureOut">
              <a:rPr lang="tr-TR" smtClean="0"/>
              <a:pPr/>
              <a:t>10.11.2018</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32C64271-8911-44F6-A880-1EDF0374BD7F}" type="datetimeFigureOut">
              <a:rPr lang="tr-TR" smtClean="0"/>
              <a:pPr/>
              <a:t>10.11.2018</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2C64271-8911-44F6-A880-1EDF0374BD7F}" type="datetimeFigureOut">
              <a:rPr lang="tr-TR" smtClean="0"/>
              <a:pPr/>
              <a:t>10.11.2018</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FE0C9E7-A915-465F-A49F-0AB51EF04D03}"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tr/url?sa=i&amp;rct=j&amp;q=CLOVER+YELLOW+VEIN+VIRUS+PART%C4%B0CLE&amp;source=images&amp;cd=&amp;cad=rja&amp;docid=hfWaU6aZmTchCM&amp;tbnid=VzKdBPRF0_HsgM:&amp;ved=0CAUQjRw&amp;url=http://pvo.bio-mirror.cn/genus039.htm&amp;ei=PapvUbTdNojTPMOOgKgP&amp;bvm=bv.45368065,d.ZGU&amp;psig=AFQjCNHbVVTvxt7ibAfzU-OP7ob3FCA9ww&amp;ust=136635894486467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solidFill>
                  <a:srgbClr val="00B0F0"/>
                </a:solidFill>
              </a:rPr>
              <a:t>YEM BİTKİLERİ VİRÜSLERİ</a:t>
            </a:r>
            <a:endParaRPr lang="tr-TR" b="1" dirty="0">
              <a:solidFill>
                <a:srgbClr val="00B0F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http://www.naro.affrc.go.jp/org/nilgs/diseases/contents/IMG/img0493.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16632"/>
            <a:ext cx="5534025" cy="3771900"/>
          </a:xfrm>
          <a:prstGeom prst="rect">
            <a:avLst/>
          </a:prstGeom>
          <a:noFill/>
          <a:ln>
            <a:noFill/>
          </a:ln>
        </p:spPr>
      </p:pic>
      <p:pic>
        <p:nvPicPr>
          <p:cNvPr id="5" name="4 Resim" descr="http://www.plantwise.org/Uploads/CompendiaImages/Normal/ClYVV1.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79912" y="3286968"/>
            <a:ext cx="5181600" cy="3454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264696"/>
          </a:xfrm>
        </p:spPr>
        <p:txBody>
          <a:bodyPr/>
          <a:lstStyle/>
          <a:p>
            <a:pPr algn="ctr">
              <a:buNone/>
            </a:pPr>
            <a:r>
              <a:rPr lang="tr-TR" sz="3600" b="1" dirty="0">
                <a:solidFill>
                  <a:srgbClr val="FF0000"/>
                </a:solidFill>
              </a:rPr>
              <a:t>ALFALFA MOSAIC VIRUS (AMV)</a:t>
            </a:r>
          </a:p>
          <a:p>
            <a:pPr algn="ctr">
              <a:buNone/>
            </a:pPr>
            <a:r>
              <a:rPr lang="tr-TR" sz="3600" b="1" dirty="0">
                <a:solidFill>
                  <a:srgbClr val="FF0000"/>
                </a:solidFill>
              </a:rPr>
              <a:t>YONCA MOZAİK VİRÜSÜ</a:t>
            </a:r>
          </a:p>
          <a:p>
            <a:pPr>
              <a:buNone/>
            </a:pPr>
            <a:r>
              <a:rPr lang="tr-TR" sz="3600" b="1" dirty="0" smtClean="0">
                <a:solidFill>
                  <a:srgbClr val="00B050"/>
                </a:solidFill>
              </a:rPr>
              <a:t>ETMEN</a:t>
            </a:r>
          </a:p>
          <a:p>
            <a:pPr algn="just">
              <a:buNone/>
            </a:pPr>
            <a:r>
              <a:rPr lang="tr-TR" sz="3600" i="1" dirty="0"/>
              <a:t>	</a:t>
            </a:r>
            <a:r>
              <a:rPr lang="tr-TR" sz="3600" i="1" dirty="0" smtClean="0"/>
              <a:t>	</a:t>
            </a:r>
            <a:r>
              <a:rPr lang="tr-TR" sz="3600" i="1" dirty="0" err="1" smtClean="0"/>
              <a:t>Bromoviridae</a:t>
            </a:r>
            <a:r>
              <a:rPr lang="tr-TR" sz="3600" i="1" dirty="0" smtClean="0"/>
              <a:t> </a:t>
            </a:r>
            <a:r>
              <a:rPr lang="tr-TR" sz="3600" dirty="0"/>
              <a:t>familyasından </a:t>
            </a:r>
            <a:r>
              <a:rPr lang="tr-TR" sz="3600" i="1" dirty="0" err="1"/>
              <a:t>Alfamovirus</a:t>
            </a:r>
            <a:r>
              <a:rPr lang="tr-TR" sz="3600" dirty="0"/>
              <a:t> cinsine ait tek sarmal RNA’lı farklı boyutlarda (en büyüğü genelde 60 </a:t>
            </a:r>
            <a:r>
              <a:rPr lang="tr-TR" sz="3600" dirty="0" err="1"/>
              <a:t>nm</a:t>
            </a:r>
            <a:r>
              <a:rPr lang="tr-TR" sz="3600" dirty="0"/>
              <a:t> boyunda) basil şekilli partiküllü bir virüstür.   </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http://www.dpvweb.net/dpvfigs/d229f07.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339752" y="476672"/>
            <a:ext cx="4248472" cy="612068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404664"/>
            <a:ext cx="8568952" cy="6120680"/>
          </a:xfrm>
        </p:spPr>
        <p:txBody>
          <a:bodyPr>
            <a:normAutofit/>
          </a:bodyPr>
          <a:lstStyle/>
          <a:p>
            <a:pPr algn="just">
              <a:buNone/>
            </a:pPr>
            <a:r>
              <a:rPr lang="tr-TR" dirty="0" smtClean="0"/>
              <a:t>	</a:t>
            </a:r>
            <a:r>
              <a:rPr lang="tr-TR" sz="4400" b="1" dirty="0" smtClean="0">
                <a:solidFill>
                  <a:srgbClr val="00B050"/>
                </a:solidFill>
              </a:rPr>
              <a:t>TAŞINMASI</a:t>
            </a:r>
            <a:endParaRPr lang="tr-TR" sz="4400" b="1" dirty="0">
              <a:solidFill>
                <a:srgbClr val="00B050"/>
              </a:solidFill>
            </a:endParaRPr>
          </a:p>
          <a:p>
            <a:pPr algn="just">
              <a:buNone/>
            </a:pPr>
            <a:r>
              <a:rPr lang="tr-TR" sz="4400" dirty="0" smtClean="0"/>
              <a:t>		Özsu</a:t>
            </a:r>
            <a:r>
              <a:rPr lang="tr-TR" sz="4400" dirty="0"/>
              <a:t>, polen, bazı konukçularda tohumla ve </a:t>
            </a:r>
            <a:r>
              <a:rPr lang="tr-TR" sz="4400" dirty="0" err="1"/>
              <a:t>ondörtten</a:t>
            </a:r>
            <a:r>
              <a:rPr lang="tr-TR" sz="4400" dirty="0"/>
              <a:t> fazla </a:t>
            </a:r>
            <a:r>
              <a:rPr lang="tr-TR" sz="4400" dirty="0" err="1"/>
              <a:t>afitle</a:t>
            </a:r>
            <a:r>
              <a:rPr lang="tr-TR" sz="4400" dirty="0"/>
              <a:t> de </a:t>
            </a:r>
            <a:r>
              <a:rPr lang="tr-TR" sz="4400" dirty="0" err="1"/>
              <a:t>non</a:t>
            </a:r>
            <a:r>
              <a:rPr lang="tr-TR" sz="4400" dirty="0"/>
              <a:t>-</a:t>
            </a:r>
            <a:r>
              <a:rPr lang="tr-TR" sz="4400" dirty="0" err="1"/>
              <a:t>persistent</a:t>
            </a:r>
            <a:r>
              <a:rPr lang="tr-TR" sz="4400" dirty="0"/>
              <a:t> olarak taşınmaktadır. Yoncalarda %50’ye varan oranda tohumla taşınmaktadır. </a:t>
            </a:r>
          </a:p>
          <a:p>
            <a:pPr algn="just">
              <a:buNone/>
            </a:pPr>
            <a:r>
              <a:rPr lang="tr-TR" sz="4400" dirty="0" smtClean="0"/>
              <a:t>	</a:t>
            </a:r>
            <a:endParaRPr lang="tr-TR"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404664"/>
            <a:ext cx="8496944" cy="6120680"/>
          </a:xfrm>
        </p:spPr>
        <p:txBody>
          <a:bodyPr>
            <a:normAutofit lnSpcReduction="10000"/>
          </a:bodyPr>
          <a:lstStyle/>
          <a:p>
            <a:pPr algn="just">
              <a:buNone/>
            </a:pPr>
            <a:r>
              <a:rPr lang="tr-TR" b="1" dirty="0" smtClean="0">
                <a:solidFill>
                  <a:srgbClr val="00B050"/>
                </a:solidFill>
              </a:rPr>
              <a:t>BELİRTİLERİ</a:t>
            </a:r>
          </a:p>
          <a:p>
            <a:pPr algn="just">
              <a:buNone/>
            </a:pPr>
            <a:r>
              <a:rPr lang="tr-TR" dirty="0" smtClean="0"/>
              <a:t>		AMV 50’den fazla familyada 400’den fazla bitki türünde enfeksiyon yapmaktadır. </a:t>
            </a:r>
          </a:p>
          <a:p>
            <a:pPr algn="just">
              <a:buNone/>
            </a:pPr>
            <a:r>
              <a:rPr lang="tr-TR" dirty="0" smtClean="0"/>
              <a:t>		Belirtiler genelde ilkbaharda özellikle ilk kesimden sonra gelişen yapraklarda görülür. Yonca yapraklarında mozaik, beneklenme, sararma, beyazlaşma ve erken enfeksiyonlarda da şekil bozukluklarına sebep olur. Özellikle yaz boyunca yoncalarda belirtiler kaybolur. Şiddetli enfeksiyonlarda %30’a varan zarar sebep olmaktadır.   </a:t>
            </a:r>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260648"/>
            <a:ext cx="4608512" cy="3240360"/>
          </a:xfrm>
          <a:prstGeom prst="rect">
            <a:avLst/>
          </a:prstGeom>
          <a:noFill/>
          <a:ln>
            <a:noFill/>
          </a:ln>
        </p:spPr>
      </p:pic>
      <p:pic>
        <p:nvPicPr>
          <p:cNvPr id="5" name="3 İçerik Yer Tutucusu" descr="PNW Plant Handbook Article Image"/>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67014" y="3297113"/>
            <a:ext cx="4469482" cy="3444255"/>
          </a:xfrm>
          <a:prstGeom prst="rect">
            <a:avLst/>
          </a:prstGeom>
          <a:noFill/>
          <a:ln>
            <a:noFill/>
          </a:ln>
        </p:spPr>
      </p:pic>
      <p:pic>
        <p:nvPicPr>
          <p:cNvPr id="6" name="5 Resim" descr="Alfalfa phot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3789040"/>
            <a:ext cx="4176464" cy="280831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a:xfrm>
            <a:off x="323528" y="692696"/>
            <a:ext cx="8496944" cy="5760640"/>
          </a:xfrm>
        </p:spPr>
        <p:txBody>
          <a:bodyPr/>
          <a:lstStyle/>
          <a:p>
            <a:pPr algn="ctr">
              <a:buNone/>
            </a:pPr>
            <a:r>
              <a:rPr lang="tr-TR" sz="3600" b="1" dirty="0">
                <a:solidFill>
                  <a:srgbClr val="FF0000"/>
                </a:solidFill>
              </a:rPr>
              <a:t>CLOVER YELLOW VEIN VIRUS (CYVV)</a:t>
            </a:r>
          </a:p>
          <a:p>
            <a:pPr algn="ctr">
              <a:buNone/>
            </a:pPr>
            <a:r>
              <a:rPr lang="tr-TR" sz="3600" b="1" dirty="0" smtClean="0">
                <a:solidFill>
                  <a:srgbClr val="FF0000"/>
                </a:solidFill>
              </a:rPr>
              <a:t>ÜÇGÜL  </a:t>
            </a:r>
            <a:r>
              <a:rPr lang="tr-TR" sz="3600" b="1" dirty="0">
                <a:solidFill>
                  <a:srgbClr val="FF0000"/>
                </a:solidFill>
              </a:rPr>
              <a:t>SARI DAMAR </a:t>
            </a:r>
            <a:r>
              <a:rPr lang="tr-TR" sz="3600" b="1" dirty="0" smtClean="0">
                <a:solidFill>
                  <a:srgbClr val="FF0000"/>
                </a:solidFill>
              </a:rPr>
              <a:t>VİRÜSÜ</a:t>
            </a:r>
          </a:p>
          <a:p>
            <a:pPr algn="ctr">
              <a:buNone/>
            </a:pPr>
            <a:endParaRPr lang="tr-TR" sz="3600" b="1" dirty="0"/>
          </a:p>
          <a:p>
            <a:pPr>
              <a:buNone/>
            </a:pPr>
            <a:r>
              <a:rPr lang="tr-TR" sz="3600" b="1" dirty="0" smtClean="0"/>
              <a:t>	ETMEN</a:t>
            </a:r>
            <a:endParaRPr lang="tr-TR" sz="3600" b="1" dirty="0"/>
          </a:p>
          <a:p>
            <a:pPr algn="just">
              <a:buNone/>
            </a:pPr>
            <a:r>
              <a:rPr lang="tr-TR" sz="3600" dirty="0" smtClean="0"/>
              <a:t>		Etmen </a:t>
            </a:r>
            <a:r>
              <a:rPr lang="tr-TR" sz="3600" i="1" dirty="0" err="1"/>
              <a:t>Potyviridae</a:t>
            </a:r>
            <a:r>
              <a:rPr lang="tr-TR" sz="3600" dirty="0"/>
              <a:t> familyasından </a:t>
            </a:r>
            <a:r>
              <a:rPr lang="tr-TR" sz="3600" i="1" dirty="0" err="1"/>
              <a:t>Potyvirus</a:t>
            </a:r>
            <a:r>
              <a:rPr lang="tr-TR" sz="3600" dirty="0"/>
              <a:t> cinsinden, tek sarmal RNA’lı ve ipliğimsi partiküllü 760 </a:t>
            </a:r>
            <a:r>
              <a:rPr lang="tr-TR" sz="3600" dirty="0" err="1"/>
              <a:t>nm</a:t>
            </a:r>
            <a:r>
              <a:rPr lang="tr-TR" sz="3600" dirty="0"/>
              <a:t> uzunluğunda bir virüstür.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pvo.bio-mirror.cn/images/a1.jpg">
            <a:hlinkClick r:id="rId2"/>
          </p:cNvPr>
          <p:cNvPicPr>
            <a:picLocks noChangeAspect="1" noChangeArrowheads="1"/>
          </p:cNvPicPr>
          <p:nvPr/>
        </p:nvPicPr>
        <p:blipFill>
          <a:blip r:embed="rId3" cstate="print"/>
          <a:srcRect/>
          <a:stretch>
            <a:fillRect/>
          </a:stretch>
        </p:blipFill>
        <p:spPr bwMode="auto">
          <a:xfrm>
            <a:off x="801932" y="516132"/>
            <a:ext cx="7370468" cy="579318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404664"/>
            <a:ext cx="8496944" cy="6120680"/>
          </a:xfrm>
        </p:spPr>
        <p:txBody>
          <a:bodyPr>
            <a:normAutofit/>
          </a:bodyPr>
          <a:lstStyle/>
          <a:p>
            <a:pPr>
              <a:buNone/>
            </a:pPr>
            <a:r>
              <a:rPr lang="tr-TR" dirty="0" smtClean="0"/>
              <a:t>	</a:t>
            </a:r>
            <a:r>
              <a:rPr lang="tr-TR" sz="3600" b="1" dirty="0" smtClean="0">
                <a:solidFill>
                  <a:srgbClr val="00B050"/>
                </a:solidFill>
              </a:rPr>
              <a:t>TAŞINMASI</a:t>
            </a:r>
            <a:endParaRPr lang="tr-TR" sz="3600" b="1" dirty="0">
              <a:solidFill>
                <a:srgbClr val="00B050"/>
              </a:solidFill>
            </a:endParaRPr>
          </a:p>
          <a:p>
            <a:pPr algn="just">
              <a:buNone/>
            </a:pPr>
            <a:r>
              <a:rPr lang="tr-TR" sz="3600" dirty="0" smtClean="0"/>
              <a:t>		Özsu </a:t>
            </a:r>
            <a:r>
              <a:rPr lang="tr-TR" sz="3600" dirty="0"/>
              <a:t>ve </a:t>
            </a:r>
            <a:r>
              <a:rPr lang="tr-TR" sz="3600" dirty="0" err="1"/>
              <a:t>afitlerle</a:t>
            </a:r>
            <a:r>
              <a:rPr lang="tr-TR" sz="3600" dirty="0"/>
              <a:t> </a:t>
            </a:r>
            <a:r>
              <a:rPr lang="tr-TR" sz="3600" dirty="0" err="1" smtClean="0"/>
              <a:t>non</a:t>
            </a:r>
            <a:r>
              <a:rPr lang="tr-TR" sz="3600" dirty="0" smtClean="0"/>
              <a:t>-</a:t>
            </a:r>
            <a:r>
              <a:rPr lang="tr-TR" sz="3600" dirty="0" err="1" smtClean="0"/>
              <a:t>persistent</a:t>
            </a:r>
            <a:r>
              <a:rPr lang="tr-TR" sz="3600" dirty="0" smtClean="0"/>
              <a:t> </a:t>
            </a:r>
            <a:r>
              <a:rPr lang="tr-TR" sz="3600" dirty="0"/>
              <a:t>olarak taşınmaktadır.  </a:t>
            </a:r>
          </a:p>
          <a:p>
            <a:pPr>
              <a:buNone/>
            </a:pPr>
            <a:r>
              <a:rPr lang="tr-TR" sz="3600" dirty="0"/>
              <a:t> </a:t>
            </a:r>
          </a:p>
          <a:p>
            <a:pPr>
              <a:buNone/>
            </a:pPr>
            <a:r>
              <a:rPr lang="tr-TR" sz="3600" dirty="0" smtClean="0"/>
              <a:t>	</a:t>
            </a:r>
            <a:r>
              <a:rPr lang="tr-TR" sz="3600" b="1" dirty="0" smtClean="0">
                <a:solidFill>
                  <a:srgbClr val="00B050"/>
                </a:solidFill>
              </a:rPr>
              <a:t>BELİRTİLERİ</a:t>
            </a:r>
            <a:endParaRPr lang="tr-TR" sz="3600" b="1" dirty="0">
              <a:solidFill>
                <a:srgbClr val="00B050"/>
              </a:solidFill>
            </a:endParaRPr>
          </a:p>
          <a:p>
            <a:pPr algn="just">
              <a:buNone/>
            </a:pPr>
            <a:r>
              <a:rPr lang="tr-TR" sz="3600" dirty="0" smtClean="0"/>
              <a:t>		Altı </a:t>
            </a:r>
            <a:r>
              <a:rPr lang="tr-TR" sz="3600" dirty="0"/>
              <a:t>familyada 25 kadar türde enfeksiyon yapmaktadır.</a:t>
            </a:r>
            <a:r>
              <a:rPr lang="tr-TR" sz="3600" i="1" dirty="0"/>
              <a:t> </a:t>
            </a:r>
            <a:r>
              <a:rPr lang="tr-TR" sz="3600" i="1" dirty="0" err="1"/>
              <a:t>Trifolium</a:t>
            </a:r>
            <a:r>
              <a:rPr lang="tr-TR" sz="3600" dirty="0"/>
              <a:t> (üçgül</a:t>
            </a:r>
            <a:r>
              <a:rPr lang="tr-TR" sz="3600" dirty="0" smtClean="0"/>
              <a:t>) türlerinde </a:t>
            </a:r>
            <a:r>
              <a:rPr lang="tr-TR" sz="3600" dirty="0"/>
              <a:t>damarlarda hafif sararma ve yapraklarda beneklenmelere sebep olur.</a:t>
            </a:r>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31</TotalTime>
  <Words>25</Words>
  <Application>Microsoft Office PowerPoint</Application>
  <PresentationFormat>Ekran Gösterisi (4:3)</PresentationFormat>
  <Paragraphs>21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Döküm</vt:lpstr>
      <vt:lpstr>YEM BİTKİLERİ VİRÜSLERİ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YEM BİTKİLERİ VİRÜSLERİ</dc:title>
  <dc:creator>OZARFLOADA</dc:creator>
  <cp:lastModifiedBy>Reviewer</cp:lastModifiedBy>
  <cp:revision>10</cp:revision>
  <dcterms:created xsi:type="dcterms:W3CDTF">2013-04-18T07:59:18Z</dcterms:created>
  <dcterms:modified xsi:type="dcterms:W3CDTF">2018-11-10T20:34:41Z</dcterms:modified>
</cp:coreProperties>
</file>