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81" r:id="rId3"/>
    <p:sldId id="296" r:id="rId4"/>
    <p:sldId id="297" r:id="rId5"/>
    <p:sldId id="298" r:id="rId6"/>
    <p:sldId id="299" r:id="rId7"/>
    <p:sldId id="300" r:id="rId8"/>
    <p:sldId id="301" r:id="rId9"/>
    <p:sldId id="302" r:id="rId10"/>
    <p:sldId id="303" r:id="rId11"/>
    <p:sldId id="304" r:id="rId12"/>
    <p:sldId id="305" r:id="rId13"/>
    <p:sldId id="306" r:id="rId14"/>
    <p:sldId id="307" r:id="rId15"/>
    <p:sldId id="308" r:id="rId16"/>
    <p:sldId id="30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COM332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3: Transport </a:t>
            </a:r>
            <a:r>
              <a:rPr lang="tr-TR" dirty="0" smtClean="0"/>
              <a:t>Layer</a:t>
            </a:r>
          </a:p>
          <a:p>
            <a:r>
              <a:rPr lang="tr-TR" b="1" dirty="0" smtClean="0"/>
              <a:t>(PART 2)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257800" y="5486400"/>
            <a:ext cx="2877312" cy="5986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Computer Networking: A Top Down Approach 6th Edition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Jim Kurose, Keith Ross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Principles of Congestion Control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Congestion:</a:t>
            </a:r>
          </a:p>
          <a:p>
            <a:pPr lvl="1"/>
            <a:r>
              <a:rPr lang="tr-TR" b="1" dirty="0" smtClean="0"/>
              <a:t>If too many sources sends too much data too fast for network to handle</a:t>
            </a:r>
          </a:p>
          <a:p>
            <a:pPr lvl="1"/>
            <a:r>
              <a:rPr lang="tr-TR" b="1" dirty="0" smtClean="0"/>
              <a:t>Different from flow control</a:t>
            </a:r>
          </a:p>
          <a:p>
            <a:pPr lvl="1"/>
            <a:r>
              <a:rPr lang="tr-TR" b="1" dirty="0" smtClean="0"/>
              <a:t>Lost packets</a:t>
            </a:r>
          </a:p>
          <a:p>
            <a:pPr lvl="1"/>
            <a:r>
              <a:rPr lang="tr-TR" b="1" dirty="0" smtClean="0"/>
              <a:t>Long delays</a:t>
            </a:r>
          </a:p>
          <a:p>
            <a:pPr lvl="1"/>
            <a:r>
              <a:rPr lang="tr-TR" b="1" dirty="0" smtClean="0"/>
              <a:t>Costs of congestion</a:t>
            </a:r>
          </a:p>
          <a:p>
            <a:pPr lvl="2"/>
            <a:r>
              <a:rPr lang="tr-TR" b="1" dirty="0" smtClean="0"/>
              <a:t>More work retrans) for given goodput</a:t>
            </a:r>
          </a:p>
          <a:p>
            <a:pPr lvl="2"/>
            <a:r>
              <a:rPr lang="tr-TR" b="1" dirty="0" smtClean="0"/>
              <a:t>Unneeded retransmissions</a:t>
            </a:r>
          </a:p>
          <a:p>
            <a:pPr lvl="1"/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214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Principles of Congestion Control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Approaches towards congestion control</a:t>
            </a:r>
          </a:p>
          <a:p>
            <a:pPr lvl="1"/>
            <a:r>
              <a:rPr lang="tr-TR" b="1" dirty="0" smtClean="0"/>
              <a:t>End to end congestion control</a:t>
            </a:r>
          </a:p>
          <a:p>
            <a:pPr lvl="2"/>
            <a:r>
              <a:rPr lang="tr-TR" b="1" dirty="0" smtClean="0"/>
              <a:t>No feedback from network</a:t>
            </a:r>
          </a:p>
          <a:p>
            <a:pPr lvl="2"/>
            <a:r>
              <a:rPr lang="tr-TR" b="1" dirty="0" smtClean="0"/>
              <a:t>Congestion inferred from loss, delay</a:t>
            </a:r>
          </a:p>
          <a:p>
            <a:pPr lvl="2"/>
            <a:r>
              <a:rPr lang="tr-TR" b="1" dirty="0" smtClean="0"/>
              <a:t>TCP uses this approach</a:t>
            </a:r>
          </a:p>
          <a:p>
            <a:pPr lvl="1"/>
            <a:r>
              <a:rPr lang="tr-TR" b="1" dirty="0" smtClean="0"/>
              <a:t>Network assisted congestion control</a:t>
            </a:r>
          </a:p>
          <a:p>
            <a:pPr lvl="2"/>
            <a:r>
              <a:rPr lang="tr-TR" b="1" dirty="0" smtClean="0"/>
              <a:t>Routers provide feedback to end systems</a:t>
            </a:r>
          </a:p>
          <a:p>
            <a:pPr lvl="1"/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690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TCP Congestion Control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TCP congestion control: additive increase, multiplicative decrease</a:t>
            </a:r>
          </a:p>
          <a:p>
            <a:pPr lvl="1"/>
            <a:r>
              <a:rPr lang="tr-TR" b="1" dirty="0" smtClean="0"/>
              <a:t>Sender increases transmission rate until loss occurs</a:t>
            </a:r>
          </a:p>
          <a:p>
            <a:pPr lvl="1"/>
            <a:r>
              <a:rPr lang="tr-TR" b="1" dirty="0" smtClean="0"/>
              <a:t>Additive increase: Increase TCP sender congestion window size by 1 MSS every RTT until loss detected</a:t>
            </a:r>
          </a:p>
          <a:p>
            <a:pPr lvl="1"/>
            <a:r>
              <a:rPr lang="tr-TR" b="1" dirty="0" smtClean="0"/>
              <a:t>Multiplicative decrease: Cut </a:t>
            </a:r>
            <a:r>
              <a:rPr lang="tr-TR" b="1" dirty="0"/>
              <a:t>TCP sender congestion window size </a:t>
            </a:r>
            <a:r>
              <a:rPr lang="tr-TR" b="1" dirty="0" smtClean="0"/>
              <a:t>in half after loss</a:t>
            </a:r>
          </a:p>
          <a:p>
            <a:pPr lvl="1"/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369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TCP Congestion Control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TCP Slow Start</a:t>
            </a:r>
          </a:p>
          <a:p>
            <a:pPr lvl="1"/>
            <a:r>
              <a:rPr lang="tr-TR" b="1" dirty="0" smtClean="0"/>
              <a:t>When connection begins, rate is increased exponentially until first loss event</a:t>
            </a:r>
          </a:p>
          <a:p>
            <a:pPr lvl="1"/>
            <a:r>
              <a:rPr lang="tr-TR" b="1" dirty="0" smtClean="0"/>
              <a:t>Initial rate is slow but ramps up exponentially fast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680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TCP Congestion Control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TCP: switching from slow start to CA</a:t>
            </a:r>
          </a:p>
          <a:p>
            <a:pPr lvl="1"/>
            <a:r>
              <a:rPr lang="tr-TR" b="1" dirty="0" smtClean="0"/>
              <a:t>When should the exponential increase switch to linear?</a:t>
            </a:r>
          </a:p>
          <a:p>
            <a:pPr lvl="1"/>
            <a:r>
              <a:rPr lang="tr-TR" b="1" dirty="0" smtClean="0"/>
              <a:t>When </a:t>
            </a:r>
            <a:r>
              <a:rPr lang="tr-TR" b="1" dirty="0"/>
              <a:t>TCP sender congestion window </a:t>
            </a:r>
            <a:r>
              <a:rPr lang="tr-TR" b="1" dirty="0" smtClean="0"/>
              <a:t>size gets to ½ of its value before timeout.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181" y="3352800"/>
            <a:ext cx="5105400" cy="291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568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TCP </a:t>
            </a:r>
            <a:r>
              <a:rPr lang="tr-TR" sz="2400" b="1" dirty="0" smtClean="0"/>
              <a:t>Congestion Control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TCP fairness</a:t>
            </a:r>
          </a:p>
          <a:p>
            <a:pPr lvl="1"/>
            <a:r>
              <a:rPr lang="tr-TR" b="1" dirty="0" smtClean="0"/>
              <a:t>If K TCP sessions share same bottleneck link of bandwidth R, each should have rate of R/K</a:t>
            </a:r>
          </a:p>
          <a:p>
            <a:pPr lvl="1"/>
            <a:r>
              <a:rPr lang="tr-TR" b="1" dirty="0" smtClean="0"/>
              <a:t>Fairness, parallel TCP connections</a:t>
            </a:r>
          </a:p>
          <a:p>
            <a:pPr lvl="2"/>
            <a:r>
              <a:rPr lang="tr-TR" b="1" dirty="0" smtClean="0"/>
              <a:t>Applicaiton can open multiple parallel connections between two hosts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87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TCP </a:t>
            </a:r>
            <a:r>
              <a:rPr lang="tr-TR" sz="2400" b="1" dirty="0" smtClean="0"/>
              <a:t>Congestion Control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Fairness and UDP</a:t>
            </a:r>
          </a:p>
          <a:p>
            <a:pPr lvl="1"/>
            <a:r>
              <a:rPr lang="tr-TR" b="1" dirty="0" smtClean="0"/>
              <a:t>Multimedia applicaitons often do not use TCP</a:t>
            </a:r>
          </a:p>
          <a:p>
            <a:pPr lvl="2"/>
            <a:r>
              <a:rPr lang="tr-TR" b="1" dirty="0" smtClean="0"/>
              <a:t>Do not want rate throttled by congestion control</a:t>
            </a:r>
          </a:p>
          <a:p>
            <a:pPr lvl="1"/>
            <a:r>
              <a:rPr lang="tr-TR" b="1" dirty="0" smtClean="0"/>
              <a:t>Instead use UDP</a:t>
            </a:r>
          </a:p>
          <a:p>
            <a:pPr lvl="2"/>
            <a:r>
              <a:rPr lang="tr-TR" b="1" smtClean="0"/>
              <a:t>Send audio/video at constant rate, tolerate packet loss</a:t>
            </a:r>
            <a:endParaRPr lang="tr-TR" b="1" dirty="0" smtClean="0"/>
          </a:p>
          <a:p>
            <a:pPr lvl="1"/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7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492" y="990600"/>
            <a:ext cx="7186108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Connection-oriented Transport</a:t>
            </a:r>
            <a:r>
              <a:rPr lang="tr-TR" sz="1900" b="1" dirty="0" smtClean="0">
                <a:solidFill>
                  <a:srgbClr val="3E3D2D"/>
                </a:solidFill>
              </a:rPr>
              <a:t>: TCP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Principles of Congestion Control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TCP Congestion Control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Connection-oriented Transport: TCP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TCP: Overview</a:t>
            </a:r>
          </a:p>
          <a:p>
            <a:pPr lvl="1"/>
            <a:r>
              <a:rPr lang="tr-TR" b="1" dirty="0" smtClean="0"/>
              <a:t>Point-to-point</a:t>
            </a:r>
          </a:p>
          <a:p>
            <a:pPr lvl="1"/>
            <a:r>
              <a:rPr lang="tr-TR" b="1" dirty="0" smtClean="0"/>
              <a:t>Reliable in order byte stream</a:t>
            </a:r>
          </a:p>
          <a:p>
            <a:pPr lvl="1"/>
            <a:r>
              <a:rPr lang="tr-TR" b="1" dirty="0" smtClean="0"/>
              <a:t>Pipelined</a:t>
            </a:r>
          </a:p>
          <a:p>
            <a:pPr lvl="1"/>
            <a:r>
              <a:rPr lang="tr-TR" b="1" dirty="0" smtClean="0"/>
              <a:t>Full duplex data</a:t>
            </a:r>
          </a:p>
          <a:p>
            <a:pPr lvl="1"/>
            <a:r>
              <a:rPr lang="tr-TR" b="1" dirty="0" smtClean="0"/>
              <a:t>Connection-oriented</a:t>
            </a:r>
          </a:p>
          <a:p>
            <a:pPr lvl="1"/>
            <a:r>
              <a:rPr lang="tr-TR" b="1" dirty="0" smtClean="0"/>
              <a:t>Flow-controlled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83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Connection-oriented Transport: TCP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TCP round trip time, timeout</a:t>
            </a:r>
          </a:p>
          <a:p>
            <a:pPr lvl="1"/>
            <a:r>
              <a:rPr lang="tr-TR" b="1" dirty="0" smtClean="0"/>
              <a:t>How to set TCP timeout value?</a:t>
            </a:r>
          </a:p>
          <a:p>
            <a:pPr lvl="2"/>
            <a:r>
              <a:rPr lang="tr-TR" b="1" dirty="0" smtClean="0"/>
              <a:t>Longer than RTT</a:t>
            </a:r>
          </a:p>
          <a:p>
            <a:pPr lvl="2"/>
            <a:r>
              <a:rPr lang="tr-TR" b="1" dirty="0" smtClean="0"/>
              <a:t>Too short: Premature timeout, unnecessary retransmissions</a:t>
            </a:r>
          </a:p>
          <a:p>
            <a:pPr lvl="2"/>
            <a:r>
              <a:rPr lang="tr-TR" b="1" dirty="0" smtClean="0"/>
              <a:t>Too long: Slow reaction to segment loss</a:t>
            </a:r>
          </a:p>
          <a:p>
            <a:pPr lvl="1"/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33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Connection-oriented Transport: TCP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TCP creates reliable data transfer service on top of IP’s unreliable service</a:t>
            </a:r>
          </a:p>
          <a:p>
            <a:pPr lvl="1"/>
            <a:r>
              <a:rPr lang="tr-TR" b="1" dirty="0" smtClean="0"/>
              <a:t>Pipelined segments</a:t>
            </a:r>
          </a:p>
          <a:p>
            <a:pPr lvl="1"/>
            <a:r>
              <a:rPr lang="tr-TR" b="1" dirty="0" smtClean="0"/>
              <a:t>Cumulative ACKs</a:t>
            </a:r>
          </a:p>
          <a:p>
            <a:pPr lvl="1"/>
            <a:r>
              <a:rPr lang="tr-TR" b="1" dirty="0" smtClean="0"/>
              <a:t>Single retransmission timer</a:t>
            </a:r>
          </a:p>
          <a:p>
            <a:r>
              <a:rPr lang="tr-TR" b="1" dirty="0" smtClean="0"/>
              <a:t>Retransmission triggered by:</a:t>
            </a:r>
          </a:p>
          <a:p>
            <a:pPr lvl="1"/>
            <a:r>
              <a:rPr lang="tr-TR" b="1" dirty="0" smtClean="0"/>
              <a:t>Timeout events</a:t>
            </a:r>
          </a:p>
          <a:p>
            <a:pPr lvl="1"/>
            <a:r>
              <a:rPr lang="tr-TR" b="1" dirty="0" smtClean="0"/>
              <a:t>Duplicate ACKs</a:t>
            </a:r>
          </a:p>
          <a:p>
            <a:pPr lvl="1"/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706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Connection-oriented Transport: TCP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963" y="1685925"/>
            <a:ext cx="5934075" cy="348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871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Connection-oriented Transport: TCP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TCP fast retransmit</a:t>
            </a:r>
          </a:p>
          <a:p>
            <a:pPr lvl="1"/>
            <a:r>
              <a:rPr lang="tr-TR" b="1" dirty="0" smtClean="0"/>
              <a:t>Time-out period often relatively long</a:t>
            </a:r>
          </a:p>
          <a:p>
            <a:pPr lvl="1"/>
            <a:r>
              <a:rPr lang="tr-TR" b="1" dirty="0" smtClean="0"/>
              <a:t>Detect lost segments via duplicate ACKs</a:t>
            </a:r>
          </a:p>
          <a:p>
            <a:pPr lvl="2"/>
            <a:r>
              <a:rPr lang="tr-TR" b="1" dirty="0" smtClean="0"/>
              <a:t>Sender often sends many segments back to back</a:t>
            </a:r>
          </a:p>
          <a:p>
            <a:pPr lvl="2"/>
            <a:r>
              <a:rPr lang="tr-TR" b="1" dirty="0" smtClean="0"/>
              <a:t>If segment is lost, there will be many duplicate ACKs</a:t>
            </a:r>
          </a:p>
          <a:p>
            <a:pPr lvl="1"/>
            <a:r>
              <a:rPr lang="tr-TR" b="1" dirty="0" smtClean="0"/>
              <a:t>If sender receives 3 ACKs for same data, resend unacked segment with smallest sequence number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008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Connection-oriented Transport: TCP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TCP flow control</a:t>
            </a:r>
          </a:p>
          <a:p>
            <a:pPr lvl="1"/>
            <a:r>
              <a:rPr lang="tr-TR" b="1" dirty="0" smtClean="0"/>
              <a:t>Receiver controls sender</a:t>
            </a:r>
            <a:r>
              <a:rPr lang="tr-TR" b="1" dirty="0"/>
              <a:t> </a:t>
            </a:r>
            <a:r>
              <a:rPr lang="tr-TR" b="1" dirty="0" smtClean="0"/>
              <a:t>so sender will not overflow receiver’s buffer</a:t>
            </a:r>
          </a:p>
          <a:p>
            <a:pPr lvl="1"/>
            <a:r>
              <a:rPr lang="tr-TR" b="1" dirty="0" smtClean="0"/>
              <a:t>Receiver advertises free buffer space in TCP header of receiver to sender segments</a:t>
            </a:r>
          </a:p>
          <a:p>
            <a:pPr lvl="1"/>
            <a:r>
              <a:rPr lang="tr-TR" b="1" dirty="0" smtClean="0"/>
              <a:t>Sender limits amount of unacked data to receiver’ free buffer space value</a:t>
            </a:r>
          </a:p>
          <a:p>
            <a:pPr lvl="1"/>
            <a:r>
              <a:rPr lang="tr-TR" b="1" dirty="0" smtClean="0"/>
              <a:t>Guarantees receive buffer will not overflow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577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Connection-oriented Transport: TCP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TCP 3-way handshake: FSM</a:t>
            </a:r>
          </a:p>
          <a:p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950" y="1752600"/>
            <a:ext cx="6134100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809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9181</TotalTime>
  <Words>525</Words>
  <Application>Microsoft Office PowerPoint</Application>
  <PresentationFormat>On-screen Show (4:3)</PresentationFormat>
  <Paragraphs>118</Paragraphs>
  <Slides>16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Calibri</vt:lpstr>
      <vt:lpstr>Century Gothic</vt:lpstr>
      <vt:lpstr>Wingdings 2</vt:lpstr>
      <vt:lpstr>Austin</vt:lpstr>
      <vt:lpstr>COM332</vt:lpstr>
      <vt:lpstr>Outline</vt:lpstr>
      <vt:lpstr>Connection-oriented Transport: TCP</vt:lpstr>
      <vt:lpstr>Connection-oriented Transport: TCP</vt:lpstr>
      <vt:lpstr>Connection-oriented Transport: TCP</vt:lpstr>
      <vt:lpstr>Connection-oriented Transport: TCP</vt:lpstr>
      <vt:lpstr>Connection-oriented Transport: TCP</vt:lpstr>
      <vt:lpstr>Connection-oriented Transport: TCP</vt:lpstr>
      <vt:lpstr>Connection-oriented Transport: TCP</vt:lpstr>
      <vt:lpstr>Principles of Congestion Control</vt:lpstr>
      <vt:lpstr>Principles of Congestion Control</vt:lpstr>
      <vt:lpstr>TCP Congestion Control</vt:lpstr>
      <vt:lpstr>TCP Congestion Control</vt:lpstr>
      <vt:lpstr>TCP Congestion Control</vt:lpstr>
      <vt:lpstr>TCP Congestion Control</vt:lpstr>
      <vt:lpstr>TCP Congestion Control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530</cp:revision>
  <dcterms:created xsi:type="dcterms:W3CDTF">2006-08-16T00:00:00Z</dcterms:created>
  <dcterms:modified xsi:type="dcterms:W3CDTF">2019-12-04T03:58:35Z</dcterms:modified>
</cp:coreProperties>
</file>