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1"/>
  </p:notesMasterIdLst>
  <p:sldIdLst>
    <p:sldId id="280" r:id="rId3"/>
    <p:sldId id="279" r:id="rId4"/>
    <p:sldId id="273" r:id="rId5"/>
    <p:sldId id="297" r:id="rId6"/>
    <p:sldId id="298" r:id="rId7"/>
    <p:sldId id="299" r:id="rId8"/>
    <p:sldId id="300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48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12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07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03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400" dirty="0"/>
              <a:t>Fişin Başlığı: Çok yazarlı eserler </a:t>
            </a:r>
            <a:endParaRPr lang="tr-TR" sz="44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412955" y="2271252"/>
            <a:ext cx="10255045" cy="4041058"/>
          </a:xfrm>
        </p:spPr>
        <p:txBody>
          <a:bodyPr>
            <a:noAutofit/>
          </a:bodyPr>
          <a:lstStyle/>
          <a:p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3200" dirty="0" smtClean="0"/>
              <a:t>a</a:t>
            </a:r>
            <a:r>
              <a:rPr lang="tr-TR" sz="3200" dirty="0"/>
              <a:t>) Yazar sayısı iki veya üç </a:t>
            </a:r>
            <a:r>
              <a:rPr lang="tr-TR" sz="3200" dirty="0" smtClean="0"/>
              <a:t>kişiden oluşuyorsa, </a:t>
            </a:r>
            <a:r>
              <a:rPr lang="tr-TR" sz="3200" dirty="0"/>
              <a:t>adı eserin </a:t>
            </a:r>
            <a:r>
              <a:rPr lang="tr-TR" sz="3200" dirty="0" smtClean="0"/>
              <a:t>iç kapağında </a:t>
            </a:r>
            <a:r>
              <a:rPr lang="tr-TR" sz="3200" dirty="0"/>
              <a:t>ilk önce verilen yazarın adı </a:t>
            </a:r>
            <a:r>
              <a:rPr lang="tr-TR" sz="3200" dirty="0" smtClean="0"/>
              <a:t>başlık olarak alınır. </a:t>
            </a:r>
          </a:p>
          <a:p>
            <a:pPr algn="l"/>
            <a:r>
              <a:rPr lang="tr-TR" sz="3200" dirty="0" smtClean="0"/>
              <a:t>b</a:t>
            </a:r>
            <a:r>
              <a:rPr lang="tr-TR" sz="3200" dirty="0"/>
              <a:t>) Yazar sayısı üçten </a:t>
            </a:r>
            <a:r>
              <a:rPr lang="tr-TR" sz="3200" dirty="0" smtClean="0"/>
              <a:t>çok olan, veya yazarı bilinmeyen eserlerde temel </a:t>
            </a:r>
            <a:r>
              <a:rPr lang="tr-TR" sz="3200" dirty="0"/>
              <a:t>girişi eser adından yapılır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3867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672029"/>
            <a:ext cx="7160456" cy="86551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000" dirty="0"/>
              <a:t>Fişin Başlığı: </a:t>
            </a:r>
            <a:r>
              <a:rPr lang="tr-TR" sz="4000" dirty="0" smtClean="0"/>
              <a:t>Karma sorumlu eserler</a:t>
            </a:r>
            <a:endParaRPr lang="tr-TR" sz="40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5"/>
            <a:ext cx="9144000" cy="5226812"/>
          </a:xfrm>
        </p:spPr>
        <p:txBody>
          <a:bodyPr>
            <a:noAutofit/>
          </a:bodyPr>
          <a:lstStyle/>
          <a:p>
            <a:pPr lvl="0"/>
            <a:endParaRPr lang="tr-TR" sz="1800" dirty="0" smtClean="0"/>
          </a:p>
          <a:p>
            <a:r>
              <a:rPr lang="tr-TR" sz="2800" dirty="0">
                <a:solidFill>
                  <a:schemeClr val="tx1"/>
                </a:solidFill>
              </a:rPr>
              <a:t>Değişik katkılarla oluşturulmuş </a:t>
            </a:r>
            <a:r>
              <a:rPr lang="tr-TR" sz="2800" dirty="0" smtClean="0">
                <a:solidFill>
                  <a:schemeClr val="tx1"/>
                </a:solidFill>
              </a:rPr>
              <a:t> eserler </a:t>
            </a:r>
            <a:r>
              <a:rPr lang="tr-TR" sz="2800" dirty="0">
                <a:solidFill>
                  <a:schemeClr val="tx1"/>
                </a:solidFill>
              </a:rPr>
              <a:t>ise, başlığa alınacak kişiyi belirlemek için daha farklı yöntemler uygulanır.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Bir </a:t>
            </a:r>
            <a:r>
              <a:rPr lang="tr-TR" sz="2800" dirty="0">
                <a:solidFill>
                  <a:schemeClr val="tx1"/>
                </a:solidFill>
              </a:rPr>
              <a:t>edebi türden bir başkasına </a:t>
            </a:r>
            <a:r>
              <a:rPr lang="tr-TR" sz="2800" dirty="0" smtClean="0">
                <a:solidFill>
                  <a:schemeClr val="tx1"/>
                </a:solidFill>
              </a:rPr>
              <a:t>uyarlanmış </a:t>
            </a:r>
            <a:r>
              <a:rPr lang="tr-TR" sz="2800" dirty="0">
                <a:solidFill>
                  <a:schemeClr val="tx1"/>
                </a:solidFill>
              </a:rPr>
              <a:t>eserler, </a:t>
            </a:r>
            <a:r>
              <a:rPr lang="tr-TR" sz="2800" dirty="0" smtClean="0">
                <a:solidFill>
                  <a:schemeClr val="tx1"/>
                </a:solidFill>
              </a:rPr>
              <a:t>uyarlayanın </a:t>
            </a:r>
            <a:r>
              <a:rPr lang="tr-TR" sz="2800" dirty="0">
                <a:solidFill>
                  <a:schemeClr val="tx1"/>
                </a:solidFill>
              </a:rPr>
              <a:t>adı </a:t>
            </a:r>
            <a:r>
              <a:rPr lang="tr-TR" sz="2800" dirty="0" smtClean="0">
                <a:solidFill>
                  <a:schemeClr val="tx1"/>
                </a:solidFill>
              </a:rPr>
              <a:t>temel girişi oluşturur. </a:t>
            </a: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Reşat Nuri Güntekin DEĞİRMEN</a:t>
            </a: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Turgut Özakman SARIPINAR 1915</a:t>
            </a:r>
          </a:p>
          <a:p>
            <a:pPr lvl="0"/>
            <a:endParaRPr lang="tr-TR" sz="2800" dirty="0">
              <a:solidFill>
                <a:schemeClr val="tx1"/>
              </a:solidFill>
            </a:endParaRP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Başlık: Özakman, Turgut</a:t>
            </a: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Notlar: Güntekin Reşat Nuri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675784" y="17253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15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672029"/>
            <a:ext cx="7160456" cy="86551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000" dirty="0"/>
              <a:t>Fişin Başlığı: </a:t>
            </a:r>
            <a:r>
              <a:rPr lang="tr-TR" sz="4000" dirty="0" smtClean="0"/>
              <a:t>Karma sorumlu eserler</a:t>
            </a:r>
            <a:endParaRPr lang="tr-TR" sz="40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5"/>
            <a:ext cx="9144000" cy="5226812"/>
          </a:xfrm>
        </p:spPr>
        <p:txBody>
          <a:bodyPr>
            <a:noAutofit/>
          </a:bodyPr>
          <a:lstStyle/>
          <a:p>
            <a:pPr lvl="0"/>
            <a:endParaRPr lang="tr-TR" sz="1800" dirty="0" smtClean="0"/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Bir kişinin yazdığı bir başkasının resimlediği eserlerde metni yazanın </a:t>
            </a:r>
            <a:r>
              <a:rPr lang="tr-TR" sz="2800" dirty="0">
                <a:solidFill>
                  <a:schemeClr val="tx1"/>
                </a:solidFill>
              </a:rPr>
              <a:t>adı altında </a:t>
            </a:r>
            <a:r>
              <a:rPr lang="tr-TR" sz="2800" dirty="0" smtClean="0">
                <a:solidFill>
                  <a:schemeClr val="tx1"/>
                </a:solidFill>
              </a:rPr>
              <a:t>temel giriş yapılır. </a:t>
            </a:r>
            <a:r>
              <a:rPr lang="tr-TR" sz="2800" dirty="0">
                <a:solidFill>
                  <a:schemeClr val="tx1"/>
                </a:solidFill>
              </a:rPr>
              <a:t> </a:t>
            </a:r>
            <a:endParaRPr lang="tr-TR" sz="2800" dirty="0" smtClean="0">
              <a:solidFill>
                <a:schemeClr val="tx1"/>
              </a:solidFill>
            </a:endParaRP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Yazan Gülten Dayıoğlu</a:t>
            </a: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Resimleyen </a:t>
            </a:r>
            <a:r>
              <a:rPr lang="tr-TR" sz="2800" dirty="0">
                <a:solidFill>
                  <a:schemeClr val="tx1"/>
                </a:solidFill>
              </a:rPr>
              <a:t>A</a:t>
            </a:r>
            <a:r>
              <a:rPr lang="tr-TR" sz="2800" dirty="0" smtClean="0">
                <a:solidFill>
                  <a:schemeClr val="tx1"/>
                </a:solidFill>
              </a:rPr>
              <a:t>bidin Dino</a:t>
            </a: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	Başlık: Dayıoğlu, Gülten</a:t>
            </a:r>
          </a:p>
          <a:p>
            <a:pPr lvl="0"/>
            <a:r>
              <a:rPr lang="tr-TR" sz="2800" dirty="0" smtClean="0">
                <a:solidFill>
                  <a:schemeClr val="tx1"/>
                </a:solidFill>
              </a:rPr>
              <a:t>	Ek giriş: Dino, Abidin</a:t>
            </a:r>
          </a:p>
          <a:p>
            <a:pPr lvl="0"/>
            <a:endParaRPr lang="tr-TR" sz="2800" dirty="0">
              <a:solidFill>
                <a:schemeClr val="tx1"/>
              </a:solidFill>
            </a:endParaRPr>
          </a:p>
          <a:p>
            <a:r>
              <a:rPr lang="tr-TR" sz="2800" dirty="0" smtClean="0">
                <a:solidFill>
                  <a:schemeClr val="tx1"/>
                </a:solidFill>
              </a:rPr>
              <a:t>Çeviri </a:t>
            </a:r>
            <a:r>
              <a:rPr lang="tr-TR" sz="2800" dirty="0">
                <a:solidFill>
                  <a:schemeClr val="tx1"/>
                </a:solidFill>
              </a:rPr>
              <a:t>bir eser, asıl eserin yazarının adı altında fişe alınmalıdır.</a:t>
            </a: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675784" y="17253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53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Fişin Başlığı: Karma sorumlu eserler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Bas</a:t>
            </a:r>
            <a:r>
              <a:rPr lang="tr-TR" dirty="0"/>
              <a:t>̧ sorumlusu </a:t>
            </a:r>
            <a:r>
              <a:rPr lang="tr-TR" dirty="0" err="1"/>
              <a:t>gösterilmis</a:t>
            </a:r>
            <a:r>
              <a:rPr lang="tr-TR" dirty="0"/>
              <a:t>̧ olan </a:t>
            </a:r>
            <a:r>
              <a:rPr lang="tr-TR" dirty="0" smtClean="0"/>
              <a:t>eserler.</a:t>
            </a:r>
          </a:p>
          <a:p>
            <a:pPr marL="0" indent="0">
              <a:buNone/>
            </a:pPr>
            <a:r>
              <a:rPr lang="tr-TR" dirty="0" smtClean="0"/>
              <a:t>Birden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gerçek</a:t>
            </a:r>
            <a:r>
              <a:rPr lang="tr-TR" dirty="0"/>
              <a:t> ya da </a:t>
            </a:r>
            <a:r>
              <a:rPr lang="tr-TR" dirty="0" err="1"/>
              <a:t>tüzel</a:t>
            </a:r>
            <a:r>
              <a:rPr lang="tr-TR" dirty="0"/>
              <a:t> </a:t>
            </a:r>
            <a:r>
              <a:rPr lang="tr-TR" dirty="0" err="1"/>
              <a:t>kişinin</a:t>
            </a:r>
            <a:r>
              <a:rPr lang="tr-TR" dirty="0"/>
              <a:t> </a:t>
            </a:r>
            <a:r>
              <a:rPr lang="tr-TR" dirty="0" err="1"/>
              <a:t>oluşturduğu</a:t>
            </a:r>
            <a:r>
              <a:rPr lang="tr-TR" dirty="0"/>
              <a:t> bir </a:t>
            </a:r>
            <a:r>
              <a:rPr lang="tr-TR" dirty="0" smtClean="0"/>
              <a:t>bibliyografik </a:t>
            </a:r>
            <a:r>
              <a:rPr lang="tr-TR" dirty="0"/>
              <a:t>kaynakta, bu </a:t>
            </a:r>
            <a:r>
              <a:rPr lang="tr-TR" dirty="0" err="1"/>
              <a:t>gerçek</a:t>
            </a:r>
            <a:r>
              <a:rPr lang="tr-TR" dirty="0"/>
              <a:t> veya </a:t>
            </a:r>
            <a:r>
              <a:rPr lang="tr-TR" dirty="0" err="1"/>
              <a:t>tüzel</a:t>
            </a:r>
            <a:r>
              <a:rPr lang="tr-TR" dirty="0"/>
              <a:t> </a:t>
            </a:r>
            <a:r>
              <a:rPr lang="tr-TR" dirty="0" err="1"/>
              <a:t>kişilerden</a:t>
            </a:r>
            <a:r>
              <a:rPr lang="tr-TR" dirty="0"/>
              <a:t> birinin adı </a:t>
            </a:r>
            <a:r>
              <a:rPr lang="tr-TR" dirty="0" err="1"/>
              <a:t>söz</a:t>
            </a:r>
            <a:r>
              <a:rPr lang="tr-TR" dirty="0"/>
              <a:t> veya baskı </a:t>
            </a:r>
            <a:r>
              <a:rPr lang="tr-TR" dirty="0" err="1"/>
              <a:t>sunuluşu</a:t>
            </a:r>
            <a:r>
              <a:rPr lang="tr-TR" dirty="0"/>
              <a:t> ile </a:t>
            </a:r>
            <a:r>
              <a:rPr lang="tr-TR" b="1" dirty="0"/>
              <a:t>baş sorumlu olarak </a:t>
            </a:r>
            <a:r>
              <a:rPr lang="tr-TR" b="1" dirty="0" err="1"/>
              <a:t>gösteriliyorsa</a:t>
            </a:r>
            <a:r>
              <a:rPr lang="tr-TR" dirty="0"/>
              <a:t>, </a:t>
            </a:r>
            <a:r>
              <a:rPr lang="tr-TR" dirty="0" smtClean="0"/>
              <a:t>giriş </a:t>
            </a:r>
            <a:r>
              <a:rPr lang="tr-TR" dirty="0"/>
              <a:t>o </a:t>
            </a:r>
            <a:r>
              <a:rPr lang="tr-TR" dirty="0" err="1"/>
              <a:t>gerçek</a:t>
            </a:r>
            <a:r>
              <a:rPr lang="tr-TR" dirty="0"/>
              <a:t> veya </a:t>
            </a:r>
            <a:r>
              <a:rPr lang="tr-TR" dirty="0" err="1"/>
              <a:t>tüzel</a:t>
            </a:r>
            <a:r>
              <a:rPr lang="tr-TR" dirty="0"/>
              <a:t> </a:t>
            </a:r>
            <a:r>
              <a:rPr lang="tr-TR" dirty="0" err="1"/>
              <a:t>kişiye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başlık</a:t>
            </a:r>
            <a:r>
              <a:rPr lang="tr-TR" dirty="0"/>
              <a:t> altında yapılır.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Sayıları </a:t>
            </a:r>
            <a:r>
              <a:rPr lang="tr-TR" dirty="0"/>
              <a:t>ikiden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değilse</a:t>
            </a:r>
            <a:r>
              <a:rPr lang="tr-TR" dirty="0"/>
              <a:t>, </a:t>
            </a:r>
            <a:r>
              <a:rPr lang="tr-TR" dirty="0" err="1"/>
              <a:t>öteki</a:t>
            </a:r>
            <a:r>
              <a:rPr lang="tr-TR" dirty="0"/>
              <a:t> </a:t>
            </a:r>
            <a:r>
              <a:rPr lang="tr-TR" dirty="0" err="1"/>
              <a:t>gerçek</a:t>
            </a:r>
            <a:r>
              <a:rPr lang="tr-TR" dirty="0"/>
              <a:t> veya </a:t>
            </a:r>
            <a:r>
              <a:rPr lang="tr-TR" dirty="0" err="1"/>
              <a:t>tüzel</a:t>
            </a:r>
            <a:r>
              <a:rPr lang="tr-TR" dirty="0"/>
              <a:t> </a:t>
            </a:r>
            <a:r>
              <a:rPr lang="tr-TR" dirty="0" err="1"/>
              <a:t>kişilere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başlıklar</a:t>
            </a:r>
            <a:r>
              <a:rPr lang="tr-TR" dirty="0"/>
              <a:t> altında da ek </a:t>
            </a:r>
            <a:r>
              <a:rPr lang="tr-TR" dirty="0" smtClean="0"/>
              <a:t>girişler </a:t>
            </a:r>
            <a:r>
              <a:rPr lang="tr-TR" dirty="0"/>
              <a:t>yapılmalıdır. </a:t>
            </a:r>
          </a:p>
          <a:p>
            <a:endParaRPr lang="tr-TR" dirty="0" smtClean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013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Fişin Başlığı: Karma sorumlu eserler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Ortaöğretimin</a:t>
            </a:r>
            <a:r>
              <a:rPr lang="tr-TR" dirty="0"/>
              <a:t> ikinci devresinde ders </a:t>
            </a:r>
            <a:r>
              <a:rPr lang="tr-TR" dirty="0" err="1"/>
              <a:t>geçme</a:t>
            </a:r>
            <a:r>
              <a:rPr lang="tr-TR" dirty="0"/>
              <a:t> ve kredi </a:t>
            </a:r>
            <a:r>
              <a:rPr lang="tr-TR" dirty="0" err="1"/>
              <a:t>düzeni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bir </a:t>
            </a:r>
            <a:r>
              <a:rPr lang="tr-TR" dirty="0" err="1"/>
              <a:t>simülasyon</a:t>
            </a:r>
            <a:r>
              <a:rPr lang="tr-TR" dirty="0"/>
              <a:t> </a:t>
            </a:r>
            <a:r>
              <a:rPr lang="tr-TR" dirty="0" smtClean="0"/>
              <a:t>denemesi </a:t>
            </a:r>
            <a:r>
              <a:rPr lang="tr-TR" dirty="0"/>
              <a:t>/ Proje </a:t>
            </a:r>
            <a:r>
              <a:rPr lang="tr-TR" dirty="0" err="1"/>
              <a:t>yürütücüsu</a:t>
            </a:r>
            <a:r>
              <a:rPr lang="tr-TR" dirty="0"/>
              <a:t>̈ Turhan </a:t>
            </a:r>
            <a:r>
              <a:rPr lang="tr-TR" dirty="0" err="1" smtClean="0"/>
              <a:t>Oğuzkan</a:t>
            </a:r>
            <a:r>
              <a:rPr lang="tr-TR" dirty="0" smtClean="0"/>
              <a:t> </a:t>
            </a:r>
            <a:r>
              <a:rPr lang="tr-TR" dirty="0"/>
              <a:t>; yardımcı </a:t>
            </a:r>
            <a:r>
              <a:rPr lang="tr-TR" dirty="0" err="1"/>
              <a:t>araştırmacılar</a:t>
            </a:r>
            <a:r>
              <a:rPr lang="tr-TR" dirty="0"/>
              <a:t> Fuat Turgut, </a:t>
            </a:r>
            <a:r>
              <a:rPr lang="tr-TR" dirty="0" err="1"/>
              <a:t>Süleyman</a:t>
            </a:r>
            <a:r>
              <a:rPr lang="tr-TR" dirty="0"/>
              <a:t> </a:t>
            </a:r>
            <a:r>
              <a:rPr lang="tr-TR" dirty="0" err="1"/>
              <a:t>Çetin</a:t>
            </a:r>
            <a:r>
              <a:rPr lang="tr-TR" dirty="0"/>
              <a:t> </a:t>
            </a:r>
            <a:r>
              <a:rPr lang="tr-TR" dirty="0" err="1"/>
              <a:t>Özoğlu</a:t>
            </a:r>
            <a:r>
              <a:rPr lang="tr-TR" dirty="0"/>
              <a:t>, </a:t>
            </a:r>
          </a:p>
          <a:p>
            <a:pPr marL="0" indent="0">
              <a:buNone/>
            </a:pPr>
            <a:r>
              <a:rPr lang="tr-TR" dirty="0" smtClean="0"/>
              <a:t>	(</a:t>
            </a:r>
            <a:r>
              <a:rPr lang="tr-TR" dirty="0"/>
              <a:t>Temel </a:t>
            </a:r>
            <a:r>
              <a:rPr lang="tr-TR" dirty="0" smtClean="0"/>
              <a:t>giriş </a:t>
            </a:r>
            <a:r>
              <a:rPr lang="tr-TR" dirty="0" err="1"/>
              <a:t>Oğuzkan’a</a:t>
            </a:r>
            <a:r>
              <a:rPr lang="tr-TR" dirty="0"/>
              <a:t>; ek </a:t>
            </a:r>
            <a:r>
              <a:rPr lang="tr-TR" dirty="0" err="1"/>
              <a:t>gireçler</a:t>
            </a:r>
            <a:r>
              <a:rPr lang="tr-TR" dirty="0"/>
              <a:t> Turgut ve </a:t>
            </a:r>
            <a:r>
              <a:rPr lang="tr-TR" dirty="0" err="1"/>
              <a:t>Özoğlu’na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smtClean="0"/>
              <a:t>	</a:t>
            </a:r>
            <a:r>
              <a:rPr lang="tr-TR" dirty="0" err="1" smtClean="0"/>
              <a:t>bas</a:t>
            </a:r>
            <a:r>
              <a:rPr lang="tr-TR" dirty="0" err="1"/>
              <a:t>̧lıklar</a:t>
            </a:r>
            <a:r>
              <a:rPr lang="tr-TR" dirty="0"/>
              <a:t> altında) </a:t>
            </a:r>
          </a:p>
          <a:p>
            <a:pPr marL="0" indent="0">
              <a:buNone/>
            </a:pPr>
            <a:r>
              <a:rPr lang="tr-TR" dirty="0"/>
              <a:t>Dilbilim ve dilbilgisi terimleri </a:t>
            </a:r>
            <a:r>
              <a:rPr lang="tr-TR" dirty="0" err="1"/>
              <a:t>sözlüğu</a:t>
            </a:r>
            <a:r>
              <a:rPr lang="tr-TR" dirty="0"/>
              <a:t>̈ / Berke </a:t>
            </a:r>
            <a:r>
              <a:rPr lang="tr-TR" dirty="0" smtClean="0"/>
              <a:t>Vardar </a:t>
            </a:r>
            <a:r>
              <a:rPr lang="tr-TR" dirty="0"/>
              <a:t>: </a:t>
            </a:r>
            <a:r>
              <a:rPr lang="tr-TR" dirty="0" err="1"/>
              <a:t>yönetiminde</a:t>
            </a:r>
            <a:r>
              <a:rPr lang="tr-TR" dirty="0"/>
              <a:t> N. </a:t>
            </a:r>
            <a:r>
              <a:rPr lang="tr-TR" dirty="0" err="1"/>
              <a:t>Güz</a:t>
            </a:r>
            <a:r>
              <a:rPr lang="tr-TR" dirty="0"/>
              <a:t> . . . [ve </a:t>
            </a:r>
            <a:r>
              <a:rPr lang="tr-TR" dirty="0" err="1"/>
              <a:t>başk</a:t>
            </a:r>
            <a:r>
              <a:rPr lang="tr-TR" dirty="0"/>
              <a:t>.] (Sorumluluk bildiriminde N. </a:t>
            </a:r>
            <a:r>
              <a:rPr lang="tr-TR" dirty="0" err="1"/>
              <a:t>Güz’den</a:t>
            </a:r>
            <a:r>
              <a:rPr lang="tr-TR" dirty="0"/>
              <a:t> </a:t>
            </a:r>
            <a:r>
              <a:rPr lang="tr-TR" dirty="0" err="1"/>
              <a:t>başka</a:t>
            </a:r>
            <a:r>
              <a:rPr lang="tr-TR" dirty="0"/>
              <a:t> </a:t>
            </a:r>
            <a:r>
              <a:rPr lang="tr-TR" dirty="0" err="1"/>
              <a:t>dört</a:t>
            </a:r>
            <a:r>
              <a:rPr lang="tr-TR" dirty="0"/>
              <a:t> </a:t>
            </a:r>
            <a:r>
              <a:rPr lang="tr-TR" dirty="0" err="1"/>
              <a:t>kişinin</a:t>
            </a:r>
            <a:r>
              <a:rPr lang="tr-TR" dirty="0"/>
              <a:t> adı var. Temel </a:t>
            </a:r>
            <a:r>
              <a:rPr lang="tr-TR" dirty="0" smtClean="0"/>
              <a:t>giriş </a:t>
            </a:r>
            <a:r>
              <a:rPr lang="tr-TR" dirty="0"/>
              <a:t>Vardar’a, ek </a:t>
            </a:r>
            <a:r>
              <a:rPr lang="tr-TR" dirty="0" err="1"/>
              <a:t>girec</a:t>
            </a:r>
            <a:r>
              <a:rPr lang="tr-TR" dirty="0"/>
              <a:t>̧ </a:t>
            </a:r>
            <a:r>
              <a:rPr lang="tr-TR" dirty="0" err="1"/>
              <a:t>Güz’e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başlık</a:t>
            </a:r>
            <a:r>
              <a:rPr lang="tr-TR" dirty="0"/>
              <a:t> al- tında)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32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Fişin Başlığı: Karma sorumlu eserler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Eserden </a:t>
            </a:r>
            <a:r>
              <a:rPr lang="tr-TR" dirty="0"/>
              <a:t>iki veya </a:t>
            </a:r>
            <a:r>
              <a:rPr lang="tr-TR" dirty="0" err="1"/>
              <a:t>üc</a:t>
            </a:r>
            <a:r>
              <a:rPr lang="tr-TR" dirty="0"/>
              <a:t>̧ </a:t>
            </a:r>
            <a:r>
              <a:rPr lang="tr-TR" dirty="0" err="1"/>
              <a:t>gerçek</a:t>
            </a:r>
            <a:r>
              <a:rPr lang="tr-TR" dirty="0"/>
              <a:t> </a:t>
            </a:r>
            <a:r>
              <a:rPr lang="tr-TR" dirty="0" err="1"/>
              <a:t>kişi</a:t>
            </a:r>
            <a:r>
              <a:rPr lang="tr-TR" dirty="0"/>
              <a:t> </a:t>
            </a:r>
            <a:r>
              <a:rPr lang="tr-TR" dirty="0" err="1"/>
              <a:t>başlıca</a:t>
            </a:r>
            <a:r>
              <a:rPr lang="tr-TR" dirty="0"/>
              <a:t> sorumlu olarak </a:t>
            </a:r>
            <a:r>
              <a:rPr lang="tr-TR" dirty="0" err="1" smtClean="0"/>
              <a:t>gösteriliyorsa</a:t>
            </a:r>
            <a:r>
              <a:rPr lang="tr-TR" dirty="0"/>
              <a:t>, bunların ilk yazılı olanına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başlık</a:t>
            </a:r>
            <a:r>
              <a:rPr lang="tr-TR" dirty="0"/>
              <a:t> altında temel </a:t>
            </a:r>
            <a:r>
              <a:rPr lang="tr-TR" dirty="0" smtClean="0"/>
              <a:t>giriş </a:t>
            </a:r>
            <a:r>
              <a:rPr lang="tr-TR" dirty="0"/>
              <a:t>yapılır. </a:t>
            </a:r>
            <a:r>
              <a:rPr lang="tr-TR" dirty="0" err="1"/>
              <a:t>Öteki</a:t>
            </a:r>
            <a:r>
              <a:rPr lang="tr-TR" dirty="0"/>
              <a:t> </a:t>
            </a:r>
            <a:r>
              <a:rPr lang="tr-TR" dirty="0" err="1"/>
              <a:t>kişilere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başlıklar</a:t>
            </a:r>
            <a:r>
              <a:rPr lang="tr-TR" dirty="0"/>
              <a:t> altında da ek </a:t>
            </a:r>
            <a:r>
              <a:rPr lang="tr-TR" dirty="0" smtClean="0"/>
              <a:t>girişler </a:t>
            </a:r>
            <a:r>
              <a:rPr lang="tr-TR" dirty="0"/>
              <a:t>yapılmalıdır.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Bilgi </a:t>
            </a:r>
            <a:r>
              <a:rPr lang="tr-TR" dirty="0"/>
              <a:t>ve </a:t>
            </a:r>
            <a:r>
              <a:rPr lang="tr-TR" dirty="0" err="1"/>
              <a:t>dokümantasyon</a:t>
            </a:r>
            <a:r>
              <a:rPr lang="tr-TR" dirty="0"/>
              <a:t> </a:t>
            </a:r>
            <a:r>
              <a:rPr lang="tr-TR" dirty="0" err="1"/>
              <a:t>çalışma</a:t>
            </a:r>
            <a:r>
              <a:rPr lang="tr-TR" dirty="0"/>
              <a:t> tekniklerine genel </a:t>
            </a:r>
            <a:r>
              <a:rPr lang="tr-TR" dirty="0" err="1" smtClean="0"/>
              <a:t>giris</a:t>
            </a:r>
            <a:r>
              <a:rPr lang="tr-TR" dirty="0" smtClean="0"/>
              <a:t>̧ </a:t>
            </a:r>
            <a:r>
              <a:rPr lang="tr-TR" dirty="0"/>
              <a:t>/ Claire </a:t>
            </a:r>
            <a:r>
              <a:rPr lang="tr-TR" dirty="0" smtClean="0"/>
              <a:t>	</a:t>
            </a:r>
            <a:r>
              <a:rPr lang="tr-TR" dirty="0" err="1" smtClean="0"/>
              <a:t>Guinchat</a:t>
            </a:r>
            <a:r>
              <a:rPr lang="tr-TR" dirty="0"/>
              <a:t>, </a:t>
            </a:r>
            <a:r>
              <a:rPr lang="tr-TR" dirty="0" err="1"/>
              <a:t>Michel</a:t>
            </a:r>
            <a:r>
              <a:rPr lang="tr-TR" dirty="0"/>
              <a:t> </a:t>
            </a:r>
            <a:r>
              <a:rPr lang="tr-TR" dirty="0" err="1"/>
              <a:t>Menou</a:t>
            </a:r>
            <a:r>
              <a:rPr lang="tr-TR" dirty="0"/>
              <a:t> ; </a:t>
            </a:r>
            <a:r>
              <a:rPr lang="tr-TR" dirty="0" err="1"/>
              <a:t>çeviren</a:t>
            </a:r>
            <a:r>
              <a:rPr lang="tr-TR" dirty="0"/>
              <a:t> </a:t>
            </a:r>
            <a:r>
              <a:rPr lang="tr-TR" dirty="0" err="1" smtClean="0"/>
              <a:t>Sönmez</a:t>
            </a:r>
            <a:r>
              <a:rPr lang="tr-TR" dirty="0" smtClean="0"/>
              <a:t> </a:t>
            </a:r>
            <a:r>
              <a:rPr lang="tr-TR" dirty="0"/>
              <a:t>Taner.</a:t>
            </a:r>
            <a:br>
              <a:rPr lang="tr-TR" dirty="0"/>
            </a:br>
            <a:r>
              <a:rPr lang="tr-TR" dirty="0" smtClean="0"/>
              <a:t>	(</a:t>
            </a:r>
            <a:r>
              <a:rPr lang="tr-TR" dirty="0"/>
              <a:t>Temel </a:t>
            </a:r>
            <a:r>
              <a:rPr lang="tr-TR" dirty="0" smtClean="0"/>
              <a:t>giriş </a:t>
            </a:r>
            <a:r>
              <a:rPr lang="tr-TR" dirty="0" err="1"/>
              <a:t>Guinchat’a</a:t>
            </a:r>
            <a:r>
              <a:rPr lang="tr-TR" dirty="0"/>
              <a:t>, ek </a:t>
            </a:r>
            <a:r>
              <a:rPr lang="tr-TR" dirty="0" smtClean="0"/>
              <a:t>giriş </a:t>
            </a:r>
            <a:r>
              <a:rPr lang="tr-TR" dirty="0" err="1"/>
              <a:t>Menou</a:t>
            </a:r>
            <a:r>
              <a:rPr lang="tr-TR" dirty="0"/>
              <a:t> ve Taner’e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başlık</a:t>
            </a:r>
            <a:r>
              <a:rPr lang="tr-TR" dirty="0"/>
              <a:t> </a:t>
            </a:r>
            <a:r>
              <a:rPr lang="tr-TR" dirty="0" smtClean="0"/>
              <a:t>	altında</a:t>
            </a:r>
            <a:r>
              <a:rPr lang="tr-TR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73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Fişin Başlığı: Karma sorumlu eserler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İki </a:t>
            </a:r>
            <a:r>
              <a:rPr lang="tr-TR" dirty="0"/>
              <a:t>veya </a:t>
            </a:r>
            <a:r>
              <a:rPr lang="tr-TR" dirty="0" err="1"/>
              <a:t>ü</a:t>
            </a:r>
            <a:r>
              <a:rPr lang="tr-TR" dirty="0" err="1" smtClean="0"/>
              <a:t>c</a:t>
            </a:r>
            <a:r>
              <a:rPr lang="tr-TR" dirty="0"/>
              <a:t>̧ gerçek ya da </a:t>
            </a:r>
            <a:r>
              <a:rPr lang="tr-TR" dirty="0" smtClean="0"/>
              <a:t>tüzel kişinin oluşturduğu </a:t>
            </a:r>
            <a:r>
              <a:rPr lang="tr-TR" dirty="0"/>
              <a:t>bir eserde bu gerçek veya </a:t>
            </a:r>
            <a:r>
              <a:rPr lang="tr-TR" dirty="0" smtClean="0"/>
              <a:t>tüzel kişilerin hiç </a:t>
            </a:r>
            <a:r>
              <a:rPr lang="tr-TR" b="1" dirty="0"/>
              <a:t>birisi </a:t>
            </a:r>
            <a:r>
              <a:rPr lang="tr-TR" b="1" dirty="0" smtClean="0"/>
              <a:t>baş </a:t>
            </a:r>
            <a:r>
              <a:rPr lang="tr-TR" b="1" dirty="0"/>
              <a:t>sorumlu </a:t>
            </a:r>
            <a:r>
              <a:rPr lang="tr-TR" dirty="0"/>
              <a:t>olarak </a:t>
            </a:r>
            <a:r>
              <a:rPr lang="tr-TR" dirty="0" smtClean="0"/>
              <a:t>gösterilmiyorsa temel </a:t>
            </a:r>
            <a:r>
              <a:rPr lang="tr-TR" dirty="0" smtClean="0"/>
              <a:t>giriş </a:t>
            </a:r>
            <a:r>
              <a:rPr lang="tr-TR" dirty="0" smtClean="0"/>
              <a:t>bilginin ana kaynağında adı </a:t>
            </a:r>
            <a:r>
              <a:rPr lang="tr-TR" dirty="0"/>
              <a:t>ilk yazılı olana </a:t>
            </a:r>
            <a:r>
              <a:rPr lang="tr-TR" dirty="0" smtClean="0"/>
              <a:t>ilişkin başlık </a:t>
            </a:r>
            <a:r>
              <a:rPr lang="tr-TR" dirty="0"/>
              <a:t>altında yapılır. </a:t>
            </a:r>
            <a:r>
              <a:rPr lang="tr-TR" dirty="0" smtClean="0"/>
              <a:t>Öte</a:t>
            </a:r>
            <a:r>
              <a:rPr lang="tr-TR" dirty="0" smtClean="0"/>
              <a:t>kilere ilişkin başlıklar </a:t>
            </a:r>
            <a:r>
              <a:rPr lang="tr-TR" dirty="0"/>
              <a:t>altında da ek </a:t>
            </a:r>
            <a:r>
              <a:rPr lang="tr-TR" dirty="0" smtClean="0"/>
              <a:t>girişler </a:t>
            </a:r>
            <a:r>
              <a:rPr lang="tr-TR" dirty="0"/>
              <a:t>yapılmalıdır. </a:t>
            </a:r>
          </a:p>
          <a:p>
            <a:pPr marL="0" indent="0">
              <a:buNone/>
            </a:pPr>
            <a:r>
              <a:rPr lang="tr-TR" dirty="0" smtClean="0"/>
              <a:t>	Farabi</a:t>
            </a:r>
            <a:r>
              <a:rPr lang="tr-TR" dirty="0" smtClean="0"/>
              <a:t> </a:t>
            </a:r>
            <a:r>
              <a:rPr lang="tr-TR" dirty="0" smtClean="0"/>
              <a:t>bibliyografyası </a:t>
            </a:r>
            <a:r>
              <a:rPr lang="tr-TR" dirty="0"/>
              <a:t>/ </a:t>
            </a:r>
            <a:r>
              <a:rPr lang="tr-TR" dirty="0" smtClean="0"/>
              <a:t>Müjgan </a:t>
            </a:r>
            <a:r>
              <a:rPr lang="tr-TR" dirty="0" err="1"/>
              <a:t>Cunbur</a:t>
            </a:r>
            <a:r>
              <a:rPr lang="tr-TR" dirty="0"/>
              <a:t>, </a:t>
            </a:r>
            <a:r>
              <a:rPr lang="tr-TR" dirty="0" smtClean="0"/>
              <a:t>İsmet </a:t>
            </a:r>
            <a:r>
              <a:rPr lang="tr-TR" dirty="0" err="1" smtClean="0"/>
              <a:t>Binark</a:t>
            </a:r>
            <a:r>
              <a:rPr lang="tr-TR" dirty="0"/>
              <a:t>, Nejat </a:t>
            </a:r>
            <a:r>
              <a:rPr lang="tr-TR" dirty="0" smtClean="0"/>
              <a:t>			</a:t>
            </a:r>
            <a:r>
              <a:rPr lang="tr-TR" dirty="0" err="1" smtClean="0"/>
              <a:t>Seferciog</a:t>
            </a:r>
            <a:r>
              <a:rPr lang="tr-TR" dirty="0" err="1"/>
              <a:t>̆</a:t>
            </a:r>
            <a:r>
              <a:rPr lang="tr-TR" dirty="0" err="1" smtClean="0"/>
              <a:t>lu</a:t>
            </a:r>
            <a:r>
              <a:rPr lang="tr-TR" dirty="0" smtClean="0"/>
              <a:t> (Temel giriş </a:t>
            </a:r>
            <a:r>
              <a:rPr lang="tr-TR" dirty="0" err="1"/>
              <a:t>Cunbur’a</a:t>
            </a:r>
            <a:r>
              <a:rPr lang="tr-TR" dirty="0"/>
              <a:t>, ek </a:t>
            </a:r>
            <a:r>
              <a:rPr lang="tr-TR" dirty="0" smtClean="0"/>
              <a:t>girişler </a:t>
            </a:r>
            <a:r>
              <a:rPr lang="tr-TR" dirty="0" err="1"/>
              <a:t>Binark</a:t>
            </a:r>
            <a:r>
              <a:rPr lang="tr-TR" dirty="0"/>
              <a:t> ve </a:t>
            </a:r>
            <a:r>
              <a:rPr lang="tr-TR" dirty="0" smtClean="0"/>
              <a:t>			</a:t>
            </a:r>
            <a:r>
              <a:rPr lang="tr-TR" dirty="0" err="1" smtClean="0"/>
              <a:t>Seferciog</a:t>
            </a:r>
            <a:r>
              <a:rPr lang="tr-TR" dirty="0" err="1"/>
              <a:t>̆lu</a:t>
            </a:r>
            <a:r>
              <a:rPr lang="tr-TR" dirty="0" smtClean="0"/>
              <a:t>’ </a:t>
            </a:r>
            <a:r>
              <a:rPr lang="tr-TR" dirty="0" err="1" smtClean="0"/>
              <a:t>na</a:t>
            </a:r>
            <a:r>
              <a:rPr lang="tr-TR" dirty="0" smtClean="0"/>
              <a:t> ilişkin başlıklar </a:t>
            </a:r>
            <a:r>
              <a:rPr lang="tr-TR" dirty="0"/>
              <a:t>altında) </a:t>
            </a:r>
          </a:p>
          <a:p>
            <a:pPr marL="0" indent="0">
              <a:buNone/>
            </a:pPr>
            <a:r>
              <a:rPr lang="tr-TR" dirty="0" smtClean="0"/>
              <a:t>	Çocuk </a:t>
            </a:r>
            <a:r>
              <a:rPr lang="tr-TR" dirty="0"/>
              <a:t>yılında </a:t>
            </a:r>
            <a:r>
              <a:rPr lang="tr-TR" dirty="0" smtClean="0"/>
              <a:t>çocuk </a:t>
            </a:r>
            <a:r>
              <a:rPr lang="tr-TR" dirty="0"/>
              <a:t>kitapları / Hazırlayanlar </a:t>
            </a:r>
            <a:r>
              <a:rPr lang="tr-TR" dirty="0" smtClean="0"/>
              <a:t>Leman </a:t>
            </a:r>
            <a:r>
              <a:rPr lang="tr-TR" dirty="0" err="1"/>
              <a:t>Ş</a:t>
            </a:r>
            <a:r>
              <a:rPr lang="tr-TR" dirty="0" err="1" smtClean="0"/>
              <a:t>enalp</a:t>
            </a:r>
            <a:r>
              <a:rPr lang="tr-TR" dirty="0"/>
              <a:t>, Ayten </a:t>
            </a:r>
            <a:r>
              <a:rPr lang="tr-TR" dirty="0" smtClean="0"/>
              <a:t>		Şan (Temel </a:t>
            </a:r>
            <a:r>
              <a:rPr lang="tr-TR" dirty="0" smtClean="0"/>
              <a:t>giriş </a:t>
            </a:r>
            <a:r>
              <a:rPr lang="tr-TR" dirty="0" err="1"/>
              <a:t>eseradı</a:t>
            </a:r>
            <a:r>
              <a:rPr lang="tr-TR" dirty="0"/>
              <a:t>, ek </a:t>
            </a:r>
            <a:r>
              <a:rPr lang="tr-TR" dirty="0" smtClean="0"/>
              <a:t>girişler </a:t>
            </a:r>
            <a:r>
              <a:rPr lang="tr-TR" dirty="0" err="1"/>
              <a:t>Ş</a:t>
            </a:r>
            <a:r>
              <a:rPr lang="tr-TR" dirty="0" err="1" smtClean="0"/>
              <a:t>enalp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/>
              <a:t>Ş</a:t>
            </a:r>
            <a:r>
              <a:rPr lang="tr-TR" dirty="0" smtClean="0"/>
              <a:t>an’ adı 			altında 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28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490" y="-196645"/>
            <a:ext cx="9144000" cy="1307690"/>
          </a:xfrm>
        </p:spPr>
        <p:txBody>
          <a:bodyPr>
            <a:noAutofit/>
          </a:bodyPr>
          <a:lstStyle/>
          <a:p>
            <a:r>
              <a:rPr lang="en-US" sz="3200" dirty="0" err="1"/>
              <a:t>Üçten</a:t>
            </a:r>
            <a:r>
              <a:rPr lang="en-US" sz="3200" dirty="0"/>
              <a:t> </a:t>
            </a:r>
            <a:r>
              <a:rPr lang="en-US" sz="3200" dirty="0" err="1"/>
              <a:t>çok</a:t>
            </a:r>
            <a:r>
              <a:rPr lang="en-US" sz="3200" dirty="0"/>
              <a:t> </a:t>
            </a:r>
            <a:r>
              <a:rPr lang="en-US" sz="3200" dirty="0" err="1"/>
              <a:t>yazarlı</a:t>
            </a:r>
            <a:r>
              <a:rPr lang="en-US" sz="3200" dirty="0"/>
              <a:t> </a:t>
            </a:r>
            <a:r>
              <a:rPr lang="en-US" sz="3200" dirty="0" err="1"/>
              <a:t>katalog</a:t>
            </a:r>
            <a:r>
              <a:rPr lang="en-US" sz="3200" dirty="0"/>
              <a:t> </a:t>
            </a:r>
            <a:r>
              <a:rPr lang="en-US" sz="3200" dirty="0" err="1"/>
              <a:t>örneği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96413" y="1406013"/>
            <a:ext cx="9871587" cy="4827639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n-US" dirty="0" err="1" smtClean="0"/>
              <a:t>Yer</a:t>
            </a:r>
            <a:r>
              <a:rPr lang="en-US" dirty="0" smtClean="0"/>
              <a:t> no</a:t>
            </a:r>
            <a:endParaRPr lang="tr-TR" dirty="0" smtClean="0"/>
          </a:p>
          <a:p>
            <a:pPr marL="6858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Öz es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 = </a:t>
            </a:r>
            <a:r>
              <a:rPr lang="en-US" dirty="0" err="1" smtClean="0"/>
              <a:t>paralel</a:t>
            </a:r>
            <a:r>
              <a:rPr lang="en-US" dirty="0" smtClean="0"/>
              <a:t> </a:t>
            </a:r>
            <a:r>
              <a:rPr lang="en-US" dirty="0" err="1" smtClean="0"/>
              <a:t>eser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 : alt </a:t>
            </a:r>
            <a:r>
              <a:rPr lang="en-US" dirty="0" err="1" smtClean="0"/>
              <a:t>eser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 /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Soyadı</a:t>
            </a:r>
            <a:r>
              <a:rPr lang="en-US" dirty="0" smtClean="0"/>
              <a:t>, [… </a:t>
            </a:r>
            <a:r>
              <a:rPr lang="en-US" dirty="0" err="1" smtClean="0"/>
              <a:t>ve</a:t>
            </a:r>
            <a:r>
              <a:rPr lang="en-US" dirty="0" smtClean="0"/>
              <a:t> b</a:t>
            </a:r>
            <a:r>
              <a:rPr lang="tr-TR" dirty="0" smtClean="0"/>
              <a:t>a</a:t>
            </a:r>
            <a:r>
              <a:rPr lang="en-US" dirty="0" err="1" smtClean="0"/>
              <a:t>şk</a:t>
            </a:r>
            <a:r>
              <a:rPr lang="tr-TR" dirty="0" smtClean="0"/>
              <a:t>aları</a:t>
            </a:r>
            <a:r>
              <a:rPr lang="en-US" dirty="0" smtClean="0"/>
              <a:t>] </a:t>
            </a:r>
            <a:r>
              <a:rPr lang="tr-TR" dirty="0" smtClean="0"/>
              <a:t>		</a:t>
            </a:r>
            <a:r>
              <a:rPr lang="en-US" dirty="0" smtClean="0"/>
              <a:t>;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Çeviren</a:t>
            </a:r>
            <a:r>
              <a:rPr lang="tr-TR" dirty="0" smtClean="0"/>
              <a:t>, hazırlayan vb.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tr-TR" dirty="0" smtClean="0"/>
              <a:t> </a:t>
            </a:r>
            <a:r>
              <a:rPr lang="en-US" dirty="0" err="1" smtClean="0"/>
              <a:t>Soyadı</a:t>
            </a:r>
            <a:r>
              <a:rPr lang="en-US" dirty="0" smtClean="0"/>
              <a:t>. –</a:t>
            </a:r>
            <a:r>
              <a:rPr lang="tr-TR" dirty="0" smtClean="0"/>
              <a:t> B</a:t>
            </a:r>
            <a:r>
              <a:rPr lang="en-US" dirty="0" err="1" smtClean="0"/>
              <a:t>asım</a:t>
            </a:r>
            <a:r>
              <a:rPr lang="tr-TR" dirty="0" smtClean="0"/>
              <a:t> </a:t>
            </a:r>
            <a:r>
              <a:rPr lang="tr-TR" smtClean="0"/>
              <a:t>bilgisi/Basıma 			bağlı </a:t>
            </a:r>
            <a:r>
              <a:rPr lang="tr-TR" dirty="0" smtClean="0"/>
              <a:t>sorumlu</a:t>
            </a:r>
            <a:r>
              <a:rPr lang="en-US" dirty="0" smtClean="0"/>
              <a:t>.</a:t>
            </a:r>
            <a:r>
              <a:rPr lang="tr-TR" dirty="0" smtClean="0"/>
              <a:t>--</a:t>
            </a:r>
            <a:r>
              <a:rPr lang="en-US" dirty="0" err="1" smtClean="0"/>
              <a:t>Yayı</a:t>
            </a:r>
            <a:r>
              <a:rPr lang="tr-TR" dirty="0" smtClean="0"/>
              <a:t>n</a:t>
            </a:r>
            <a:r>
              <a:rPr lang="en-US" dirty="0" err="1" smtClean="0"/>
              <a:t>yeri</a:t>
            </a:r>
            <a:r>
              <a:rPr lang="en-US" dirty="0" smtClean="0"/>
              <a:t> :</a:t>
            </a:r>
            <a:r>
              <a:rPr lang="en-US" dirty="0" err="1" smtClean="0"/>
              <a:t>Yayınlayan</a:t>
            </a:r>
            <a:r>
              <a:rPr lang="en-US" dirty="0" smtClean="0"/>
              <a:t>, </a:t>
            </a:r>
            <a:r>
              <a:rPr lang="en-US" dirty="0" err="1" smtClean="0"/>
              <a:t>Yayın</a:t>
            </a:r>
            <a:r>
              <a:rPr lang="en-US" dirty="0" smtClean="0"/>
              <a:t> </a:t>
            </a:r>
            <a:r>
              <a:rPr lang="en-US" dirty="0" err="1" smtClean="0"/>
              <a:t>tarih</a:t>
            </a:r>
            <a:r>
              <a:rPr lang="tr-TR" dirty="0" smtClean="0"/>
              <a:t>i</a:t>
            </a:r>
            <a:r>
              <a:rPr lang="en-US" dirty="0" smtClean="0"/>
              <a:t>.</a:t>
            </a:r>
            <a:endParaRPr lang="tr-TR" dirty="0" smtClean="0"/>
          </a:p>
          <a:p>
            <a:pPr marL="6858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en-US" dirty="0" smtClean="0"/>
              <a:t>X,112 s : res., </a:t>
            </a:r>
            <a:r>
              <a:rPr lang="en-US" dirty="0" err="1" smtClean="0"/>
              <a:t>hrt</a:t>
            </a:r>
            <a:r>
              <a:rPr lang="en-US" dirty="0" smtClean="0"/>
              <a:t> ; 24 cm. –( </a:t>
            </a:r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tr-TR" dirty="0" smtClean="0"/>
              <a:t>a</a:t>
            </a:r>
            <a:r>
              <a:rPr lang="en-US" dirty="0" smtClean="0"/>
              <a:t>dı;</a:t>
            </a:r>
            <a:r>
              <a:rPr lang="tr-TR" dirty="0" smtClean="0"/>
              <a:t> 	dizi n</a:t>
            </a:r>
            <a:r>
              <a:rPr lang="en-US" dirty="0" smtClean="0"/>
              <a:t>o</a:t>
            </a:r>
            <a:r>
              <a:rPr lang="tr-TR" dirty="0" smtClean="0"/>
              <a:t>. Alt dizi adı; dizi no</a:t>
            </a:r>
            <a:r>
              <a:rPr lang="en-US" dirty="0" smtClean="0"/>
              <a:t>) </a:t>
            </a:r>
            <a:endParaRPr lang="tr-TR" dirty="0"/>
          </a:p>
          <a:p>
            <a:pPr marL="68580" indent="0" algn="just">
              <a:buNone/>
            </a:pPr>
            <a:r>
              <a:rPr lang="tr-TR" dirty="0" smtClean="0"/>
              <a:t>		Notlar</a:t>
            </a:r>
            <a:r>
              <a:rPr lang="en-US" dirty="0" smtClean="0"/>
              <a:t>.</a:t>
            </a:r>
            <a:endParaRPr lang="tr-TR" dirty="0" smtClean="0"/>
          </a:p>
          <a:p>
            <a:pPr marL="6858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ISBN</a:t>
            </a:r>
            <a:endParaRPr lang="en-US" dirty="0" smtClean="0"/>
          </a:p>
          <a:p>
            <a:pPr marL="6858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      </a:t>
            </a:r>
            <a:r>
              <a:rPr lang="tr-TR" dirty="0" smtClean="0"/>
              <a:t>	</a:t>
            </a:r>
            <a:r>
              <a:rPr lang="en-US" dirty="0" smtClean="0"/>
              <a:t>1. </a:t>
            </a:r>
            <a:r>
              <a:rPr lang="en-US" dirty="0" err="1" smtClean="0"/>
              <a:t>Konu</a:t>
            </a:r>
            <a:r>
              <a:rPr lang="en-US" dirty="0" smtClean="0"/>
              <a:t>  I. </a:t>
            </a:r>
            <a:r>
              <a:rPr lang="en-US" dirty="0" err="1" smtClean="0"/>
              <a:t>Soyadı</a:t>
            </a:r>
            <a:r>
              <a:rPr lang="en-US" dirty="0" smtClean="0"/>
              <a:t>, </a:t>
            </a:r>
            <a:r>
              <a:rPr lang="en-US" dirty="0"/>
              <a:t>Adı </a:t>
            </a:r>
            <a:r>
              <a:rPr lang="en-US" dirty="0" smtClean="0"/>
              <a:t>II. </a:t>
            </a:r>
            <a:r>
              <a:rPr lang="en-US" dirty="0" err="1"/>
              <a:t>Soyadı</a:t>
            </a:r>
            <a:r>
              <a:rPr lang="en-US" dirty="0"/>
              <a:t>, Adı </a:t>
            </a:r>
          </a:p>
        </p:txBody>
      </p:sp>
    </p:spTree>
    <p:extLst>
      <p:ext uri="{BB962C8B-B14F-4D97-AF65-F5344CB8AC3E}">
        <p14:creationId xmlns:p14="http://schemas.microsoft.com/office/powerpoint/2010/main" val="3344791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6356</TotalTime>
  <Words>810</Words>
  <Application>Microsoft Office PowerPoint</Application>
  <PresentationFormat>Geniş ekran</PresentationFormat>
  <Paragraphs>49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Office Theme</vt:lpstr>
      <vt:lpstr>Ofis Teması</vt:lpstr>
      <vt:lpstr>   Fişin Başlığı: Çok yazarlı eserler </vt:lpstr>
      <vt:lpstr>   Fişin Başlığı: Karma sorumlu eserler</vt:lpstr>
      <vt:lpstr>   Fişin Başlığı: Karma sorumlu eserler</vt:lpstr>
      <vt:lpstr> Fişin Başlığı: Karma sorumlu eserler</vt:lpstr>
      <vt:lpstr>Fişin Başlığı: Karma sorumlu eserler</vt:lpstr>
      <vt:lpstr>Fişin Başlığı: Karma sorumlu eserler</vt:lpstr>
      <vt:lpstr>Fişin Başlığı: Karma sorumlu eserler</vt:lpstr>
      <vt:lpstr>Üçten çok yazarlı katalog örneği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368</cp:revision>
  <dcterms:created xsi:type="dcterms:W3CDTF">2014-11-20T14:17:10Z</dcterms:created>
  <dcterms:modified xsi:type="dcterms:W3CDTF">2020-05-31T11:34:33Z</dcterms:modified>
</cp:coreProperties>
</file>