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9" r:id="rId8"/>
    <p:sldId id="270" r:id="rId9"/>
    <p:sldId id="262" r:id="rId10"/>
    <p:sldId id="271" r:id="rId11"/>
    <p:sldId id="272" r:id="rId12"/>
    <p:sldId id="263" r:id="rId13"/>
    <p:sldId id="273" r:id="rId14"/>
    <p:sldId id="274" r:id="rId15"/>
    <p:sldId id="264" r:id="rId16"/>
    <p:sldId id="275" r:id="rId17"/>
    <p:sldId id="265" r:id="rId18"/>
    <p:sldId id="266" r:id="rId19"/>
    <p:sldId id="267" r:id="rId20"/>
    <p:sldId id="268"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96A4234-95A7-4D21-85EF-533C8228C5F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4230695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96A4234-95A7-4D21-85EF-533C8228C5F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2876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96A4234-95A7-4D21-85EF-533C8228C5F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1E8CA4-A3B3-487A-9D6F-D642D099816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6214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96A4234-95A7-4D21-85EF-533C8228C5F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1630707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96A4234-95A7-4D21-85EF-533C8228C5F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1E8CA4-A3B3-487A-9D6F-D642D099816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24767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96A4234-95A7-4D21-85EF-533C8228C5F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39108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6A4234-95A7-4D21-85EF-533C8228C5F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1958601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6A4234-95A7-4D21-85EF-533C8228C5F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1069798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96A4234-95A7-4D21-85EF-533C8228C5F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3545621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96A4234-95A7-4D21-85EF-533C8228C5F2}"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2580445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96A4234-95A7-4D21-85EF-533C8228C5F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217534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96A4234-95A7-4D21-85EF-533C8228C5F2}"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1049356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96A4234-95A7-4D21-85EF-533C8228C5F2}"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3528966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A4234-95A7-4D21-85EF-533C8228C5F2}"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1279093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96A4234-95A7-4D21-85EF-533C8228C5F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1028147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96A4234-95A7-4D21-85EF-533C8228C5F2}"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31E8CA4-A3B3-487A-9D6F-D642D0998160}" type="slidenum">
              <a:rPr lang="tr-TR" smtClean="0"/>
              <a:t>‹#›</a:t>
            </a:fld>
            <a:endParaRPr lang="tr-TR"/>
          </a:p>
        </p:txBody>
      </p:sp>
    </p:spTree>
    <p:extLst>
      <p:ext uri="{BB962C8B-B14F-4D97-AF65-F5344CB8AC3E}">
        <p14:creationId xmlns:p14="http://schemas.microsoft.com/office/powerpoint/2010/main" val="2623521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96A4234-95A7-4D21-85EF-533C8228C5F2}" type="datetimeFigureOut">
              <a:rPr lang="tr-TR" smtClean="0"/>
              <a:t>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31E8CA4-A3B3-487A-9D6F-D642D0998160}" type="slidenum">
              <a:rPr lang="tr-TR" smtClean="0"/>
              <a:t>‹#›</a:t>
            </a:fld>
            <a:endParaRPr lang="tr-TR"/>
          </a:p>
        </p:txBody>
      </p:sp>
    </p:spTree>
    <p:extLst>
      <p:ext uri="{BB962C8B-B14F-4D97-AF65-F5344CB8AC3E}">
        <p14:creationId xmlns:p14="http://schemas.microsoft.com/office/powerpoint/2010/main" val="253672577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b="1" dirty="0">
                <a:solidFill>
                  <a:srgbClr val="FF0000"/>
                </a:solidFill>
              </a:rPr>
              <a:t>AİLE YAŞAM DÖNGÜSÜ</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992546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err="1"/>
              <a:t>Psikoseksüel</a:t>
            </a:r>
            <a:r>
              <a:rPr lang="tr-TR" dirty="0"/>
              <a:t> gelişime göre </a:t>
            </a:r>
            <a:r>
              <a:rPr lang="tr-TR" dirty="0" err="1"/>
              <a:t>fallik</a:t>
            </a:r>
            <a:r>
              <a:rPr lang="tr-TR" dirty="0"/>
              <a:t>, </a:t>
            </a:r>
            <a:r>
              <a:rPr lang="tr-TR" dirty="0" err="1"/>
              <a:t>psikososyal</a:t>
            </a:r>
            <a:r>
              <a:rPr lang="tr-TR" dirty="0"/>
              <a:t> gelişime göre ise girişimciliğe karşı suçluluk dönemine karşılık gelen okul öncesi dönemde, çocuğun artık sosyal becerileri gelişmiş, toplumla iletişim halindedir ve yeni yaşam alanlarına açılmıştır. Tercihlerde bulunma ve uygulama becerileri gelişmekte olan okul öncesi çocuğunun bu gelişimi, anne ve babanın  sunduğu desteklere, çocuğa karşı tutumlarına, sağladıkları olanaklara bağlıdır. Anne babalar çocuğun sosyalleşme denemelerine fırsat vermeli, iletişimle ilgili girişimlerini ve bağımsızlık çabalarını desteklemelidir. Bu dönemde çocukların karşı cinsten ebeveynlerine karşı duydukları ilgi, onların dikkatini çekmek adına aynı cinsiyetteki ebeveynleriyle kurdukları özdeşim, cinsel kimliklerini kazanmaları ve cinsiyetlerine özgü davranışlar oluşturmaları açısından önem taşımaktadır. ). Bu</a:t>
            </a:r>
            <a:r>
              <a:rPr lang="en-US" dirty="0"/>
              <a:t> </a:t>
            </a:r>
            <a:r>
              <a:rPr lang="tr-TR" dirty="0"/>
              <a:t> özellikler açısından bakıldığında; ebeveynlerin çocuklarına uygun rol modelleri olmaları, ancak aşırı sınırlandırmalardan kaçınmaları eşitlikçi bir cinsel kimlik anlayışı bakımından önemli görülmektedir. </a:t>
            </a:r>
            <a:r>
              <a:rPr lang="en-US" dirty="0"/>
              <a:t> </a:t>
            </a:r>
            <a:r>
              <a:rPr lang="en-US" dirty="0" err="1"/>
              <a:t>Cinsel</a:t>
            </a:r>
            <a:r>
              <a:rPr lang="en-US" dirty="0"/>
              <a:t> </a:t>
            </a:r>
            <a:r>
              <a:rPr lang="en-US" dirty="0" err="1"/>
              <a:t>kimliğin</a:t>
            </a:r>
            <a:r>
              <a:rPr lang="en-US" dirty="0"/>
              <a:t> </a:t>
            </a:r>
            <a:r>
              <a:rPr lang="en-US" dirty="0" err="1"/>
              <a:t>oluşmaya</a:t>
            </a:r>
            <a:r>
              <a:rPr lang="en-US" dirty="0"/>
              <a:t> </a:t>
            </a:r>
            <a:r>
              <a:rPr lang="en-US" dirty="0" err="1"/>
              <a:t>başladığı</a:t>
            </a:r>
            <a:r>
              <a:rPr lang="en-US" dirty="0"/>
              <a:t> </a:t>
            </a:r>
            <a:r>
              <a:rPr lang="en-US" dirty="0" err="1"/>
              <a:t>okul</a:t>
            </a:r>
            <a:r>
              <a:rPr lang="en-US" dirty="0"/>
              <a:t> </a:t>
            </a:r>
            <a:r>
              <a:rPr lang="en-US" dirty="0" err="1"/>
              <a:t>öncesi</a:t>
            </a:r>
            <a:r>
              <a:rPr lang="en-US" dirty="0"/>
              <a:t> </a:t>
            </a:r>
            <a:r>
              <a:rPr lang="en-US" dirty="0" err="1"/>
              <a:t>yıllarda</a:t>
            </a:r>
            <a:r>
              <a:rPr lang="en-US" dirty="0"/>
              <a:t>, </a:t>
            </a:r>
            <a:r>
              <a:rPr lang="en-US" dirty="0" err="1"/>
              <a:t>özdeşim</a:t>
            </a:r>
            <a:r>
              <a:rPr lang="en-US" dirty="0"/>
              <a:t> </a:t>
            </a:r>
            <a:r>
              <a:rPr lang="en-US" dirty="0" err="1"/>
              <a:t>modeli</a:t>
            </a:r>
            <a:r>
              <a:rPr lang="en-US" dirty="0"/>
              <a:t> </a:t>
            </a:r>
            <a:r>
              <a:rPr lang="en-US" dirty="0" err="1"/>
              <a:t>olan</a:t>
            </a:r>
            <a:r>
              <a:rPr lang="en-US" dirty="0"/>
              <a:t> </a:t>
            </a:r>
            <a:r>
              <a:rPr lang="en-US" dirty="0" err="1"/>
              <a:t>anne</a:t>
            </a:r>
            <a:r>
              <a:rPr lang="en-US" dirty="0"/>
              <a:t> </a:t>
            </a:r>
            <a:r>
              <a:rPr lang="en-US" dirty="0" err="1"/>
              <a:t>babaların</a:t>
            </a:r>
            <a:r>
              <a:rPr lang="en-US" dirty="0"/>
              <a:t>, </a:t>
            </a:r>
            <a:r>
              <a:rPr lang="en-US" dirty="0" err="1"/>
              <a:t>uygun</a:t>
            </a:r>
            <a:r>
              <a:rPr lang="en-US" dirty="0"/>
              <a:t> </a:t>
            </a:r>
            <a:r>
              <a:rPr lang="en-US" dirty="0" err="1"/>
              <a:t>ve</a:t>
            </a:r>
            <a:r>
              <a:rPr lang="en-US" dirty="0"/>
              <a:t> </a:t>
            </a:r>
            <a:r>
              <a:rPr lang="en-US" dirty="0" err="1"/>
              <a:t>sağlıklı</a:t>
            </a:r>
            <a:r>
              <a:rPr lang="en-US" dirty="0"/>
              <a:t> roller </a:t>
            </a:r>
            <a:r>
              <a:rPr lang="en-US" dirty="0" err="1"/>
              <a:t>sergilemeleri</a:t>
            </a:r>
            <a:r>
              <a:rPr lang="en-US" dirty="0"/>
              <a:t> </a:t>
            </a:r>
            <a:r>
              <a:rPr lang="en-US" dirty="0" err="1"/>
              <a:t>önem</a:t>
            </a:r>
            <a:r>
              <a:rPr lang="en-US" dirty="0"/>
              <a:t> </a:t>
            </a:r>
            <a:r>
              <a:rPr lang="en-US" dirty="0" err="1"/>
              <a:t>taşır</a:t>
            </a:r>
            <a:r>
              <a:rPr lang="en-US" dirty="0"/>
              <a:t>.</a:t>
            </a:r>
            <a:endParaRPr lang="tr-TR" dirty="0"/>
          </a:p>
          <a:p>
            <a:endParaRPr lang="tr-TR" dirty="0"/>
          </a:p>
        </p:txBody>
      </p:sp>
    </p:spTree>
    <p:extLst>
      <p:ext uri="{BB962C8B-B14F-4D97-AF65-F5344CB8AC3E}">
        <p14:creationId xmlns:p14="http://schemas.microsoft.com/office/powerpoint/2010/main" val="2624267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Century" panose="02040604050505020304" pitchFamily="18" charset="0"/>
              </a:rPr>
              <a:t>Bu dönemde karşılaşılabilecek bir diğer yeni durum ise kardeş sahibi olmaktır. Aileye katılacak yeni bir birey hem eşler, hem çocuk için yeni bir durumdur. İlk çocuğun doğumu ve büyümesiyle bu konuda eşler deneyim kazanmıştır. Ancak çocuk için aileye yeni bir bireyin katılması yeni ve uyum sağlanması gereken bir durumdur. Bu süreçteki yaşantılar kardeş ilişkilerini etkileyecektir. Bu dönemdeki çocuğa ilişkin özelliklerin bilinmesi, anne babalara çocuklarının gelişimlerini destekleme konusunda yol göstereceği gibi, normal gelişim göstermeyen ve gelişimsel gecikmeleri olan çocukların erken dönemde fark edilmesi ve erken müdahale programlarına dahil edilmesi noktasında büyük önem taşır. </a:t>
            </a:r>
          </a:p>
        </p:txBody>
      </p:sp>
    </p:spTree>
    <p:extLst>
      <p:ext uri="{BB962C8B-B14F-4D97-AF65-F5344CB8AC3E}">
        <p14:creationId xmlns:p14="http://schemas.microsoft.com/office/powerpoint/2010/main" val="3663857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i="1" dirty="0">
                <a:solidFill>
                  <a:srgbClr val="FF0000"/>
                </a:solidFill>
                <a:latin typeface="Century" panose="02040604050505020304" pitchFamily="18" charset="0"/>
              </a:rPr>
              <a:t>Okula Giden Çocuğu Olan Aileler</a:t>
            </a:r>
            <a:br>
              <a:rPr lang="tr-TR" sz="2800" i="1" dirty="0">
                <a:solidFill>
                  <a:srgbClr val="FF0000"/>
                </a:solidFill>
                <a:latin typeface="Century" panose="02040604050505020304" pitchFamily="18" charset="0"/>
              </a:rPr>
            </a:br>
            <a:endParaRPr lang="tr-TR" sz="2800" i="1" dirty="0">
              <a:solidFill>
                <a:srgbClr val="FF0000"/>
              </a:solidFill>
              <a:latin typeface="Century" panose="02040604050505020304" pitchFamily="18" charset="0"/>
            </a:endParaRPr>
          </a:p>
        </p:txBody>
      </p:sp>
      <p:sp>
        <p:nvSpPr>
          <p:cNvPr id="3" name="İçerik Yer Tutucusu 2"/>
          <p:cNvSpPr>
            <a:spLocks noGrp="1"/>
          </p:cNvSpPr>
          <p:nvPr>
            <p:ph idx="1"/>
          </p:nvPr>
        </p:nvSpPr>
        <p:spPr/>
        <p:txBody>
          <a:bodyPr/>
          <a:lstStyle/>
          <a:p>
            <a:pPr algn="just"/>
            <a:r>
              <a:rPr lang="tr-TR" dirty="0"/>
              <a:t> </a:t>
            </a:r>
            <a:r>
              <a:rPr lang="tr-TR" dirty="0">
                <a:latin typeface="Century" panose="02040604050505020304" pitchFamily="18" charset="0"/>
              </a:rPr>
              <a:t>Orta çocukluk olarak da adlandırılan okul dönemindeki çocuk, bir önceki basamağın başarıları üzerine yapılanmakta ve bir sonraki dönem olan ergenlik çağına hazırlanmaktadır. Bu dönemdeki çocuk gelişim alanlarında ustalaşmıştır. Bu dönemde </a:t>
            </a:r>
            <a:r>
              <a:rPr lang="en-US" dirty="0">
                <a:latin typeface="Century" panose="02040604050505020304" pitchFamily="18" charset="0"/>
              </a:rPr>
              <a:t> </a:t>
            </a:r>
            <a:r>
              <a:rPr lang="tr-TR" dirty="0">
                <a:latin typeface="Century" panose="02040604050505020304" pitchFamily="18" charset="0"/>
              </a:rPr>
              <a:t>çocuğun hayatına okul ortamı, okul arkadaşları ve öğretmen girmiştir. Çocuk için bu yeni sosyal çevre oldukça büyük önem taşımaktadır. Bu dönemde bedensel büyüme önceki dönemlere göre daha yavaş seyretmektedir. Motor becerilerdeki koordinasyon artmıştır. Bu dönemdeki çocuk küçük kas becerilerini ustaca kullanabilir. Bilişsel ve dil becerilerinde de önemli ilerlemeler görülmektedir </a:t>
            </a:r>
            <a:r>
              <a:rPr lang="en-US" dirty="0">
                <a:latin typeface="Century" panose="02040604050505020304" pitchFamily="18" charset="0"/>
              </a:rPr>
              <a:t> </a:t>
            </a:r>
            <a:r>
              <a:rPr lang="en-US" dirty="0" err="1">
                <a:latin typeface="Century" panose="02040604050505020304" pitchFamily="18" charset="0"/>
              </a:rPr>
              <a:t>Okul</a:t>
            </a:r>
            <a:r>
              <a:rPr lang="en-US" dirty="0">
                <a:latin typeface="Century" panose="02040604050505020304" pitchFamily="18" charset="0"/>
              </a:rPr>
              <a:t> </a:t>
            </a:r>
            <a:r>
              <a:rPr lang="en-US" dirty="0" err="1">
                <a:latin typeface="Century" panose="02040604050505020304" pitchFamily="18" charset="0"/>
              </a:rPr>
              <a:t>dönemindeki</a:t>
            </a:r>
            <a:r>
              <a:rPr lang="en-US" dirty="0">
                <a:latin typeface="Century" panose="02040604050505020304" pitchFamily="18" charset="0"/>
              </a:rPr>
              <a:t> </a:t>
            </a:r>
            <a:r>
              <a:rPr lang="en-US" dirty="0" err="1">
                <a:latin typeface="Century" panose="02040604050505020304" pitchFamily="18" charset="0"/>
              </a:rPr>
              <a:t>çocuğun</a:t>
            </a:r>
            <a:r>
              <a:rPr lang="en-US" dirty="0">
                <a:latin typeface="Century" panose="02040604050505020304" pitchFamily="18" charset="0"/>
              </a:rPr>
              <a:t> </a:t>
            </a:r>
            <a:r>
              <a:rPr lang="en-US" dirty="0" err="1">
                <a:latin typeface="Century" panose="02040604050505020304" pitchFamily="18" charset="0"/>
              </a:rPr>
              <a:t>hayatına</a:t>
            </a:r>
            <a:r>
              <a:rPr lang="en-US" dirty="0">
                <a:latin typeface="Century" panose="02040604050505020304" pitchFamily="18" charset="0"/>
              </a:rPr>
              <a:t>, </a:t>
            </a:r>
            <a:r>
              <a:rPr lang="en-US" dirty="0" err="1">
                <a:latin typeface="Century" panose="02040604050505020304" pitchFamily="18" charset="0"/>
              </a:rPr>
              <a:t>aileden</a:t>
            </a:r>
            <a:r>
              <a:rPr lang="en-US" dirty="0">
                <a:latin typeface="Century" panose="02040604050505020304" pitchFamily="18" charset="0"/>
              </a:rPr>
              <a:t> </a:t>
            </a:r>
            <a:r>
              <a:rPr lang="en-US" dirty="0" err="1">
                <a:latin typeface="Century" panose="02040604050505020304" pitchFamily="18" charset="0"/>
              </a:rPr>
              <a:t>sonra</a:t>
            </a:r>
            <a:r>
              <a:rPr lang="en-US" dirty="0">
                <a:latin typeface="Century" panose="02040604050505020304" pitchFamily="18" charset="0"/>
              </a:rPr>
              <a:t> </a:t>
            </a:r>
            <a:r>
              <a:rPr lang="tr-TR" dirty="0">
                <a:latin typeface="Century" panose="02040604050505020304" pitchFamily="18" charset="0"/>
              </a:rPr>
              <a:t>okul ortamı, okul arkadaşları ve öğretmenin girmesi sosyal çevresinin daha da genişlemesine neden olur.</a:t>
            </a:r>
          </a:p>
        </p:txBody>
      </p:sp>
    </p:spTree>
    <p:extLst>
      <p:ext uri="{BB962C8B-B14F-4D97-AF65-F5344CB8AC3E}">
        <p14:creationId xmlns:p14="http://schemas.microsoft.com/office/powerpoint/2010/main" val="3440706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err="1">
                <a:latin typeface="Century" panose="02040604050505020304" pitchFamily="18" charset="0"/>
              </a:rPr>
              <a:t>Psikoseksüel</a:t>
            </a:r>
            <a:r>
              <a:rPr lang="tr-TR" dirty="0">
                <a:latin typeface="Century" panose="02040604050505020304" pitchFamily="18" charset="0"/>
              </a:rPr>
              <a:t> gelişim dönemlerinden </a:t>
            </a:r>
            <a:r>
              <a:rPr lang="tr-TR" dirty="0" err="1">
                <a:latin typeface="Century" panose="02040604050505020304" pitchFamily="18" charset="0"/>
              </a:rPr>
              <a:t>latent</a:t>
            </a:r>
            <a:r>
              <a:rPr lang="tr-TR" dirty="0">
                <a:latin typeface="Century" panose="02040604050505020304" pitchFamily="18" charset="0"/>
              </a:rPr>
              <a:t>, </a:t>
            </a:r>
            <a:r>
              <a:rPr lang="tr-TR" dirty="0" err="1">
                <a:latin typeface="Century" panose="02040604050505020304" pitchFamily="18" charset="0"/>
              </a:rPr>
              <a:t>psikososyal</a:t>
            </a:r>
            <a:r>
              <a:rPr lang="tr-TR" dirty="0">
                <a:latin typeface="Century" panose="02040604050505020304" pitchFamily="18" charset="0"/>
              </a:rPr>
              <a:t> gelişim dönemlerinden ise çalışkanlık ve aşağılık duygusu dönemlerine denk gelen okul dönemi çocukları, sürekli bir etkinlik durumundadır. Düşünmek, ortaya yeni farklı ürün ve fikirler koymak konularında çaba gösterirler. Bu dönemdeki çocuklar hem yetişkinlerden, hem de yaşıtlarından yeni değerler öğrenme peşindedir. Ailenin çocukta öğrenme ve araştırma motivasyonu yaratan bir yaklaşım içinde olması gerekir. Bu dönemde çocuk  üzerinde etkili olan anne baba tutumlarının yanında, arkadaş ilişkileri de önem kazanmaktadır. Okul öncesi dönemde kurulan arkadaşlıklarda yetişkin yönlendirmeleri önem taşımaktayken, okul dönemindeki çocuk arkadaş seçimini kendisi  yapmakta ve arkadaşlık ilişkilerinde yetişkin denetimi nispeten azalmaktadır. Çocuğun başarı hissini veya aşağılık duygusunu yaşamasında ailenin etkisi yanında, okul yaşantısının da etkisi büyüktür. Çocuğa bu dönemde evde sağlanmayan desteğin okulda sağlanabildiği de görülmektedir. Ailenin çocuğun başarısızlıkları ya da yetersizlikleri yerine, başarıları ve olumlu davranışları üzerinde durması, çocuğun kendini değerli hissetmesine ve daha iyiye doğru ilerlemesine katkı sağlayacaktır.</a:t>
            </a:r>
          </a:p>
        </p:txBody>
      </p:sp>
    </p:spTree>
    <p:extLst>
      <p:ext uri="{BB962C8B-B14F-4D97-AF65-F5344CB8AC3E}">
        <p14:creationId xmlns:p14="http://schemas.microsoft.com/office/powerpoint/2010/main" val="3725522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Bu dönemde aileler için okula başlama, okula uyum, akademik çalışmaların başlaması ve ev ödevleri gibi durumlar sisteme giren yeni durumlardır. Okul seçimi, özellikle okul deneyimi olmayan çocukların okula uyumları aileler için zorlu bir süreç olabilmektedir. Özellikle çocuğun yaşına, gelişim dönemine ve bireysel özelliklerine uygun olmayan ödevler çocukların aile ve arkadaşlarıyla geçirecekleri zamanı kısıtlayabilir. Bu durum da hem çocuğu, hem de aileyi olumsuz etkilemektedir.  Aileler çocuklarının mutlu oldukları sosyal deneyimler yaşamalarına fırsat yaratmalıdırlar.</a:t>
            </a:r>
          </a:p>
        </p:txBody>
      </p:sp>
    </p:spTree>
    <p:extLst>
      <p:ext uri="{BB962C8B-B14F-4D97-AF65-F5344CB8AC3E}">
        <p14:creationId xmlns:p14="http://schemas.microsoft.com/office/powerpoint/2010/main" val="2096517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378824"/>
            <a:ext cx="8911687" cy="561702"/>
          </a:xfrm>
        </p:spPr>
        <p:txBody>
          <a:bodyPr>
            <a:normAutofit fontScale="90000"/>
          </a:bodyPr>
          <a:lstStyle/>
          <a:p>
            <a:r>
              <a:rPr lang="tr-TR" sz="2800" b="1" i="1" dirty="0">
                <a:solidFill>
                  <a:srgbClr val="FF0000"/>
                </a:solidFill>
                <a:latin typeface="Century" panose="02040604050505020304" pitchFamily="18" charset="0"/>
              </a:rPr>
              <a:t>Ergenlik Çağında Çocuğu Olan Aileler</a:t>
            </a:r>
            <a:br>
              <a:rPr lang="tr-TR" sz="2800" i="1" dirty="0">
                <a:solidFill>
                  <a:srgbClr val="FF0000"/>
                </a:solidFill>
                <a:latin typeface="Century" panose="02040604050505020304" pitchFamily="18" charset="0"/>
              </a:rPr>
            </a:br>
            <a:endParaRPr lang="tr-TR" sz="2800" i="1" dirty="0">
              <a:solidFill>
                <a:srgbClr val="FF0000"/>
              </a:solidFill>
              <a:latin typeface="Century" panose="02040604050505020304" pitchFamily="18" charset="0"/>
            </a:endParaRPr>
          </a:p>
        </p:txBody>
      </p:sp>
      <p:sp>
        <p:nvSpPr>
          <p:cNvPr id="3" name="İçerik Yer Tutucusu 2"/>
          <p:cNvSpPr>
            <a:spLocks noGrp="1"/>
          </p:cNvSpPr>
          <p:nvPr>
            <p:ph idx="1"/>
          </p:nvPr>
        </p:nvSpPr>
        <p:spPr>
          <a:xfrm>
            <a:off x="2589212" y="940526"/>
            <a:ext cx="8915400" cy="5016137"/>
          </a:xfrm>
        </p:spPr>
        <p:txBody>
          <a:bodyPr>
            <a:noAutofit/>
          </a:bodyPr>
          <a:lstStyle/>
          <a:p>
            <a:pPr algn="just"/>
            <a:r>
              <a:rPr lang="tr-TR" sz="1600" dirty="0">
                <a:latin typeface="Century" panose="02040604050505020304" pitchFamily="18" charset="0"/>
              </a:rPr>
              <a:t>Ergenlik</a:t>
            </a:r>
            <a:r>
              <a:rPr lang="en-US" sz="1600" dirty="0">
                <a:latin typeface="Century" panose="02040604050505020304" pitchFamily="18" charset="0"/>
              </a:rPr>
              <a:t> </a:t>
            </a:r>
            <a:r>
              <a:rPr lang="tr-TR" sz="1600" dirty="0">
                <a:latin typeface="Century" panose="02040604050505020304" pitchFamily="18" charset="0"/>
              </a:rPr>
              <a:t>; fiziksel, cinsel, </a:t>
            </a:r>
            <a:r>
              <a:rPr lang="tr-TR" sz="1600" dirty="0" err="1">
                <a:latin typeface="Century" panose="02040604050505020304" pitchFamily="18" charset="0"/>
              </a:rPr>
              <a:t>psiko</a:t>
            </a:r>
            <a:r>
              <a:rPr lang="tr-TR" sz="1600" dirty="0">
                <a:latin typeface="Century" panose="02040604050505020304" pitchFamily="18" charset="0"/>
              </a:rPr>
              <a:t>-sosyal, duygusal, bilişsel olgunlaşmanın gerçekleştiği, bağımsızlık, kimlik duygusu ve üretkenliğin kazanılması ile sona eren, çocukluktan erişkinliğe geçiş dönemidir. Bu dönemde toplumsal etki ergen için büyük önem taşır. Bu dönemin başlangıç ve bitiş sürelerine ilişkin çeşitli aralıklar verilmekle birlikte, bu sınırlamayı yapmak güçtür. Bu sınırlar; kalıtım, </a:t>
            </a:r>
            <a:r>
              <a:rPr lang="tr-TR" sz="1600" dirty="0" err="1">
                <a:latin typeface="Century" panose="02040604050505020304" pitchFamily="18" charset="0"/>
              </a:rPr>
              <a:t>hormonal</a:t>
            </a:r>
            <a:r>
              <a:rPr lang="tr-TR" sz="1600" dirty="0">
                <a:latin typeface="Century" panose="02040604050505020304" pitchFamily="18" charset="0"/>
              </a:rPr>
              <a:t> yapı, coğrafi koşullar, kültür, çevresel etkenler, çocuk yetiştirme tutumları gibi pek çok etkene bağlıdır. Ayrıca kardeşler ve aynı sınıftaki diğer ergenler dahil, her ergende farklı zamanlarda başlayabilir ve sonlanır </a:t>
            </a:r>
            <a:r>
              <a:rPr lang="en-US" sz="1600" dirty="0">
                <a:latin typeface="Century" panose="02040604050505020304" pitchFamily="18" charset="0"/>
              </a:rPr>
              <a:t> </a:t>
            </a:r>
            <a:r>
              <a:rPr lang="en-US" sz="1600" dirty="0" err="1">
                <a:latin typeface="Century" panose="02040604050505020304" pitchFamily="18" charset="0"/>
              </a:rPr>
              <a:t>Ergenlik</a:t>
            </a:r>
            <a:r>
              <a:rPr lang="en-US" sz="1600" dirty="0">
                <a:latin typeface="Century" panose="02040604050505020304" pitchFamily="18" charset="0"/>
              </a:rPr>
              <a:t> </a:t>
            </a:r>
            <a:r>
              <a:rPr lang="en-US" sz="1600" dirty="0" err="1">
                <a:latin typeface="Century" panose="02040604050505020304" pitchFamily="18" charset="0"/>
              </a:rPr>
              <a:t>dönemi</a:t>
            </a:r>
            <a:r>
              <a:rPr lang="en-US" sz="1600" dirty="0">
                <a:latin typeface="Century" panose="02040604050505020304" pitchFamily="18" charset="0"/>
              </a:rPr>
              <a:t> </a:t>
            </a:r>
            <a:r>
              <a:rPr lang="en-US" sz="1600" dirty="0" err="1">
                <a:latin typeface="Century" panose="02040604050505020304" pitchFamily="18" charset="0"/>
              </a:rPr>
              <a:t>çocuğun</a:t>
            </a:r>
            <a:r>
              <a:rPr lang="en-US" sz="1600" dirty="0">
                <a:latin typeface="Century" panose="02040604050505020304" pitchFamily="18" charset="0"/>
              </a:rPr>
              <a:t> </a:t>
            </a:r>
            <a:r>
              <a:rPr lang="en-US" sz="1600" dirty="0" err="1">
                <a:latin typeface="Century" panose="02040604050505020304" pitchFamily="18" charset="0"/>
              </a:rPr>
              <a:t>tüm</a:t>
            </a:r>
            <a:r>
              <a:rPr lang="en-US" sz="1600" dirty="0">
                <a:latin typeface="Century" panose="02040604050505020304" pitchFamily="18" charset="0"/>
              </a:rPr>
              <a:t> </a:t>
            </a:r>
            <a:r>
              <a:rPr lang="en-US" sz="1600" dirty="0" err="1">
                <a:latin typeface="Century" panose="02040604050505020304" pitchFamily="18" charset="0"/>
              </a:rPr>
              <a:t>gelişim</a:t>
            </a:r>
            <a:r>
              <a:rPr lang="en-US" sz="1600" dirty="0">
                <a:latin typeface="Century" panose="02040604050505020304" pitchFamily="18" charset="0"/>
              </a:rPr>
              <a:t> </a:t>
            </a:r>
            <a:r>
              <a:rPr lang="en-US" sz="1600" dirty="0" err="1">
                <a:latin typeface="Century" panose="02040604050505020304" pitchFamily="18" charset="0"/>
              </a:rPr>
              <a:t>alanlarında</a:t>
            </a:r>
            <a:r>
              <a:rPr lang="en-US" sz="1600" dirty="0">
                <a:latin typeface="Century" panose="02040604050505020304" pitchFamily="18" charset="0"/>
              </a:rPr>
              <a:t> </a:t>
            </a:r>
            <a:r>
              <a:rPr lang="en-US" sz="1600" dirty="0" err="1">
                <a:latin typeface="Century" panose="02040604050505020304" pitchFamily="18" charset="0"/>
              </a:rPr>
              <a:t>belirgin</a:t>
            </a:r>
            <a:r>
              <a:rPr lang="en-US" sz="1600" dirty="0">
                <a:latin typeface="Century" panose="02040604050505020304" pitchFamily="18" charset="0"/>
              </a:rPr>
              <a:t> </a:t>
            </a:r>
            <a:r>
              <a:rPr lang="en-US" sz="1600" dirty="0" err="1">
                <a:latin typeface="Century" panose="02040604050505020304" pitchFamily="18" charset="0"/>
              </a:rPr>
              <a:t>farklılıklar</a:t>
            </a:r>
            <a:r>
              <a:rPr lang="en-US" sz="1600" dirty="0">
                <a:latin typeface="Century" panose="02040604050505020304" pitchFamily="18" charset="0"/>
              </a:rPr>
              <a:t> </a:t>
            </a:r>
            <a:r>
              <a:rPr lang="en-US" sz="1600" dirty="0" err="1">
                <a:latin typeface="Century" panose="02040604050505020304" pitchFamily="18" charset="0"/>
              </a:rPr>
              <a:t>yaşadığı</a:t>
            </a:r>
            <a:r>
              <a:rPr lang="en-US" sz="1600" dirty="0">
                <a:latin typeface="Century" panose="02040604050505020304" pitchFamily="18" charset="0"/>
              </a:rPr>
              <a:t>, </a:t>
            </a:r>
            <a:r>
              <a:rPr lang="en-US" sz="1600" dirty="0" err="1">
                <a:latin typeface="Century" panose="02040604050505020304" pitchFamily="18" charset="0"/>
              </a:rPr>
              <a:t>çatışmaların</a:t>
            </a:r>
            <a:r>
              <a:rPr lang="en-US" sz="1600" dirty="0">
                <a:latin typeface="Century" panose="02040604050505020304" pitchFamily="18" charset="0"/>
              </a:rPr>
              <a:t> </a:t>
            </a:r>
            <a:r>
              <a:rPr lang="en-US" sz="1600" dirty="0" err="1">
                <a:latin typeface="Century" panose="02040604050505020304" pitchFamily="18" charset="0"/>
              </a:rPr>
              <a:t>yaşanabildiği</a:t>
            </a:r>
            <a:r>
              <a:rPr lang="en-US" sz="1600" dirty="0">
                <a:latin typeface="Century" panose="02040604050505020304" pitchFamily="18" charset="0"/>
              </a:rPr>
              <a:t>,</a:t>
            </a:r>
            <a:r>
              <a:rPr lang="tr-TR" sz="1600" dirty="0">
                <a:latin typeface="Century" panose="02040604050505020304" pitchFamily="18" charset="0"/>
              </a:rPr>
              <a:t> </a:t>
            </a:r>
            <a:r>
              <a:rPr lang="en-US" sz="1600" dirty="0" err="1">
                <a:latin typeface="Century" panose="02040604050505020304" pitchFamily="18" charset="0"/>
              </a:rPr>
              <a:t>çocukluktan</a:t>
            </a:r>
            <a:r>
              <a:rPr lang="en-US" sz="1600" dirty="0">
                <a:latin typeface="Century" panose="02040604050505020304" pitchFamily="18" charset="0"/>
              </a:rPr>
              <a:t> </a:t>
            </a:r>
            <a:r>
              <a:rPr lang="en-US" sz="1600" dirty="0" err="1">
                <a:latin typeface="Century" panose="02040604050505020304" pitchFamily="18" charset="0"/>
              </a:rPr>
              <a:t>erişkinliğe</a:t>
            </a:r>
            <a:r>
              <a:rPr lang="en-US" sz="1600" dirty="0">
                <a:latin typeface="Century" panose="02040604050505020304" pitchFamily="18" charset="0"/>
              </a:rPr>
              <a:t> </a:t>
            </a:r>
            <a:r>
              <a:rPr lang="en-US" sz="1600" dirty="0" err="1">
                <a:latin typeface="Century" panose="02040604050505020304" pitchFamily="18" charset="0"/>
              </a:rPr>
              <a:t>geçiş</a:t>
            </a:r>
            <a:r>
              <a:rPr lang="en-US" sz="1600" dirty="0">
                <a:latin typeface="Century" panose="02040604050505020304" pitchFamily="18" charset="0"/>
              </a:rPr>
              <a:t> </a:t>
            </a:r>
            <a:r>
              <a:rPr lang="en-US" sz="1600" dirty="0" err="1">
                <a:latin typeface="Century" panose="02040604050505020304" pitchFamily="18" charset="0"/>
              </a:rPr>
              <a:t>dönemidir</a:t>
            </a:r>
            <a:r>
              <a:rPr lang="en-US" sz="1600" dirty="0">
                <a:latin typeface="Century" panose="02040604050505020304" pitchFamily="18" charset="0"/>
              </a:rPr>
              <a:t>. </a:t>
            </a:r>
            <a:endParaRPr lang="tr-TR" sz="1600" dirty="0">
              <a:latin typeface="Century" panose="02040604050505020304" pitchFamily="18" charset="0"/>
            </a:endParaRPr>
          </a:p>
          <a:p>
            <a:pPr algn="just"/>
            <a:r>
              <a:rPr lang="tr-TR" sz="1600" dirty="0">
                <a:latin typeface="Century" panose="02040604050505020304" pitchFamily="18" charset="0"/>
              </a:rPr>
              <a:t> </a:t>
            </a:r>
            <a:r>
              <a:rPr lang="tr-TR" sz="1600" dirty="0" err="1">
                <a:latin typeface="Century" panose="02040604050505020304" pitchFamily="18" charset="0"/>
              </a:rPr>
              <a:t>Psikoseksüel</a:t>
            </a:r>
            <a:r>
              <a:rPr lang="tr-TR" sz="1600" dirty="0">
                <a:latin typeface="Century" panose="02040604050505020304" pitchFamily="18" charset="0"/>
              </a:rPr>
              <a:t> gelişim kuramında </a:t>
            </a:r>
            <a:r>
              <a:rPr lang="tr-TR" sz="1600" i="1" dirty="0">
                <a:latin typeface="Century" panose="02040604050505020304" pitchFamily="18" charset="0"/>
              </a:rPr>
              <a:t>ergenlik</a:t>
            </a:r>
            <a:r>
              <a:rPr lang="tr-TR" sz="1600" dirty="0">
                <a:latin typeface="Century" panose="02040604050505020304" pitchFamily="18" charset="0"/>
              </a:rPr>
              <a:t>, </a:t>
            </a:r>
            <a:r>
              <a:rPr lang="tr-TR" sz="1600" dirty="0" err="1">
                <a:latin typeface="Century" panose="02040604050505020304" pitchFamily="18" charset="0"/>
              </a:rPr>
              <a:t>psikososyal</a:t>
            </a:r>
            <a:r>
              <a:rPr lang="tr-TR" sz="1600" dirty="0">
                <a:latin typeface="Century" panose="02040604050505020304" pitchFamily="18" charset="0"/>
              </a:rPr>
              <a:t> gelişim kuramında  </a:t>
            </a:r>
            <a:r>
              <a:rPr lang="tr-TR" sz="1600" i="1" dirty="0">
                <a:latin typeface="Century" panose="02040604050505020304" pitchFamily="18" charset="0"/>
              </a:rPr>
              <a:t>ego kimliği ve rol karmaşası </a:t>
            </a:r>
            <a:r>
              <a:rPr lang="tr-TR" sz="1600" dirty="0">
                <a:latin typeface="Century" panose="02040604050505020304" pitchFamily="18" charset="0"/>
              </a:rPr>
              <a:t>dönemlerine denk gelen ergenlik döneminde birey kişiliğini geliştirme çabasındadır. Fiziksel özellikler ve dış görünüş, arkadaş görüşleri, bir gruba ait olma ergen için büyük önem taşır. Bu dönemde ergen çocuklukta öğrenmiş olduğu kurallar ve yetişkin olarak geliştirmesi gereken değer yargıları arasında kalır. Ebeveynler bu süreçte çocuklarına nasıl davranmaları gerektiği konusunda kararsızlık yaşayabilirler, bir yandan küçük bir çocuk gibi davranırken, bazen yetişkin davranışları göstermesini bekleyebilirler. Ergenin bağımsız bir birey olma çabaları ve kurallara olan isyanı bazen ebeveynlerce bastırılmak istenirken, bu yaklaşım ergenin ebeveynleriyle çatışma yaşamasına yol açabilir.</a:t>
            </a:r>
          </a:p>
          <a:p>
            <a:pPr marL="0" indent="0" algn="just">
              <a:buNone/>
            </a:pPr>
            <a:r>
              <a:rPr lang="en-US" sz="1600" dirty="0">
                <a:latin typeface="Century" panose="02040604050505020304" pitchFamily="18" charset="0"/>
              </a:rPr>
              <a:t> </a:t>
            </a:r>
            <a:endParaRPr lang="tr-TR" sz="1600" dirty="0">
              <a:latin typeface="Century" panose="02040604050505020304" pitchFamily="18" charset="0"/>
            </a:endParaRPr>
          </a:p>
          <a:p>
            <a:endParaRPr lang="tr-TR" sz="1200" dirty="0"/>
          </a:p>
        </p:txBody>
      </p:sp>
    </p:spTree>
    <p:extLst>
      <p:ext uri="{BB962C8B-B14F-4D97-AF65-F5344CB8AC3E}">
        <p14:creationId xmlns:p14="http://schemas.microsoft.com/office/powerpoint/2010/main" val="4055494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a:latin typeface="Century" panose="02040604050505020304" pitchFamily="18" charset="0"/>
              </a:rPr>
              <a:t>Ergenin karşı cinsiyete olan ilgisi ve karşı cinsten özel bir arkadaşla zaman geçirme, romantik ilişki yaşama isteği, bazı ailelerde bu konularda problem yaşanmasına neden olabilmektedir. Ailenin bu süreçte çocuğun mahremiyet hakkına özen göstermesi, ancak ergenle olan ilişkilerinde tamamen kontrolü elden bırakmaması önemlidir. </a:t>
            </a:r>
          </a:p>
          <a:p>
            <a:pPr algn="just"/>
            <a:r>
              <a:rPr lang="tr-TR" dirty="0">
                <a:latin typeface="Century" panose="02040604050505020304" pitchFamily="18" charset="0"/>
              </a:rPr>
              <a:t>Bu dönemin çalkantılı olduğu görüşüyle birlikte, bütün ergenler için stresli bir dönem olmadığı, pek çok ergenin bu süreci sağlıklı bir şekilde atlattığı belirtilmektedir. Ancak diğer bir görüşe göre de ergen stres ve kararsızlıklar yaşamakta, toplumsal, biyolojik ve psikolojik değişikliklerin neden olduğu stresle başa çıkmak durumunda kalmaktadır. Bu noktada anne baba tutumları ve aile yapısı dikkati çekmektedir. Anne babanın </a:t>
            </a:r>
            <a:r>
              <a:rPr lang="en-US" dirty="0">
                <a:latin typeface="Century" panose="02040604050505020304" pitchFamily="18" charset="0"/>
              </a:rPr>
              <a:t> </a:t>
            </a:r>
            <a:r>
              <a:rPr lang="tr-TR" dirty="0">
                <a:latin typeface="Century" panose="02040604050505020304" pitchFamily="18" charset="0"/>
              </a:rPr>
              <a:t>benimsediği tutumun aşırı gevşek veya katı olması, ergenlik döneminde yaşanılacak çatışmalara neden olabilmektedir </a:t>
            </a:r>
            <a:r>
              <a:rPr lang="en-US" dirty="0">
                <a:latin typeface="Century" panose="02040604050505020304" pitchFamily="18" charset="0"/>
              </a:rPr>
              <a:t> </a:t>
            </a:r>
            <a:r>
              <a:rPr lang="en-US" dirty="0" err="1">
                <a:latin typeface="Century" panose="02040604050505020304" pitchFamily="18" charset="0"/>
              </a:rPr>
              <a:t>Ergenlik</a:t>
            </a:r>
            <a:r>
              <a:rPr lang="en-US" dirty="0">
                <a:latin typeface="Century" panose="02040604050505020304" pitchFamily="18" charset="0"/>
              </a:rPr>
              <a:t> </a:t>
            </a:r>
            <a:r>
              <a:rPr lang="en-US" dirty="0" err="1">
                <a:latin typeface="Century" panose="02040604050505020304" pitchFamily="18" charset="0"/>
              </a:rPr>
              <a:t>döneminde</a:t>
            </a:r>
            <a:r>
              <a:rPr lang="en-US" dirty="0">
                <a:latin typeface="Century" panose="02040604050505020304" pitchFamily="18" charset="0"/>
              </a:rPr>
              <a:t>, </a:t>
            </a:r>
            <a:r>
              <a:rPr lang="en-US" dirty="0" err="1">
                <a:latin typeface="Century" panose="02040604050505020304" pitchFamily="18" charset="0"/>
              </a:rPr>
              <a:t>ebeveynlerin</a:t>
            </a:r>
            <a:r>
              <a:rPr lang="en-US" dirty="0">
                <a:latin typeface="Century" panose="02040604050505020304" pitchFamily="18" charset="0"/>
              </a:rPr>
              <a:t> </a:t>
            </a:r>
            <a:r>
              <a:rPr lang="en-US" dirty="0" err="1">
                <a:latin typeface="Century" panose="02040604050505020304" pitchFamily="18" charset="0"/>
              </a:rPr>
              <a:t>aşırı</a:t>
            </a:r>
            <a:r>
              <a:rPr lang="en-US" dirty="0">
                <a:latin typeface="Century" panose="02040604050505020304" pitchFamily="18" charset="0"/>
              </a:rPr>
              <a:t> </a:t>
            </a:r>
            <a:r>
              <a:rPr lang="en-US" dirty="0" err="1">
                <a:latin typeface="Century" panose="02040604050505020304" pitchFamily="18" charset="0"/>
              </a:rPr>
              <a:t>baskıcı</a:t>
            </a:r>
            <a:r>
              <a:rPr lang="en-US" dirty="0">
                <a:latin typeface="Century" panose="02040604050505020304" pitchFamily="18" charset="0"/>
              </a:rPr>
              <a:t> </a:t>
            </a:r>
            <a:r>
              <a:rPr lang="en-US" dirty="0" err="1">
                <a:latin typeface="Century" panose="02040604050505020304" pitchFamily="18" charset="0"/>
              </a:rPr>
              <a:t>ya</a:t>
            </a:r>
            <a:r>
              <a:rPr lang="en-US" dirty="0">
                <a:latin typeface="Century" panose="02040604050505020304" pitchFamily="18" charset="0"/>
              </a:rPr>
              <a:t> da </a:t>
            </a:r>
            <a:r>
              <a:rPr lang="en-US" dirty="0" err="1">
                <a:latin typeface="Century" panose="02040604050505020304" pitchFamily="18" charset="0"/>
              </a:rPr>
              <a:t>gevşek</a:t>
            </a:r>
            <a:r>
              <a:rPr lang="en-US" dirty="0">
                <a:latin typeface="Century" panose="02040604050505020304" pitchFamily="18" charset="0"/>
              </a:rPr>
              <a:t> </a:t>
            </a:r>
            <a:r>
              <a:rPr lang="en-US" dirty="0" err="1">
                <a:latin typeface="Century" panose="02040604050505020304" pitchFamily="18" charset="0"/>
              </a:rPr>
              <a:t>tutumları</a:t>
            </a:r>
            <a:r>
              <a:rPr lang="en-US" dirty="0">
                <a:latin typeface="Century" panose="02040604050505020304" pitchFamily="18" charset="0"/>
              </a:rPr>
              <a:t>, </a:t>
            </a:r>
            <a:r>
              <a:rPr lang="en-US" dirty="0" err="1">
                <a:latin typeface="Century" panose="02040604050505020304" pitchFamily="18" charset="0"/>
              </a:rPr>
              <a:t>anne</a:t>
            </a:r>
            <a:r>
              <a:rPr lang="en-US" dirty="0">
                <a:latin typeface="Century" panose="02040604050505020304" pitchFamily="18" charset="0"/>
              </a:rPr>
              <a:t> baba </a:t>
            </a:r>
            <a:r>
              <a:rPr lang="en-US" dirty="0" err="1">
                <a:latin typeface="Century" panose="02040604050505020304" pitchFamily="18" charset="0"/>
              </a:rPr>
              <a:t>ile</a:t>
            </a:r>
            <a:r>
              <a:rPr lang="en-US" dirty="0">
                <a:latin typeface="Century" panose="02040604050505020304" pitchFamily="18" charset="0"/>
              </a:rPr>
              <a:t> </a:t>
            </a:r>
            <a:r>
              <a:rPr lang="en-US" dirty="0" err="1">
                <a:latin typeface="Century" panose="02040604050505020304" pitchFamily="18" charset="0"/>
              </a:rPr>
              <a:t>ergen</a:t>
            </a:r>
            <a:r>
              <a:rPr lang="en-US" dirty="0">
                <a:latin typeface="Century" panose="02040604050505020304" pitchFamily="18" charset="0"/>
              </a:rPr>
              <a:t> </a:t>
            </a:r>
            <a:r>
              <a:rPr lang="en-US" dirty="0" err="1">
                <a:latin typeface="Century" panose="02040604050505020304" pitchFamily="18" charset="0"/>
              </a:rPr>
              <a:t>arasında</a:t>
            </a:r>
            <a:r>
              <a:rPr lang="en-US" dirty="0">
                <a:latin typeface="Century" panose="02040604050505020304" pitchFamily="18" charset="0"/>
              </a:rPr>
              <a:t> </a:t>
            </a:r>
            <a:r>
              <a:rPr lang="en-US" dirty="0" err="1">
                <a:latin typeface="Century" panose="02040604050505020304" pitchFamily="18" charset="0"/>
              </a:rPr>
              <a:t>çatışmaların</a:t>
            </a:r>
            <a:r>
              <a:rPr lang="en-US" dirty="0">
                <a:latin typeface="Century" panose="02040604050505020304" pitchFamily="18" charset="0"/>
              </a:rPr>
              <a:t> </a:t>
            </a:r>
            <a:r>
              <a:rPr lang="en-US" dirty="0" err="1">
                <a:latin typeface="Century" panose="02040604050505020304" pitchFamily="18" charset="0"/>
              </a:rPr>
              <a:t>yaşanmasına</a:t>
            </a:r>
            <a:r>
              <a:rPr lang="en-US" dirty="0">
                <a:latin typeface="Century" panose="02040604050505020304" pitchFamily="18" charset="0"/>
              </a:rPr>
              <a:t> </a:t>
            </a:r>
            <a:r>
              <a:rPr lang="en-US" dirty="0" err="1">
                <a:latin typeface="Century" panose="02040604050505020304" pitchFamily="18" charset="0"/>
              </a:rPr>
              <a:t>neden</a:t>
            </a:r>
            <a:r>
              <a:rPr lang="en-US" dirty="0">
                <a:latin typeface="Century" panose="02040604050505020304" pitchFamily="18" charset="0"/>
              </a:rPr>
              <a:t> </a:t>
            </a:r>
            <a:r>
              <a:rPr lang="en-US" dirty="0" err="1">
                <a:latin typeface="Century" panose="02040604050505020304" pitchFamily="18" charset="0"/>
              </a:rPr>
              <a:t>olabilir</a:t>
            </a:r>
            <a:r>
              <a:rPr lang="en-US" dirty="0">
                <a:latin typeface="Century" panose="02040604050505020304" pitchFamily="18" charset="0"/>
              </a:rPr>
              <a:t>.</a:t>
            </a:r>
            <a:r>
              <a:rPr lang="tr-TR" dirty="0">
                <a:latin typeface="Century" panose="02040604050505020304" pitchFamily="18" charset="0"/>
              </a:rPr>
              <a:t> Anne ve babanın bu büyük değişimin farkında olması ve gelişimsel olarak geçerli yaklaşımlarla desteklemesi büyük önem taşır. </a:t>
            </a:r>
          </a:p>
          <a:p>
            <a:pPr marL="0" indent="0">
              <a:buNone/>
            </a:pPr>
            <a:endParaRPr lang="tr-TR" dirty="0"/>
          </a:p>
          <a:p>
            <a:endParaRPr lang="tr-TR" dirty="0"/>
          </a:p>
        </p:txBody>
      </p:sp>
    </p:spTree>
    <p:extLst>
      <p:ext uri="{BB962C8B-B14F-4D97-AF65-F5344CB8AC3E}">
        <p14:creationId xmlns:p14="http://schemas.microsoft.com/office/powerpoint/2010/main" val="709084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90736"/>
          </a:xfrm>
        </p:spPr>
        <p:txBody>
          <a:bodyPr>
            <a:normAutofit/>
          </a:bodyPr>
          <a:lstStyle/>
          <a:p>
            <a:r>
              <a:rPr lang="tr-TR" sz="2400" b="1" i="1" dirty="0">
                <a:solidFill>
                  <a:srgbClr val="FF0000"/>
                </a:solidFill>
              </a:rPr>
              <a:t>Hareket Eden Merkezler Olarak Aile</a:t>
            </a:r>
          </a:p>
        </p:txBody>
      </p:sp>
      <p:sp>
        <p:nvSpPr>
          <p:cNvPr id="3" name="İçerik Yer Tutucusu 2"/>
          <p:cNvSpPr>
            <a:spLocks noGrp="1"/>
          </p:cNvSpPr>
          <p:nvPr>
            <p:ph idx="1"/>
          </p:nvPr>
        </p:nvSpPr>
        <p:spPr>
          <a:xfrm>
            <a:off x="2589212" y="1214846"/>
            <a:ext cx="8915400" cy="4696376"/>
          </a:xfrm>
        </p:spPr>
        <p:txBody>
          <a:bodyPr>
            <a:normAutofit fontScale="92500" lnSpcReduction="10000"/>
          </a:bodyPr>
          <a:lstStyle/>
          <a:p>
            <a:pPr algn="just"/>
            <a:r>
              <a:rPr lang="tr-TR" dirty="0">
                <a:latin typeface="Century" panose="02040604050505020304" pitchFamily="18" charset="0"/>
              </a:rPr>
              <a:t>Genç yetişkinlik yıllarını içine alan bu dönem, </a:t>
            </a:r>
            <a:r>
              <a:rPr lang="tr-TR" dirty="0" err="1">
                <a:latin typeface="Century" panose="02040604050505020304" pitchFamily="18" charset="0"/>
              </a:rPr>
              <a:t>psikososyal</a:t>
            </a:r>
            <a:r>
              <a:rPr lang="tr-TR" dirty="0">
                <a:latin typeface="Century" panose="02040604050505020304" pitchFamily="18" charset="0"/>
              </a:rPr>
              <a:t> gelişimde </a:t>
            </a:r>
            <a:r>
              <a:rPr lang="tr-TR" i="1" dirty="0">
                <a:latin typeface="Century" panose="02040604050505020304" pitchFamily="18" charset="0"/>
              </a:rPr>
              <a:t>yakınlığa karşı yalıtılmıştık dönemi</a:t>
            </a:r>
            <a:r>
              <a:rPr lang="tr-TR" dirty="0">
                <a:latin typeface="Century" panose="02040604050505020304" pitchFamily="18" charset="0"/>
              </a:rPr>
              <a:t> olarak adlandırılır. Bu dönemde genç yetişkin yakın ilişkiler kurar. Bu dönemde başarılı olabilmek, önceki dönemlerdeki birikimlere ve genç yetişkinin çevre ile etkileşimine bağlıdır. Bireyin kararlarının sonuçlarını gördüğü, meslek edinme, çalışma hayatına başlama gibi önemli yaşamsal değişikliklerin yaşandığı bir dönemdir. Günümüzde otuzlu yaşlarındaki bireyler genç yetişkinler olarak tanımlanmaktadır. Bilim ve teknolojide yaşanan gelişmeler, üniversite eğitiminin öneminin artması, kariyer seçeneklerindeki sınırsızlık bireylerin eğitim sürelerinin uzamasına ve meslek hayatına başlama yaşının yükselmesine neden olmuştur. Meslek hayatına başlama yaşının yükselmesi ve kültürel değişimler evlilik ve ebeveyn olmaya karşı bakış açısını da etkilemiş ve evlilik, çocuk sahibi olma yaşlarında da artış olmuştur.</a:t>
            </a:r>
          </a:p>
          <a:p>
            <a:pPr marL="0" indent="0" algn="just">
              <a:buNone/>
            </a:pPr>
            <a:endParaRPr lang="tr-TR" dirty="0">
              <a:latin typeface="Century" panose="02040604050505020304" pitchFamily="18" charset="0"/>
            </a:endParaRPr>
          </a:p>
          <a:p>
            <a:pPr algn="just"/>
            <a:r>
              <a:rPr lang="tr-TR" dirty="0">
                <a:latin typeface="Century" panose="02040604050505020304" pitchFamily="18" charset="0"/>
              </a:rPr>
              <a:t>          Bu dönemde eğitim, iş ve evlilik gibi durumlar nedeniyle yetişkin çocuklar aileden ayrılmaktadır. Bu dönemde anne babalar  sevilen birinin evden ayrılması nedeniyle hüzün yaşamakta, yeterince bağımsızlaşamayan çocuklarıyla ya da genç yetişkinin meslek ve evlilik seçiminden ötürü çatışma yaşayabilirler. </a:t>
            </a:r>
          </a:p>
        </p:txBody>
      </p:sp>
    </p:spTree>
    <p:extLst>
      <p:ext uri="{BB962C8B-B14F-4D97-AF65-F5344CB8AC3E}">
        <p14:creationId xmlns:p14="http://schemas.microsoft.com/office/powerpoint/2010/main" val="2643764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77673"/>
          </a:xfrm>
        </p:spPr>
        <p:txBody>
          <a:bodyPr>
            <a:normAutofit fontScale="90000"/>
          </a:bodyPr>
          <a:lstStyle/>
          <a:p>
            <a:r>
              <a:rPr lang="tr-TR" sz="2800" b="1" i="1" dirty="0">
                <a:solidFill>
                  <a:srgbClr val="FF0000"/>
                </a:solidFill>
              </a:rPr>
              <a:t>Orta Yaşlı Anne Babalar </a:t>
            </a:r>
            <a:br>
              <a:rPr lang="tr-TR" sz="2800" i="1" dirty="0">
                <a:solidFill>
                  <a:srgbClr val="FF0000"/>
                </a:solidFill>
              </a:rPr>
            </a:br>
            <a:endParaRPr lang="tr-TR" sz="2800" i="1" dirty="0">
              <a:solidFill>
                <a:srgbClr val="FF0000"/>
              </a:solidFill>
            </a:endParaRPr>
          </a:p>
        </p:txBody>
      </p:sp>
      <p:sp>
        <p:nvSpPr>
          <p:cNvPr id="3" name="İçerik Yer Tutucusu 2"/>
          <p:cNvSpPr>
            <a:spLocks noGrp="1"/>
          </p:cNvSpPr>
          <p:nvPr>
            <p:ph idx="1"/>
          </p:nvPr>
        </p:nvSpPr>
        <p:spPr>
          <a:xfrm>
            <a:off x="2589212" y="1201783"/>
            <a:ext cx="8915400" cy="4709439"/>
          </a:xfrm>
        </p:spPr>
        <p:txBody>
          <a:bodyPr>
            <a:normAutofit fontScale="92500" lnSpcReduction="10000"/>
          </a:bodyPr>
          <a:lstStyle/>
          <a:p>
            <a:pPr algn="just"/>
            <a:r>
              <a:rPr lang="tr-TR" dirty="0"/>
              <a:t> </a:t>
            </a:r>
            <a:r>
              <a:rPr lang="tr-TR" dirty="0">
                <a:latin typeface="Century" panose="02040604050505020304" pitchFamily="18" charset="0"/>
              </a:rPr>
              <a:t>Bu yaşam döngüsü, </a:t>
            </a:r>
            <a:r>
              <a:rPr lang="tr-TR" dirty="0" err="1">
                <a:latin typeface="Century" panose="02040604050505020304" pitchFamily="18" charset="0"/>
              </a:rPr>
              <a:t>psiko</a:t>
            </a:r>
            <a:r>
              <a:rPr lang="tr-TR" dirty="0">
                <a:latin typeface="Century" panose="02040604050505020304" pitchFamily="18" charset="0"/>
              </a:rPr>
              <a:t>-sosyal gelişim dönemlerinden </a:t>
            </a:r>
            <a:r>
              <a:rPr lang="tr-TR" i="1" dirty="0">
                <a:latin typeface="Century" panose="02040604050505020304" pitchFamily="18" charset="0"/>
              </a:rPr>
              <a:t>üretkenliğe karşı durgunluk evresi</a:t>
            </a:r>
            <a:r>
              <a:rPr lang="tr-TR" dirty="0">
                <a:latin typeface="Century" panose="02040604050505020304" pitchFamily="18" charset="0"/>
              </a:rPr>
              <a:t>ne denk gelir. Üretkenlik; çocuk yetiştirme ile beraber, iş hayatı ve  ev dışında topluma yararı olacak işler gerçekleştirerek, kendisinden sonraki kuşaklara bir şeyler bırakma ve rehberlik yapmayı içerir. Yaş konusunda kesin sınırlar olmamakla birlikte 40-45 yaşlarında başlayan ve 60-65 yaşlarına kadar uzanan bir dönemdir. Bu evredeki birey, yaşamını gözden geçirir. Amaçladığı durumları gerçekleştirip, gerçekleştirmediğini düşünerek, yaşamını değerlendirir.</a:t>
            </a:r>
          </a:p>
          <a:p>
            <a:pPr algn="just"/>
            <a:r>
              <a:rPr lang="tr-TR" dirty="0">
                <a:latin typeface="Century" panose="02040604050505020304" pitchFamily="18" charset="0"/>
              </a:rPr>
              <a:t>Bu dönemde  aile yapısında pek çok değişiklik meydana gelir, meslek yaşamında ulaşılan aşama, anne babalarla iletişim, bedensel değişimler gibi pek çok değişimle karşılaşılır. Orta yaşta en belirgin değişikliklerden birisi fiziksel değişimlerdir. Yaşlanmanın ilk işaretleri kırklı yaşlarda ortaya çıkar. Kuvvet, eklem ve kemiklerle ilgili sağlık sorunları, görme ve duyma ile ilgili sıkıntılar bu dönemde yaşanmaya başlanır. Çocuklar ergenlik çağını bitirmiş, kendi yaşamları hakkında planlamalar yapmakta ve uygulamaktadır. Anne babaların kendi anne babaları yetmişli yaşlardadır, yardım ve bakıma gereksinim duyulabilmektedir. </a:t>
            </a:r>
          </a:p>
          <a:p>
            <a:pPr algn="just"/>
            <a:r>
              <a:rPr lang="tr-TR" dirty="0">
                <a:latin typeface="Century" panose="02040604050505020304" pitchFamily="18" charset="0"/>
              </a:rPr>
              <a:t> 40-45 yaşlarındaki aile bireyleri çeşitli sağlık sorunları da yaşayabilirler. Tüm bu etkenler orta yaş dönemindeki bireyin kendi yaşamına dair yeni bir düzen geliştirmesini gerektirir. </a:t>
            </a:r>
          </a:p>
        </p:txBody>
      </p:sp>
    </p:spTree>
    <p:extLst>
      <p:ext uri="{BB962C8B-B14F-4D97-AF65-F5344CB8AC3E}">
        <p14:creationId xmlns:p14="http://schemas.microsoft.com/office/powerpoint/2010/main" val="27396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577673"/>
          </a:xfrm>
        </p:spPr>
        <p:txBody>
          <a:bodyPr>
            <a:normAutofit fontScale="90000"/>
          </a:bodyPr>
          <a:lstStyle/>
          <a:p>
            <a:r>
              <a:rPr lang="tr-TR" sz="2800" b="1" i="1" dirty="0">
                <a:solidFill>
                  <a:srgbClr val="FF0000"/>
                </a:solidFill>
              </a:rPr>
              <a:t>Aile Üyelerinin Yaşlanması </a:t>
            </a:r>
            <a:br>
              <a:rPr lang="tr-TR" sz="2800" i="1" dirty="0">
                <a:solidFill>
                  <a:srgbClr val="FF0000"/>
                </a:solidFill>
              </a:rPr>
            </a:br>
            <a:endParaRPr lang="tr-TR" sz="2800" i="1" dirty="0">
              <a:solidFill>
                <a:srgbClr val="FF0000"/>
              </a:solidFill>
            </a:endParaRPr>
          </a:p>
        </p:txBody>
      </p:sp>
      <p:sp>
        <p:nvSpPr>
          <p:cNvPr id="3" name="İçerik Yer Tutucusu 2"/>
          <p:cNvSpPr>
            <a:spLocks noGrp="1"/>
          </p:cNvSpPr>
          <p:nvPr>
            <p:ph idx="1"/>
          </p:nvPr>
        </p:nvSpPr>
        <p:spPr>
          <a:xfrm>
            <a:off x="2589212" y="1201783"/>
            <a:ext cx="8915400" cy="4709439"/>
          </a:xfrm>
        </p:spPr>
        <p:txBody>
          <a:bodyPr>
            <a:normAutofit lnSpcReduction="10000"/>
          </a:bodyPr>
          <a:lstStyle/>
          <a:p>
            <a:pPr algn="just"/>
            <a:r>
              <a:rPr lang="tr-TR" dirty="0"/>
              <a:t> </a:t>
            </a:r>
            <a:r>
              <a:rPr lang="tr-TR" dirty="0" err="1">
                <a:latin typeface="Century" panose="02040604050505020304" pitchFamily="18" charset="0"/>
              </a:rPr>
              <a:t>Psikososyal</a:t>
            </a:r>
            <a:r>
              <a:rPr lang="tr-TR" dirty="0">
                <a:latin typeface="Century" panose="02040604050505020304" pitchFamily="18" charset="0"/>
              </a:rPr>
              <a:t> gelişim dönemlerinden </a:t>
            </a:r>
            <a:r>
              <a:rPr lang="tr-TR" i="1" dirty="0">
                <a:latin typeface="Century" panose="02040604050505020304" pitchFamily="18" charset="0"/>
              </a:rPr>
              <a:t>bütünlüğe karşı umutsuzluk evresi</a:t>
            </a:r>
            <a:r>
              <a:rPr lang="tr-TR" dirty="0">
                <a:latin typeface="Century" panose="02040604050505020304" pitchFamily="18" charset="0"/>
              </a:rPr>
              <a:t>ne denk gelen bu dönem </a:t>
            </a:r>
            <a:r>
              <a:rPr lang="tr-TR" i="1" dirty="0">
                <a:latin typeface="Century" panose="02040604050505020304" pitchFamily="18" charset="0"/>
              </a:rPr>
              <a:t>yaşlılık, olgunluk </a:t>
            </a:r>
            <a:r>
              <a:rPr lang="tr-TR" dirty="0">
                <a:latin typeface="Century" panose="02040604050505020304" pitchFamily="18" charset="0"/>
              </a:rPr>
              <a:t>olarak da adlandırılır. Yaşlılık dönemi fiziksel, sosyal ve psikolojik olarak sorunları olan bir dönemdir. Bu dönemde beyin yaşlanmakta, bunama, </a:t>
            </a:r>
            <a:r>
              <a:rPr lang="tr-TR" dirty="0" err="1">
                <a:latin typeface="Century" panose="02040604050505020304" pitchFamily="18" charset="0"/>
              </a:rPr>
              <a:t>demans</a:t>
            </a:r>
            <a:r>
              <a:rPr lang="tr-TR" dirty="0">
                <a:latin typeface="Century" panose="02040604050505020304" pitchFamily="18" charset="0"/>
              </a:rPr>
              <a:t>, </a:t>
            </a:r>
            <a:r>
              <a:rPr lang="tr-TR" dirty="0" err="1">
                <a:latin typeface="Century" panose="02040604050505020304" pitchFamily="18" charset="0"/>
              </a:rPr>
              <a:t>alzheimer</a:t>
            </a:r>
            <a:r>
              <a:rPr lang="tr-TR" dirty="0">
                <a:latin typeface="Century" panose="02040604050505020304" pitchFamily="18" charset="0"/>
              </a:rPr>
              <a:t> gibi zihinsel bozukluklar görülmekte, bağışıklık sistemi, fiziksel görünüm ve hareket, duyusal gelişim (işitme, görme, duyma), dolaşım sistemi,  akciğerler ve cinsellik alanlarında telafisi olmayan kayıplar yaşanmaktadır. </a:t>
            </a:r>
          </a:p>
          <a:p>
            <a:pPr algn="just"/>
            <a:r>
              <a:rPr lang="tr-TR" dirty="0">
                <a:latin typeface="Century" panose="02040604050505020304" pitchFamily="18" charset="0"/>
              </a:rPr>
              <a:t>Bu dönem yaşamın sonu olan ölümü karşılama dönemidir. Yaşlı aile bireyi yaşamını değerlendirdiğinde; üretken geçirilen yaşamın sağladığı doyum ile memnuniyetsiz geçirilen bir yaşamın mutsuzluğunu  yaşayabilir. Yaşamından mutlu olmayan bireyler ölüm korkusu ve umutsuzluk yaşayabilirler. Bireyler yaşlılık döneminde yalnız başına ölme, ölümcül hastalığa yakalanma ve bu süreçte acı çekme, ihmal veya istismar edilme konularında korkular yaşayabilirler. Ayrıca birey bu dönemde yakınlarının kayıplarını yaşamış, yas sürecinde de olabilir. </a:t>
            </a:r>
            <a:r>
              <a:rPr lang="en-US" dirty="0">
                <a:latin typeface="Century" panose="02040604050505020304" pitchFamily="18" charset="0"/>
              </a:rPr>
              <a:t> </a:t>
            </a:r>
            <a:endParaRPr lang="tr-TR" dirty="0">
              <a:latin typeface="Century" panose="02040604050505020304" pitchFamily="18" charset="0"/>
            </a:endParaRPr>
          </a:p>
          <a:p>
            <a:pPr algn="just"/>
            <a:r>
              <a:rPr lang="en-US" dirty="0" err="1">
                <a:latin typeface="Century" panose="02040604050505020304" pitchFamily="18" charset="0"/>
              </a:rPr>
              <a:t>Yaşlılık</a:t>
            </a:r>
            <a:r>
              <a:rPr lang="en-US" dirty="0">
                <a:latin typeface="Century" panose="02040604050505020304" pitchFamily="18" charset="0"/>
              </a:rPr>
              <a:t> </a:t>
            </a:r>
            <a:r>
              <a:rPr lang="en-US" dirty="0" err="1">
                <a:latin typeface="Century" panose="02040604050505020304" pitchFamily="18" charset="0"/>
              </a:rPr>
              <a:t>dönemi</a:t>
            </a:r>
            <a:r>
              <a:rPr lang="en-US" dirty="0">
                <a:latin typeface="Century" panose="02040604050505020304" pitchFamily="18" charset="0"/>
              </a:rPr>
              <a:t> </a:t>
            </a:r>
            <a:r>
              <a:rPr lang="en-US" dirty="0" err="1">
                <a:latin typeface="Century" panose="02040604050505020304" pitchFamily="18" charset="0"/>
              </a:rPr>
              <a:t>fiziksel</a:t>
            </a:r>
            <a:r>
              <a:rPr lang="en-US" dirty="0">
                <a:latin typeface="Century" panose="02040604050505020304" pitchFamily="18" charset="0"/>
              </a:rPr>
              <a:t>, </a:t>
            </a:r>
            <a:r>
              <a:rPr lang="en-US" dirty="0" err="1">
                <a:latin typeface="Century" panose="02040604050505020304" pitchFamily="18" charset="0"/>
              </a:rPr>
              <a:t>sosyal</a:t>
            </a:r>
            <a:r>
              <a:rPr lang="en-US" dirty="0">
                <a:latin typeface="Century" panose="02040604050505020304" pitchFamily="18" charset="0"/>
              </a:rPr>
              <a:t> </a:t>
            </a:r>
            <a:r>
              <a:rPr lang="en-US" dirty="0" err="1">
                <a:latin typeface="Century" panose="02040604050505020304" pitchFamily="18" charset="0"/>
              </a:rPr>
              <a:t>ve</a:t>
            </a:r>
            <a:r>
              <a:rPr lang="en-US" dirty="0">
                <a:latin typeface="Century" panose="02040604050505020304" pitchFamily="18" charset="0"/>
              </a:rPr>
              <a:t> </a:t>
            </a:r>
            <a:r>
              <a:rPr lang="en-US" dirty="0" err="1">
                <a:latin typeface="Century" panose="02040604050505020304" pitchFamily="18" charset="0"/>
              </a:rPr>
              <a:t>psikolojik</a:t>
            </a:r>
            <a:r>
              <a:rPr lang="en-US" dirty="0">
                <a:latin typeface="Century" panose="02040604050505020304" pitchFamily="18" charset="0"/>
              </a:rPr>
              <a:t>  </a:t>
            </a:r>
            <a:r>
              <a:rPr lang="en-US" dirty="0" err="1">
                <a:latin typeface="Century" panose="02040604050505020304" pitchFamily="18" charset="0"/>
              </a:rPr>
              <a:t>sorunların</a:t>
            </a:r>
            <a:r>
              <a:rPr lang="en-US" dirty="0">
                <a:latin typeface="Century" panose="02040604050505020304" pitchFamily="18" charset="0"/>
              </a:rPr>
              <a:t> </a:t>
            </a:r>
            <a:r>
              <a:rPr lang="en-US" dirty="0" err="1">
                <a:latin typeface="Century" panose="02040604050505020304" pitchFamily="18" charset="0"/>
              </a:rPr>
              <a:t>yaşanabildiği</a:t>
            </a:r>
            <a:r>
              <a:rPr lang="en-US" dirty="0">
                <a:latin typeface="Century" panose="02040604050505020304" pitchFamily="18" charset="0"/>
              </a:rPr>
              <a:t>, </a:t>
            </a:r>
            <a:r>
              <a:rPr lang="en-US" dirty="0" err="1">
                <a:latin typeface="Century" panose="02040604050505020304" pitchFamily="18" charset="0"/>
              </a:rPr>
              <a:t>yaşlı</a:t>
            </a:r>
            <a:r>
              <a:rPr lang="en-US" dirty="0">
                <a:latin typeface="Century" panose="02040604050505020304" pitchFamily="18" charset="0"/>
              </a:rPr>
              <a:t> </a:t>
            </a:r>
            <a:r>
              <a:rPr lang="en-US" dirty="0" err="1">
                <a:latin typeface="Century" panose="02040604050505020304" pitchFamily="18" charset="0"/>
              </a:rPr>
              <a:t>bireyin</a:t>
            </a:r>
            <a:r>
              <a:rPr lang="en-US" dirty="0">
                <a:latin typeface="Century" panose="02040604050505020304" pitchFamily="18" charset="0"/>
              </a:rPr>
              <a:t> </a:t>
            </a:r>
            <a:r>
              <a:rPr lang="en-US" dirty="0" err="1">
                <a:latin typeface="Century" panose="02040604050505020304" pitchFamily="18" charset="0"/>
              </a:rPr>
              <a:t>kendini</a:t>
            </a:r>
            <a:r>
              <a:rPr lang="en-US" dirty="0">
                <a:latin typeface="Century" panose="02040604050505020304" pitchFamily="18" charset="0"/>
              </a:rPr>
              <a:t> </a:t>
            </a:r>
            <a:r>
              <a:rPr lang="en-US" dirty="0" err="1">
                <a:latin typeface="Century" panose="02040604050505020304" pitchFamily="18" charset="0"/>
              </a:rPr>
              <a:t>mutlu</a:t>
            </a:r>
            <a:r>
              <a:rPr lang="en-US" dirty="0">
                <a:latin typeface="Century" panose="02040604050505020304" pitchFamily="18" charset="0"/>
              </a:rPr>
              <a:t> </a:t>
            </a:r>
            <a:r>
              <a:rPr lang="en-US" dirty="0" err="1">
                <a:latin typeface="Century" panose="02040604050505020304" pitchFamily="18" charset="0"/>
              </a:rPr>
              <a:t>veya</a:t>
            </a:r>
            <a:r>
              <a:rPr lang="en-US" dirty="0">
                <a:latin typeface="Century" panose="02040604050505020304" pitchFamily="18" charset="0"/>
              </a:rPr>
              <a:t> </a:t>
            </a:r>
            <a:r>
              <a:rPr lang="en-US" dirty="0" err="1">
                <a:latin typeface="Century" panose="02040604050505020304" pitchFamily="18" charset="0"/>
              </a:rPr>
              <a:t>umutsuz</a:t>
            </a:r>
            <a:r>
              <a:rPr lang="en-US" dirty="0">
                <a:latin typeface="Century" panose="02040604050505020304" pitchFamily="18" charset="0"/>
              </a:rPr>
              <a:t>, </a:t>
            </a:r>
            <a:r>
              <a:rPr lang="en-US" dirty="0" err="1">
                <a:latin typeface="Century" panose="02040604050505020304" pitchFamily="18" charset="0"/>
              </a:rPr>
              <a:t>kaygılı</a:t>
            </a:r>
            <a:r>
              <a:rPr lang="en-US" dirty="0">
                <a:latin typeface="Century" panose="02040604050505020304" pitchFamily="18" charset="0"/>
              </a:rPr>
              <a:t> </a:t>
            </a:r>
            <a:r>
              <a:rPr lang="en-US" dirty="0" err="1">
                <a:latin typeface="Century" panose="02040604050505020304" pitchFamily="18" charset="0"/>
              </a:rPr>
              <a:t>hissettiği</a:t>
            </a:r>
            <a:r>
              <a:rPr lang="en-US" dirty="0">
                <a:latin typeface="Century" panose="02040604050505020304" pitchFamily="18" charset="0"/>
              </a:rPr>
              <a:t> </a:t>
            </a:r>
            <a:r>
              <a:rPr lang="en-US" dirty="0" err="1">
                <a:latin typeface="Century" panose="02040604050505020304" pitchFamily="18" charset="0"/>
              </a:rPr>
              <a:t>bir</a:t>
            </a:r>
            <a:r>
              <a:rPr lang="en-US" dirty="0">
                <a:latin typeface="Century" panose="02040604050505020304" pitchFamily="18" charset="0"/>
              </a:rPr>
              <a:t> </a:t>
            </a:r>
            <a:r>
              <a:rPr lang="en-US" dirty="0" err="1">
                <a:latin typeface="Century" panose="02040604050505020304" pitchFamily="18" charset="0"/>
              </a:rPr>
              <a:t>dönemdir</a:t>
            </a:r>
            <a:r>
              <a:rPr lang="en-US" dirty="0">
                <a:latin typeface="Century" panose="02040604050505020304" pitchFamily="18" charset="0"/>
              </a:rPr>
              <a:t>. </a:t>
            </a:r>
            <a:endParaRPr lang="tr-TR" dirty="0">
              <a:latin typeface="Century" panose="02040604050505020304" pitchFamily="18" charset="0"/>
            </a:endParaRPr>
          </a:p>
        </p:txBody>
      </p:sp>
    </p:spTree>
    <p:extLst>
      <p:ext uri="{BB962C8B-B14F-4D97-AF65-F5344CB8AC3E}">
        <p14:creationId xmlns:p14="http://schemas.microsoft.com/office/powerpoint/2010/main" val="537085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000" dirty="0">
                <a:latin typeface="Century" panose="02040604050505020304" pitchFamily="18" charset="0"/>
              </a:rPr>
              <a:t>Aile yaşam döngüsü,  ailenin kurulduğu andan eşlerden birinin ölümüne kadar olan süreç içerisinde geçirdiği gelişimsel dönemler olarak tanımlanabilir.</a:t>
            </a:r>
          </a:p>
          <a:p>
            <a:pPr algn="just"/>
            <a:r>
              <a:rPr lang="tr-TR" sz="2000" dirty="0">
                <a:latin typeface="Century" panose="02040604050505020304" pitchFamily="18" charset="0"/>
              </a:rPr>
              <a:t>Aile zaman içinde değişmekte, gelişmekte olduğu için dinamik bir yapıya sahiptir. Sisteme giren her yenilik, uyum sağlanması gereken bir durumdur ve aile sisteminin yeni durumu, var olan durumla bütünleştirmesi ve döngüden beklenen gelişimsel görevleri gerçekleştirmesi gerekir. Her dönemin sağlıklı olarak atlatılması o döneme özgü gelişimsel görevlerin sağlanmasına bağlıdır. </a:t>
            </a:r>
          </a:p>
        </p:txBody>
      </p:sp>
    </p:spTree>
    <p:extLst>
      <p:ext uri="{BB962C8B-B14F-4D97-AF65-F5344CB8AC3E}">
        <p14:creationId xmlns:p14="http://schemas.microsoft.com/office/powerpoint/2010/main" val="1615599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 </a:t>
            </a:r>
            <a:r>
              <a:rPr lang="tr-TR" dirty="0">
                <a:latin typeface="Century" panose="02040604050505020304" pitchFamily="18" charset="0"/>
              </a:rPr>
              <a:t>Her sağlıklı ailenin sahip olması gereken koşullar haricinde, ailenin içinde bulunduğu döneme özgü ihtiyaçları da söz konusudur. Aile yaşam döngüsüne özgü özellik ve ihtiyaçların bilinmesi, ailelere sunulacak destek hizmetleri ve yapılabilecek çalışmalar için temel oluşturur. Aileler her dönemi, sistemlerine özgü özellikleri doğrultusunda aşabileceği gibi, desteğe ve yönlendirmeye de ihtiyaç duyabilirler. Dönemlere özgü destekleyici çalışmalar aileleri bir sonraki döneme hazırlarken, ortaya çıkabilecek olası sorunlara karşı önleyici olabilir. </a:t>
            </a:r>
          </a:p>
        </p:txBody>
      </p:sp>
    </p:spTree>
    <p:extLst>
      <p:ext uri="{BB962C8B-B14F-4D97-AF65-F5344CB8AC3E}">
        <p14:creationId xmlns:p14="http://schemas.microsoft.com/office/powerpoint/2010/main" val="15890865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6BF765C-2E24-42E4-A71E-7D0CB368244D}"/>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6F639596-8310-4C82-905E-EF60FC1DCAD8}"/>
              </a:ext>
            </a:extLst>
          </p:cNvPr>
          <p:cNvSpPr>
            <a:spLocks noGrp="1"/>
          </p:cNvSpPr>
          <p:nvPr>
            <p:ph idx="1"/>
          </p:nvPr>
        </p:nvSpPr>
        <p:spPr/>
        <p:txBody>
          <a:bodyPr/>
          <a:lstStyle/>
          <a:p>
            <a:r>
              <a:rPr lang="tr-TR" dirty="0"/>
              <a:t> Baran, G. 2017. Aile Yaşam Dinamiği. Pelikan Yayınevi, Ankara.</a:t>
            </a:r>
          </a:p>
          <a:p>
            <a:r>
              <a:rPr lang="tr-TR" dirty="0"/>
              <a:t>Tepeli, K. ve </a:t>
            </a:r>
            <a:r>
              <a:rPr lang="tr-TR" dirty="0" err="1"/>
              <a:t>Durualp</a:t>
            </a:r>
            <a:r>
              <a:rPr lang="tr-TR" dirty="0"/>
              <a:t>, E. 2018. Aile Yaşam Döngüsü. Hedef Yayıncılık, Ankara. </a:t>
            </a:r>
          </a:p>
          <a:p>
            <a:r>
              <a:rPr lang="tr-TR" dirty="0"/>
              <a:t>Özgüven, İ.E. 2001. Ailede İletişim ve Yaşam. PDREM Yayınları, Ankara</a:t>
            </a:r>
          </a:p>
          <a:p>
            <a:endParaRPr lang="tr-TR" dirty="0"/>
          </a:p>
        </p:txBody>
      </p:sp>
    </p:spTree>
    <p:extLst>
      <p:ext uri="{BB962C8B-B14F-4D97-AF65-F5344CB8AC3E}">
        <p14:creationId xmlns:p14="http://schemas.microsoft.com/office/powerpoint/2010/main" val="316661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000" dirty="0">
                <a:latin typeface="Century" panose="02040604050505020304" pitchFamily="18" charset="0"/>
              </a:rPr>
              <a:t>Her aile kendi sistemi içinde  belirli dönemler yaşar. Aile bireyleri, bu dönemlerde karşılaştığı yeni ve farklı durumlara uyum sağlayabildiği sürece, aile işlevleri sağlıklı olarak değerlendirilebilir.</a:t>
            </a:r>
          </a:p>
          <a:p>
            <a:pPr algn="just"/>
            <a:r>
              <a:rPr lang="tr-TR" sz="2000" dirty="0">
                <a:latin typeface="Century" panose="02040604050505020304" pitchFamily="18" charset="0"/>
              </a:rPr>
              <a:t>Aile sistemi, yeni durumla karşılaşmadan önce gerekli hazırlık ve düzenlemeleri yaparsa, kriz durumları yaşanmadan atlatılabilir.</a:t>
            </a:r>
          </a:p>
          <a:p>
            <a:pPr algn="just"/>
            <a:r>
              <a:rPr lang="tr-TR" sz="2000" dirty="0">
                <a:latin typeface="Century" panose="02040604050505020304" pitchFamily="18" charset="0"/>
              </a:rPr>
              <a:t>Aile yaşam döngüsünün bilinmesi ,  aile bireylerinin doğal süreç içerisinde her döneme özgü durumlara karşı hazırlıklı olmasını sağlamak noktasında büyük önem taşımaktadır.  </a:t>
            </a:r>
          </a:p>
          <a:p>
            <a:pPr marL="0" indent="0">
              <a:buNone/>
            </a:pPr>
            <a:endParaRPr lang="tr-TR" dirty="0"/>
          </a:p>
        </p:txBody>
      </p:sp>
    </p:spTree>
    <p:extLst>
      <p:ext uri="{BB962C8B-B14F-4D97-AF65-F5344CB8AC3E}">
        <p14:creationId xmlns:p14="http://schemas.microsoft.com/office/powerpoint/2010/main" val="3791240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629924"/>
          </a:xfrm>
        </p:spPr>
        <p:txBody>
          <a:bodyPr>
            <a:normAutofit fontScale="90000"/>
          </a:bodyPr>
          <a:lstStyle/>
          <a:p>
            <a:r>
              <a:rPr lang="tr-TR" sz="2800" i="1" dirty="0" err="1">
                <a:solidFill>
                  <a:srgbClr val="FF0000"/>
                </a:solidFill>
              </a:rPr>
              <a:t>Duvall</a:t>
            </a:r>
            <a:r>
              <a:rPr lang="tr-TR" sz="2800" i="1" dirty="0">
                <a:solidFill>
                  <a:srgbClr val="FF0000"/>
                </a:solidFill>
              </a:rPr>
              <a:t>’ in Aile Yaşam Döngüsü Modeli </a:t>
            </a:r>
            <a:br>
              <a:rPr lang="tr-TR" sz="2800" dirty="0">
                <a:solidFill>
                  <a:srgbClr val="FF0000"/>
                </a:solidFill>
              </a:rPr>
            </a:br>
            <a:endParaRPr lang="tr-TR" sz="2800" dirty="0">
              <a:solidFill>
                <a:srgbClr val="FF0000"/>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09448463"/>
              </p:ext>
            </p:extLst>
          </p:nvPr>
        </p:nvGraphicFramePr>
        <p:xfrm>
          <a:off x="2592925" y="1143001"/>
          <a:ext cx="5808546" cy="5376824"/>
        </p:xfrm>
        <a:graphic>
          <a:graphicData uri="http://schemas.openxmlformats.org/drawingml/2006/table">
            <a:tbl>
              <a:tblPr firstRow="1" firstCol="1" bandRow="1">
                <a:tableStyleId>{5C22544A-7EE6-4342-B048-85BDC9FD1C3A}</a:tableStyleId>
              </a:tblPr>
              <a:tblGrid>
                <a:gridCol w="1488384">
                  <a:extLst>
                    <a:ext uri="{9D8B030D-6E8A-4147-A177-3AD203B41FA5}">
                      <a16:colId xmlns:a16="http://schemas.microsoft.com/office/drawing/2014/main" val="3521224170"/>
                    </a:ext>
                  </a:extLst>
                </a:gridCol>
                <a:gridCol w="1457364">
                  <a:extLst>
                    <a:ext uri="{9D8B030D-6E8A-4147-A177-3AD203B41FA5}">
                      <a16:colId xmlns:a16="http://schemas.microsoft.com/office/drawing/2014/main" val="4285566728"/>
                    </a:ext>
                  </a:extLst>
                </a:gridCol>
                <a:gridCol w="2862798">
                  <a:extLst>
                    <a:ext uri="{9D8B030D-6E8A-4147-A177-3AD203B41FA5}">
                      <a16:colId xmlns:a16="http://schemas.microsoft.com/office/drawing/2014/main" val="2276287436"/>
                    </a:ext>
                  </a:extLst>
                </a:gridCol>
              </a:tblGrid>
              <a:tr h="458301">
                <a:tc>
                  <a:txBody>
                    <a:bodyPr/>
                    <a:lstStyle/>
                    <a:p>
                      <a:pPr algn="ctr">
                        <a:lnSpc>
                          <a:spcPct val="115000"/>
                        </a:lnSpc>
                        <a:spcAft>
                          <a:spcPts val="0"/>
                        </a:spcAft>
                      </a:pPr>
                      <a:r>
                        <a:rPr lang="tr-TR" sz="500">
                          <a:effectLst/>
                        </a:rPr>
                        <a:t> </a:t>
                      </a:r>
                    </a:p>
                    <a:p>
                      <a:pPr>
                        <a:lnSpc>
                          <a:spcPct val="115000"/>
                        </a:lnSpc>
                        <a:spcAft>
                          <a:spcPts val="0"/>
                        </a:spcAft>
                      </a:pPr>
                      <a:r>
                        <a:rPr lang="tr-TR" sz="500">
                          <a:effectLst/>
                        </a:rPr>
                        <a:t>Aile Yaşam Döngüsü Evresi ve Süresi</a:t>
                      </a:r>
                    </a:p>
                    <a:p>
                      <a:pPr algn="ctr">
                        <a:lnSpc>
                          <a:spcPct val="115000"/>
                        </a:lnSpc>
                        <a:spcAft>
                          <a:spcPts val="0"/>
                        </a:spcAft>
                      </a:pPr>
                      <a:r>
                        <a:rPr lang="tr-TR" sz="5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gn="ctr">
                        <a:lnSpc>
                          <a:spcPct val="115000"/>
                        </a:lnSpc>
                        <a:spcAft>
                          <a:spcPts val="0"/>
                        </a:spcAft>
                      </a:pPr>
                      <a:r>
                        <a:rPr lang="tr-TR" sz="500">
                          <a:effectLst/>
                        </a:rPr>
                        <a:t> </a:t>
                      </a:r>
                    </a:p>
                    <a:p>
                      <a:pPr>
                        <a:lnSpc>
                          <a:spcPct val="115000"/>
                        </a:lnSpc>
                        <a:spcAft>
                          <a:spcPts val="0"/>
                        </a:spcAft>
                      </a:pPr>
                      <a:r>
                        <a:rPr lang="tr-TR" sz="500">
                          <a:effectLst/>
                        </a:rPr>
                        <a:t> Bireylerin Aile      İçindeki Rolleri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gn="ctr">
                        <a:lnSpc>
                          <a:spcPct val="115000"/>
                        </a:lnSpc>
                        <a:spcAft>
                          <a:spcPts val="0"/>
                        </a:spcAft>
                      </a:pPr>
                      <a:r>
                        <a:rPr lang="tr-TR" sz="500">
                          <a:effectLst/>
                        </a:rPr>
                        <a:t> </a:t>
                      </a:r>
                    </a:p>
                    <a:p>
                      <a:pPr algn="ctr">
                        <a:lnSpc>
                          <a:spcPct val="115000"/>
                        </a:lnSpc>
                        <a:spcAft>
                          <a:spcPts val="0"/>
                        </a:spcAft>
                      </a:pPr>
                      <a:r>
                        <a:rPr lang="tr-TR" sz="500">
                          <a:effectLst/>
                        </a:rPr>
                        <a:t>Ailenin Kritik Gelişimsel Görevi</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2910778638"/>
                  </a:ext>
                </a:extLst>
              </a:tr>
              <a:tr h="366695">
                <a:tc>
                  <a:txBody>
                    <a:bodyPr/>
                    <a:lstStyle/>
                    <a:p>
                      <a:pPr marL="318770" algn="just">
                        <a:lnSpc>
                          <a:spcPct val="115000"/>
                        </a:lnSpc>
                        <a:spcAft>
                          <a:spcPts val="0"/>
                        </a:spcAft>
                      </a:pPr>
                      <a:r>
                        <a:rPr lang="tr-TR" sz="400">
                          <a:effectLst/>
                        </a:rPr>
                        <a:t> </a:t>
                      </a:r>
                      <a:endParaRPr lang="tr-TR" sz="500">
                        <a:effectLst/>
                      </a:endParaRPr>
                    </a:p>
                    <a:p>
                      <a:pPr marL="342900" lvl="0" indent="-342900" algn="just">
                        <a:lnSpc>
                          <a:spcPct val="115000"/>
                        </a:lnSpc>
                        <a:spcAft>
                          <a:spcPts val="0"/>
                        </a:spcAft>
                        <a:buFont typeface="+mj-lt"/>
                        <a:buAutoNum type="arabicPeriod"/>
                      </a:pPr>
                      <a:r>
                        <a:rPr lang="tr-TR" sz="400">
                          <a:effectLst/>
                        </a:rPr>
                        <a:t>Evli Çiftler</a:t>
                      </a:r>
                      <a:endParaRPr lang="tr-TR" sz="500">
                        <a:effectLst/>
                      </a:endParaRPr>
                    </a:p>
                    <a:p>
                      <a:pPr marL="318770" algn="just">
                        <a:lnSpc>
                          <a:spcPct val="115000"/>
                        </a:lnSpc>
                        <a:spcAft>
                          <a:spcPts val="0"/>
                        </a:spcAft>
                      </a:pPr>
                      <a:r>
                        <a:rPr lang="tr-TR" sz="400">
                          <a:effectLst/>
                        </a:rPr>
                        <a:t>(Çocuksuz) </a:t>
                      </a:r>
                      <a:endParaRPr lang="tr-TR" sz="500">
                        <a:effectLst/>
                      </a:endParaRPr>
                    </a:p>
                    <a:p>
                      <a:pPr marL="180340">
                        <a:lnSpc>
                          <a:spcPct val="115000"/>
                        </a:lnSpc>
                        <a:spcAft>
                          <a:spcPts val="0"/>
                        </a:spcAft>
                      </a:pPr>
                      <a:r>
                        <a:rPr lang="tr-TR" sz="400">
                          <a:effectLst/>
                        </a:rPr>
                        <a:t>     2 yıl</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 Karı- koca</a:t>
                      </a:r>
                      <a:endParaRPr lang="tr-TR" sz="500">
                        <a:effectLst/>
                      </a:endParaRPr>
                    </a:p>
                    <a:p>
                      <a:pPr>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a:effectLst/>
                        </a:rPr>
                        <a:t> </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Karşılıklı doyurucu bir evlilik</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Hamileliğe ve anne-babalığa uyum sağlama</a:t>
                      </a:r>
                      <a:endParaRPr lang="tr-TR" sz="500">
                        <a:effectLst/>
                      </a:endParaRPr>
                    </a:p>
                    <a:p>
                      <a:pPr marL="196850" algn="just">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1697667849"/>
                  </a:ext>
                </a:extLst>
              </a:tr>
              <a:tr h="586944">
                <a:tc>
                  <a:txBody>
                    <a:bodyPr/>
                    <a:lstStyle/>
                    <a:p>
                      <a:pPr marL="318770">
                        <a:lnSpc>
                          <a:spcPct val="115000"/>
                        </a:lnSpc>
                        <a:spcAft>
                          <a:spcPts val="0"/>
                        </a:spcAft>
                      </a:pPr>
                      <a:r>
                        <a:rPr lang="tr-TR" sz="400">
                          <a:effectLst/>
                        </a:rPr>
                        <a:t> </a:t>
                      </a:r>
                      <a:endParaRPr lang="tr-TR" sz="500">
                        <a:effectLst/>
                      </a:endParaRPr>
                    </a:p>
                    <a:p>
                      <a:pPr marL="342900" lvl="0" indent="-342900">
                        <a:lnSpc>
                          <a:spcPct val="115000"/>
                        </a:lnSpc>
                        <a:spcAft>
                          <a:spcPts val="0"/>
                        </a:spcAft>
                        <a:buFont typeface="+mj-lt"/>
                        <a:buAutoNum type="arabicPeriod"/>
                      </a:pPr>
                      <a:r>
                        <a:rPr lang="tr-TR" sz="400">
                          <a:effectLst/>
                        </a:rPr>
                        <a:t>Bebekli Aileler </a:t>
                      </a:r>
                      <a:endParaRPr lang="tr-TR" sz="500">
                        <a:effectLst/>
                      </a:endParaRPr>
                    </a:p>
                    <a:p>
                      <a:pPr marL="318770">
                        <a:lnSpc>
                          <a:spcPct val="115000"/>
                        </a:lnSpc>
                        <a:spcAft>
                          <a:spcPts val="0"/>
                        </a:spcAft>
                      </a:pPr>
                      <a:r>
                        <a:rPr lang="tr-TR" sz="400">
                          <a:effectLst/>
                        </a:rPr>
                        <a:t>(30 aylık bebeği olan aileler) </a:t>
                      </a:r>
                      <a:endParaRPr lang="tr-TR" sz="500">
                        <a:effectLst/>
                      </a:endParaRPr>
                    </a:p>
                    <a:p>
                      <a:pPr marL="180340">
                        <a:lnSpc>
                          <a:spcPct val="115000"/>
                        </a:lnSpc>
                        <a:spcAft>
                          <a:spcPts val="0"/>
                        </a:spcAft>
                      </a:pPr>
                      <a:r>
                        <a:rPr lang="tr-TR" sz="400">
                          <a:effectLst/>
                        </a:rPr>
                        <a:t>     2- 5 yıl</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 Karı-anne</a:t>
                      </a:r>
                      <a:endParaRPr lang="tr-TR" sz="500">
                        <a:effectLst/>
                      </a:endParaRPr>
                    </a:p>
                    <a:p>
                      <a:pPr>
                        <a:lnSpc>
                          <a:spcPct val="115000"/>
                        </a:lnSpc>
                        <a:spcAft>
                          <a:spcPts val="0"/>
                        </a:spcAft>
                      </a:pPr>
                      <a:r>
                        <a:rPr lang="tr-TR" sz="400">
                          <a:effectLst/>
                        </a:rPr>
                        <a:t> Koca-baba</a:t>
                      </a:r>
                      <a:endParaRPr lang="tr-TR" sz="500">
                        <a:effectLst/>
                      </a:endParaRPr>
                    </a:p>
                    <a:p>
                      <a:pPr>
                        <a:lnSpc>
                          <a:spcPct val="115000"/>
                        </a:lnSpc>
                        <a:spcAft>
                          <a:spcPts val="0"/>
                        </a:spcAft>
                      </a:pPr>
                      <a:r>
                        <a:rPr lang="tr-TR" sz="400">
                          <a:effectLst/>
                        </a:rPr>
                        <a:t> Küçük kız/erkek çocuk</a:t>
                      </a:r>
                      <a:endParaRPr lang="tr-TR" sz="500">
                        <a:effectLst/>
                      </a:endParaRPr>
                    </a:p>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a:effectLst/>
                        </a:rPr>
                        <a:t> </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Küçük çocuğun gelişimine uyum sağlama</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3990329303"/>
                  </a:ext>
                </a:extLst>
              </a:tr>
              <a:tr h="589552">
                <a:tc>
                  <a:txBody>
                    <a:bodyPr/>
                    <a:lstStyle/>
                    <a:p>
                      <a:pPr marL="318770">
                        <a:lnSpc>
                          <a:spcPct val="115000"/>
                        </a:lnSpc>
                        <a:spcAft>
                          <a:spcPts val="0"/>
                        </a:spcAft>
                      </a:pPr>
                      <a:r>
                        <a:rPr lang="tr-TR" sz="400">
                          <a:effectLst/>
                        </a:rPr>
                        <a:t> </a:t>
                      </a:r>
                      <a:endParaRPr lang="tr-TR" sz="500">
                        <a:effectLst/>
                      </a:endParaRPr>
                    </a:p>
                    <a:p>
                      <a:pPr marL="342900" lvl="0" indent="-342900">
                        <a:lnSpc>
                          <a:spcPct val="115000"/>
                        </a:lnSpc>
                        <a:spcAft>
                          <a:spcPts val="0"/>
                        </a:spcAft>
                        <a:buFont typeface="+mj-lt"/>
                        <a:buAutoNum type="arabicPeriod"/>
                      </a:pPr>
                      <a:r>
                        <a:rPr lang="tr-TR" sz="400">
                          <a:effectLst/>
                        </a:rPr>
                        <a:t>Okul Öncesi Dönemde Çocuğu Olan Aileler</a:t>
                      </a:r>
                      <a:endParaRPr lang="tr-TR" sz="500">
                        <a:effectLst/>
                      </a:endParaRPr>
                    </a:p>
                    <a:p>
                      <a:pPr marL="180340" indent="-90170">
                        <a:lnSpc>
                          <a:spcPct val="115000"/>
                        </a:lnSpc>
                        <a:spcAft>
                          <a:spcPts val="0"/>
                        </a:spcAft>
                      </a:pPr>
                      <a:r>
                        <a:rPr lang="tr-TR" sz="400">
                          <a:effectLst/>
                        </a:rPr>
                        <a:t>         3-5 yıl</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 Karı-anne</a:t>
                      </a:r>
                      <a:endParaRPr lang="tr-TR" sz="500">
                        <a:effectLst/>
                      </a:endParaRPr>
                    </a:p>
                    <a:p>
                      <a:pPr>
                        <a:lnSpc>
                          <a:spcPct val="115000"/>
                        </a:lnSpc>
                        <a:spcAft>
                          <a:spcPts val="0"/>
                        </a:spcAft>
                      </a:pPr>
                      <a:r>
                        <a:rPr lang="tr-TR" sz="400">
                          <a:effectLst/>
                        </a:rPr>
                        <a:t> Koca-baba</a:t>
                      </a:r>
                      <a:endParaRPr lang="tr-TR" sz="500">
                        <a:effectLst/>
                      </a:endParaRPr>
                    </a:p>
                    <a:p>
                      <a:pPr algn="just">
                        <a:lnSpc>
                          <a:spcPct val="115000"/>
                        </a:lnSpc>
                        <a:spcAft>
                          <a:spcPts val="0"/>
                        </a:spcAft>
                      </a:pPr>
                      <a:r>
                        <a:rPr lang="tr-TR" sz="400">
                          <a:effectLst/>
                        </a:rPr>
                        <a:t> Kız çocuk-kız kardeş</a:t>
                      </a:r>
                      <a:endParaRPr lang="tr-TR" sz="500">
                        <a:effectLst/>
                      </a:endParaRPr>
                    </a:p>
                    <a:p>
                      <a:pPr algn="just">
                        <a:lnSpc>
                          <a:spcPct val="115000"/>
                        </a:lnSpc>
                        <a:spcAft>
                          <a:spcPts val="0"/>
                        </a:spcAft>
                      </a:pPr>
                      <a:r>
                        <a:rPr lang="tr-TR" sz="400">
                          <a:effectLst/>
                        </a:rPr>
                        <a:t> Erkek çocuk-erkek kardeş </a:t>
                      </a:r>
                      <a:endParaRPr lang="tr-TR" sz="500">
                        <a:effectLst/>
                      </a:endParaRPr>
                    </a:p>
                    <a:p>
                      <a:pPr algn="just">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a:effectLst/>
                        </a:rPr>
                        <a:t> </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Okul öncesi dönem çocuğunun kritik ilgi ve ihtiyaçlarına uyum sağlama</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1775126372"/>
                  </a:ext>
                </a:extLst>
              </a:tr>
              <a:tr h="589619">
                <a:tc>
                  <a:txBody>
                    <a:bodyPr/>
                    <a:lstStyle/>
                    <a:p>
                      <a:pPr marL="318770">
                        <a:lnSpc>
                          <a:spcPct val="115000"/>
                        </a:lnSpc>
                        <a:spcAft>
                          <a:spcPts val="0"/>
                        </a:spcAft>
                      </a:pPr>
                      <a:r>
                        <a:rPr lang="tr-TR" sz="400">
                          <a:effectLst/>
                        </a:rPr>
                        <a:t> </a:t>
                      </a:r>
                      <a:endParaRPr lang="tr-TR" sz="500">
                        <a:effectLst/>
                      </a:endParaRPr>
                    </a:p>
                    <a:p>
                      <a:pPr marL="342900" lvl="0" indent="-342900">
                        <a:lnSpc>
                          <a:spcPct val="115000"/>
                        </a:lnSpc>
                        <a:spcAft>
                          <a:spcPts val="0"/>
                        </a:spcAft>
                        <a:buFont typeface="+mj-lt"/>
                        <a:buAutoNum type="arabicPeriod"/>
                      </a:pPr>
                      <a:r>
                        <a:rPr lang="tr-TR" sz="400">
                          <a:effectLst/>
                        </a:rPr>
                        <a:t>Okula Giden Çocuğu Olan Aileler</a:t>
                      </a:r>
                      <a:endParaRPr lang="tr-TR" sz="500">
                        <a:effectLst/>
                      </a:endParaRPr>
                    </a:p>
                    <a:p>
                      <a:pPr marL="180340" indent="-90170">
                        <a:lnSpc>
                          <a:spcPct val="115000"/>
                        </a:lnSpc>
                        <a:spcAft>
                          <a:spcPts val="0"/>
                        </a:spcAft>
                      </a:pPr>
                      <a:r>
                        <a:rPr lang="tr-TR" sz="400">
                          <a:effectLst/>
                        </a:rPr>
                        <a:t>         7 yıl</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 Karı-anne</a:t>
                      </a:r>
                      <a:endParaRPr lang="tr-TR" sz="500">
                        <a:effectLst/>
                      </a:endParaRPr>
                    </a:p>
                    <a:p>
                      <a:pPr>
                        <a:lnSpc>
                          <a:spcPct val="115000"/>
                        </a:lnSpc>
                        <a:spcAft>
                          <a:spcPts val="0"/>
                        </a:spcAft>
                      </a:pPr>
                      <a:r>
                        <a:rPr lang="tr-TR" sz="400">
                          <a:effectLst/>
                        </a:rPr>
                        <a:t> Koca-baba</a:t>
                      </a:r>
                      <a:endParaRPr lang="tr-TR" sz="500">
                        <a:effectLst/>
                      </a:endParaRPr>
                    </a:p>
                    <a:p>
                      <a:pPr algn="just">
                        <a:lnSpc>
                          <a:spcPct val="115000"/>
                        </a:lnSpc>
                        <a:spcAft>
                          <a:spcPts val="0"/>
                        </a:spcAft>
                      </a:pPr>
                      <a:r>
                        <a:rPr lang="tr-TR" sz="400">
                          <a:effectLst/>
                        </a:rPr>
                        <a:t> Kız çocuk-kız kardeş</a:t>
                      </a:r>
                      <a:endParaRPr lang="tr-TR" sz="500">
                        <a:effectLst/>
                      </a:endParaRPr>
                    </a:p>
                    <a:p>
                      <a:pPr algn="just">
                        <a:lnSpc>
                          <a:spcPct val="115000"/>
                        </a:lnSpc>
                        <a:spcAft>
                          <a:spcPts val="0"/>
                        </a:spcAft>
                      </a:pPr>
                      <a:r>
                        <a:rPr lang="tr-TR" sz="400">
                          <a:effectLst/>
                        </a:rPr>
                        <a:t> Erkek çocuk-erkek kardeş</a:t>
                      </a:r>
                      <a:endParaRPr lang="tr-TR" sz="500">
                        <a:effectLst/>
                      </a:endParaRPr>
                    </a:p>
                    <a:p>
                      <a:pPr algn="just">
                        <a:lnSpc>
                          <a:spcPct val="115000"/>
                        </a:lnSpc>
                        <a:spcAft>
                          <a:spcPts val="0"/>
                        </a:spcAft>
                      </a:pPr>
                      <a:r>
                        <a:rPr lang="tr-TR" sz="400">
                          <a:effectLst/>
                        </a:rPr>
                        <a:t> </a:t>
                      </a:r>
                      <a:endParaRPr lang="tr-TR" sz="500">
                        <a:effectLst/>
                      </a:endParaRPr>
                    </a:p>
                    <a:p>
                      <a:pPr algn="just">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dirty="0">
                          <a:effectLst/>
                        </a:rPr>
                        <a:t> </a:t>
                      </a:r>
                      <a:endParaRPr lang="tr-TR" sz="500" dirty="0">
                        <a:effectLst/>
                      </a:endParaRPr>
                    </a:p>
                    <a:p>
                      <a:pPr marL="342900" lvl="0" indent="-342900" algn="just">
                        <a:lnSpc>
                          <a:spcPct val="115000"/>
                        </a:lnSpc>
                        <a:spcAft>
                          <a:spcPts val="0"/>
                        </a:spcAft>
                        <a:buFont typeface="Wingdings" panose="05000000000000000000" pitchFamily="2" charset="2"/>
                        <a:buChar char=""/>
                      </a:pPr>
                      <a:r>
                        <a:rPr lang="tr-TR" sz="400" dirty="0">
                          <a:effectLst/>
                        </a:rPr>
                        <a:t>Okul çağında çocukları olan ailelerle uyum içinde olma</a:t>
                      </a:r>
                      <a:endParaRPr lang="tr-TR" sz="500" dirty="0">
                        <a:effectLst/>
                      </a:endParaRPr>
                    </a:p>
                    <a:p>
                      <a:pPr marL="342900" lvl="0" indent="-342900" algn="just">
                        <a:lnSpc>
                          <a:spcPct val="115000"/>
                        </a:lnSpc>
                        <a:spcAft>
                          <a:spcPts val="0"/>
                        </a:spcAft>
                        <a:buFont typeface="Wingdings" panose="05000000000000000000" pitchFamily="2" charset="2"/>
                        <a:buChar char=""/>
                      </a:pPr>
                      <a:r>
                        <a:rPr lang="tr-TR" sz="400" dirty="0">
                          <a:effectLst/>
                        </a:rPr>
                        <a:t>Çocukların eğitsel başarılarını destekleme</a:t>
                      </a:r>
                      <a:endParaRPr lang="tr-TR" sz="500" dirty="0">
                        <a:effectLst/>
                      </a:endParaRPr>
                    </a:p>
                    <a:p>
                      <a:pPr marL="196850" algn="just">
                        <a:lnSpc>
                          <a:spcPct val="115000"/>
                        </a:lnSpc>
                        <a:spcAft>
                          <a:spcPts val="0"/>
                        </a:spcAft>
                      </a:pPr>
                      <a:r>
                        <a:rPr lang="tr-TR" sz="400" dirty="0">
                          <a:effectLst/>
                        </a:rPr>
                        <a:t> </a:t>
                      </a:r>
                      <a:endParaRPr lang="tr-TR"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1967710556"/>
                  </a:ext>
                </a:extLst>
              </a:tr>
              <a:tr h="589552">
                <a:tc>
                  <a:txBody>
                    <a:bodyPr/>
                    <a:lstStyle/>
                    <a:p>
                      <a:pPr marL="318770">
                        <a:lnSpc>
                          <a:spcPct val="115000"/>
                        </a:lnSpc>
                        <a:spcAft>
                          <a:spcPts val="0"/>
                        </a:spcAft>
                      </a:pPr>
                      <a:r>
                        <a:rPr lang="tr-TR" sz="400">
                          <a:effectLst/>
                        </a:rPr>
                        <a:t> </a:t>
                      </a:r>
                      <a:endParaRPr lang="tr-TR" sz="500">
                        <a:effectLst/>
                      </a:endParaRPr>
                    </a:p>
                    <a:p>
                      <a:pPr marL="342900" lvl="0" indent="-342900">
                        <a:lnSpc>
                          <a:spcPct val="115000"/>
                        </a:lnSpc>
                        <a:spcAft>
                          <a:spcPts val="0"/>
                        </a:spcAft>
                        <a:buFont typeface="+mj-lt"/>
                        <a:buAutoNum type="arabicPeriod"/>
                      </a:pPr>
                      <a:r>
                        <a:rPr lang="tr-TR" sz="400">
                          <a:effectLst/>
                        </a:rPr>
                        <a:t>Ergenlik Çağında Çocuğu Olan Aileler</a:t>
                      </a:r>
                      <a:endParaRPr lang="tr-TR" sz="500">
                        <a:effectLst/>
                      </a:endParaRPr>
                    </a:p>
                    <a:p>
                      <a:pPr marL="180340" indent="-90170">
                        <a:lnSpc>
                          <a:spcPct val="115000"/>
                        </a:lnSpc>
                        <a:spcAft>
                          <a:spcPts val="0"/>
                        </a:spcAft>
                      </a:pPr>
                      <a:r>
                        <a:rPr lang="tr-TR" sz="400">
                          <a:effectLst/>
                        </a:rPr>
                        <a:t>        7 yıl</a:t>
                      </a:r>
                      <a:endParaRPr lang="tr-TR" sz="500">
                        <a:effectLst/>
                      </a:endParaRPr>
                    </a:p>
                    <a:p>
                      <a:pPr marL="180340" indent="-90170">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Karı- Anne</a:t>
                      </a:r>
                      <a:endParaRPr lang="tr-TR" sz="500">
                        <a:effectLst/>
                      </a:endParaRPr>
                    </a:p>
                    <a:p>
                      <a:pPr>
                        <a:lnSpc>
                          <a:spcPct val="115000"/>
                        </a:lnSpc>
                        <a:spcAft>
                          <a:spcPts val="0"/>
                        </a:spcAft>
                      </a:pPr>
                      <a:r>
                        <a:rPr lang="tr-TR" sz="400">
                          <a:effectLst/>
                        </a:rPr>
                        <a:t>Koca- Baba</a:t>
                      </a:r>
                      <a:endParaRPr lang="tr-TR" sz="500">
                        <a:effectLst/>
                      </a:endParaRPr>
                    </a:p>
                    <a:p>
                      <a:pPr algn="just">
                        <a:lnSpc>
                          <a:spcPct val="115000"/>
                        </a:lnSpc>
                        <a:spcAft>
                          <a:spcPts val="0"/>
                        </a:spcAft>
                      </a:pPr>
                      <a:r>
                        <a:rPr lang="tr-TR" sz="400">
                          <a:effectLst/>
                        </a:rPr>
                        <a:t>Kız Çocuk- Kız Kardeş</a:t>
                      </a:r>
                      <a:endParaRPr lang="tr-TR" sz="500">
                        <a:effectLst/>
                      </a:endParaRPr>
                    </a:p>
                    <a:p>
                      <a:pPr algn="just">
                        <a:lnSpc>
                          <a:spcPct val="115000"/>
                        </a:lnSpc>
                        <a:spcAft>
                          <a:spcPts val="0"/>
                        </a:spcAft>
                      </a:pPr>
                      <a:r>
                        <a:rPr lang="tr-TR" sz="400">
                          <a:effectLst/>
                        </a:rPr>
                        <a:t>Erkek Çocuk- Erkek Kardeş</a:t>
                      </a:r>
                      <a:endParaRPr lang="tr-TR" sz="500">
                        <a:effectLst/>
                      </a:endParaRPr>
                    </a:p>
                    <a:p>
                      <a:pPr algn="just">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a:effectLst/>
                        </a:rPr>
                        <a:t> </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Özgürlük ve sorumluluk arasında denge oluşturma</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3749014157"/>
                  </a:ext>
                </a:extLst>
              </a:tr>
              <a:tr h="1035401">
                <a:tc>
                  <a:txBody>
                    <a:bodyPr/>
                    <a:lstStyle/>
                    <a:p>
                      <a:pPr marL="318770">
                        <a:lnSpc>
                          <a:spcPct val="115000"/>
                        </a:lnSpc>
                        <a:spcAft>
                          <a:spcPts val="0"/>
                        </a:spcAft>
                      </a:pPr>
                      <a:r>
                        <a:rPr lang="tr-TR" sz="400">
                          <a:effectLst/>
                        </a:rPr>
                        <a:t> </a:t>
                      </a:r>
                      <a:endParaRPr lang="tr-TR" sz="500">
                        <a:effectLst/>
                      </a:endParaRPr>
                    </a:p>
                    <a:p>
                      <a:pPr marL="342900" lvl="0" indent="-342900">
                        <a:lnSpc>
                          <a:spcPct val="115000"/>
                        </a:lnSpc>
                        <a:spcAft>
                          <a:spcPts val="0"/>
                        </a:spcAft>
                        <a:buFont typeface="+mj-lt"/>
                        <a:buAutoNum type="arabicPeriod"/>
                      </a:pPr>
                      <a:r>
                        <a:rPr lang="tr-TR" sz="400">
                          <a:effectLst/>
                        </a:rPr>
                        <a:t>Hareket Eden Merkezler Olarak Aile</a:t>
                      </a:r>
                      <a:endParaRPr lang="tr-TR" sz="500">
                        <a:effectLst/>
                      </a:endParaRPr>
                    </a:p>
                    <a:p>
                      <a:pPr marL="318770">
                        <a:lnSpc>
                          <a:spcPct val="115000"/>
                        </a:lnSpc>
                        <a:spcAft>
                          <a:spcPts val="0"/>
                        </a:spcAft>
                      </a:pPr>
                      <a:r>
                        <a:rPr lang="tr-TR" sz="400">
                          <a:effectLst/>
                        </a:rPr>
                        <a:t>(Birinci Çocuk Evden Ayrılmış, Son Çocuk Evden Ayrılıyor)</a:t>
                      </a:r>
                      <a:endParaRPr lang="tr-TR" sz="500">
                        <a:effectLst/>
                      </a:endParaRPr>
                    </a:p>
                    <a:p>
                      <a:pPr marL="180340">
                        <a:lnSpc>
                          <a:spcPct val="115000"/>
                        </a:lnSpc>
                        <a:spcAft>
                          <a:spcPts val="0"/>
                        </a:spcAft>
                      </a:pPr>
                      <a:r>
                        <a:rPr lang="tr-TR" sz="400">
                          <a:effectLst/>
                        </a:rPr>
                        <a:t>     8 Yıl</a:t>
                      </a:r>
                      <a:endParaRPr lang="tr-TR" sz="500">
                        <a:effectLst/>
                      </a:endParaRPr>
                    </a:p>
                    <a:p>
                      <a:pPr marL="180340" algn="ctr">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Karı- Anne- Büyükanne</a:t>
                      </a:r>
                      <a:endParaRPr lang="tr-TR" sz="500">
                        <a:effectLst/>
                      </a:endParaRPr>
                    </a:p>
                    <a:p>
                      <a:pPr>
                        <a:lnSpc>
                          <a:spcPct val="115000"/>
                        </a:lnSpc>
                        <a:spcAft>
                          <a:spcPts val="0"/>
                        </a:spcAft>
                      </a:pPr>
                      <a:r>
                        <a:rPr lang="tr-TR" sz="400">
                          <a:effectLst/>
                        </a:rPr>
                        <a:t>Koca- Baba-Büyükbaba</a:t>
                      </a:r>
                      <a:endParaRPr lang="tr-TR" sz="500">
                        <a:effectLst/>
                      </a:endParaRPr>
                    </a:p>
                    <a:p>
                      <a:pPr algn="just">
                        <a:lnSpc>
                          <a:spcPct val="115000"/>
                        </a:lnSpc>
                        <a:spcAft>
                          <a:spcPts val="0"/>
                        </a:spcAft>
                      </a:pPr>
                      <a:r>
                        <a:rPr lang="tr-TR" sz="400">
                          <a:effectLst/>
                        </a:rPr>
                        <a:t>Kız Çocuk- Kız Kardeş- Hala</a:t>
                      </a:r>
                      <a:endParaRPr lang="tr-TR" sz="500">
                        <a:effectLst/>
                      </a:endParaRPr>
                    </a:p>
                    <a:p>
                      <a:pPr algn="just">
                        <a:lnSpc>
                          <a:spcPct val="115000"/>
                        </a:lnSpc>
                        <a:spcAft>
                          <a:spcPts val="0"/>
                        </a:spcAft>
                      </a:pPr>
                      <a:r>
                        <a:rPr lang="tr-TR" sz="400">
                          <a:effectLst/>
                        </a:rPr>
                        <a:t>Erkek Çocuk- Erkek Kardeş- Amca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a:effectLst/>
                        </a:rPr>
                        <a:t> </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Genç yetişkinleri iş, askerlik, okul ve evlilik için özgür bırakma</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3322128774"/>
                  </a:ext>
                </a:extLst>
              </a:tr>
              <a:tr h="496900">
                <a:tc>
                  <a:txBody>
                    <a:bodyPr/>
                    <a:lstStyle/>
                    <a:p>
                      <a:pPr marL="342900" lvl="0" indent="-342900">
                        <a:lnSpc>
                          <a:spcPct val="115000"/>
                        </a:lnSpc>
                        <a:spcAft>
                          <a:spcPts val="0"/>
                        </a:spcAft>
                        <a:buFont typeface="+mj-lt"/>
                        <a:buAutoNum type="arabicPeriod"/>
                      </a:pPr>
                      <a:r>
                        <a:rPr lang="tr-TR" sz="400">
                          <a:effectLst/>
                        </a:rPr>
                        <a:t>Orta Yaşlı Anne Baba</a:t>
                      </a:r>
                      <a:endParaRPr lang="tr-TR" sz="500">
                        <a:effectLst/>
                      </a:endParaRPr>
                    </a:p>
                    <a:p>
                      <a:pPr marL="90170">
                        <a:lnSpc>
                          <a:spcPct val="115000"/>
                        </a:lnSpc>
                        <a:spcAft>
                          <a:spcPts val="0"/>
                        </a:spcAft>
                      </a:pPr>
                      <a:r>
                        <a:rPr lang="tr-TR" sz="400">
                          <a:effectLst/>
                        </a:rPr>
                        <a:t>        (Boşalmış evden        </a:t>
                      </a:r>
                      <a:endParaRPr lang="tr-TR" sz="500">
                        <a:effectLst/>
                      </a:endParaRPr>
                    </a:p>
                    <a:p>
                      <a:pPr marL="90170">
                        <a:lnSpc>
                          <a:spcPct val="115000"/>
                        </a:lnSpc>
                        <a:spcAft>
                          <a:spcPts val="0"/>
                        </a:spcAft>
                      </a:pPr>
                      <a:r>
                        <a:rPr lang="tr-TR" sz="400">
                          <a:effectLst/>
                        </a:rPr>
                        <a:t>        emekliliğe)</a:t>
                      </a:r>
                      <a:endParaRPr lang="tr-TR" sz="500">
                        <a:effectLst/>
                      </a:endParaRPr>
                    </a:p>
                    <a:p>
                      <a:pPr marL="180340" indent="-90170">
                        <a:lnSpc>
                          <a:spcPct val="115000"/>
                        </a:lnSpc>
                        <a:spcAft>
                          <a:spcPts val="0"/>
                        </a:spcAft>
                      </a:pPr>
                      <a:r>
                        <a:rPr lang="tr-TR" sz="400">
                          <a:effectLst/>
                        </a:rPr>
                        <a:t>        15 yıl +</a:t>
                      </a:r>
                      <a:endParaRPr lang="tr-TR" sz="500">
                        <a:effectLst/>
                      </a:endParaRPr>
                    </a:p>
                    <a:p>
                      <a:pPr marL="180340" indent="-90170" algn="ctr">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Karı- anne-büyükanne</a:t>
                      </a:r>
                      <a:endParaRPr lang="tr-TR" sz="500">
                        <a:effectLst/>
                      </a:endParaRPr>
                    </a:p>
                    <a:p>
                      <a:pPr>
                        <a:lnSpc>
                          <a:spcPct val="115000"/>
                        </a:lnSpc>
                        <a:spcAft>
                          <a:spcPts val="0"/>
                        </a:spcAft>
                      </a:pPr>
                      <a:r>
                        <a:rPr lang="tr-TR" sz="400">
                          <a:effectLst/>
                        </a:rPr>
                        <a:t>Koca-baba-büyükbaba</a:t>
                      </a:r>
                      <a:endParaRPr lang="tr-TR" sz="500">
                        <a:effectLst/>
                      </a:endParaRPr>
                    </a:p>
                    <a:p>
                      <a:pPr algn="just">
                        <a:lnSpc>
                          <a:spcPct val="115000"/>
                        </a:lnSpc>
                        <a:spcAft>
                          <a:spcPts val="0"/>
                        </a:spcAft>
                      </a:pPr>
                      <a:r>
                        <a:rPr lang="tr-TR" sz="400">
                          <a:effectLst/>
                        </a:rPr>
                        <a:t>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a:effectLst/>
                        </a:rPr>
                        <a:t> </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Evlilik ilişkilerini tekrar inşa etme</a:t>
                      </a:r>
                      <a:endParaRPr lang="tr-TR" sz="500">
                        <a:effectLst/>
                      </a:endParaRPr>
                    </a:p>
                    <a:p>
                      <a:pPr marL="342900" lvl="0" indent="-342900" algn="just">
                        <a:lnSpc>
                          <a:spcPct val="115000"/>
                        </a:lnSpc>
                        <a:spcAft>
                          <a:spcPts val="0"/>
                        </a:spcAft>
                        <a:buFont typeface="Wingdings" panose="05000000000000000000" pitchFamily="2" charset="2"/>
                        <a:buChar char=""/>
                      </a:pPr>
                      <a:r>
                        <a:rPr lang="tr-TR" sz="400">
                          <a:effectLst/>
                        </a:rPr>
                        <a:t>Kendisinden daha yaşlı ve daha genç kuşaklarla bağlarını sürdürme</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3002590206"/>
                  </a:ext>
                </a:extLst>
              </a:tr>
              <a:tr h="663860">
                <a:tc>
                  <a:txBody>
                    <a:bodyPr/>
                    <a:lstStyle/>
                    <a:p>
                      <a:pPr marL="318770">
                        <a:lnSpc>
                          <a:spcPct val="115000"/>
                        </a:lnSpc>
                        <a:spcAft>
                          <a:spcPts val="0"/>
                        </a:spcAft>
                      </a:pPr>
                      <a:r>
                        <a:rPr lang="tr-TR" sz="400">
                          <a:effectLst/>
                        </a:rPr>
                        <a:t> </a:t>
                      </a:r>
                      <a:endParaRPr lang="tr-TR" sz="500">
                        <a:effectLst/>
                      </a:endParaRPr>
                    </a:p>
                    <a:p>
                      <a:pPr marL="342900" lvl="0" indent="-342900">
                        <a:lnSpc>
                          <a:spcPct val="115000"/>
                        </a:lnSpc>
                        <a:spcAft>
                          <a:spcPts val="0"/>
                        </a:spcAft>
                        <a:buFont typeface="+mj-lt"/>
                        <a:buAutoNum type="arabicPeriod"/>
                      </a:pPr>
                      <a:r>
                        <a:rPr lang="tr-TR" sz="400">
                          <a:effectLst/>
                        </a:rPr>
                        <a:t>Aile Üyelerinin Yaşlanması (Emeklilikten her iki eşin ölümüne)</a:t>
                      </a:r>
                      <a:endParaRPr lang="tr-TR" sz="500">
                        <a:effectLst/>
                      </a:endParaRPr>
                    </a:p>
                    <a:p>
                      <a:pPr marL="180340" indent="-90170">
                        <a:lnSpc>
                          <a:spcPct val="115000"/>
                        </a:lnSpc>
                        <a:spcAft>
                          <a:spcPts val="0"/>
                        </a:spcAft>
                      </a:pPr>
                      <a:r>
                        <a:rPr lang="tr-TR" sz="400">
                          <a:effectLst/>
                        </a:rPr>
                        <a:t>        10-15 yıl +</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a:lnSpc>
                          <a:spcPct val="115000"/>
                        </a:lnSpc>
                        <a:spcAft>
                          <a:spcPts val="0"/>
                        </a:spcAft>
                      </a:pPr>
                      <a:r>
                        <a:rPr lang="tr-TR" sz="400">
                          <a:effectLst/>
                        </a:rPr>
                        <a:t> </a:t>
                      </a:r>
                      <a:endParaRPr lang="tr-TR" sz="500">
                        <a:effectLst/>
                      </a:endParaRPr>
                    </a:p>
                    <a:p>
                      <a:pPr>
                        <a:lnSpc>
                          <a:spcPct val="115000"/>
                        </a:lnSpc>
                        <a:spcAft>
                          <a:spcPts val="0"/>
                        </a:spcAft>
                      </a:pPr>
                      <a:r>
                        <a:rPr lang="tr-TR" sz="400">
                          <a:effectLst/>
                        </a:rPr>
                        <a:t>Dul erkek/ kadın</a:t>
                      </a:r>
                      <a:endParaRPr lang="tr-TR" sz="500">
                        <a:effectLst/>
                      </a:endParaRPr>
                    </a:p>
                    <a:p>
                      <a:pPr>
                        <a:lnSpc>
                          <a:spcPct val="115000"/>
                        </a:lnSpc>
                        <a:spcAft>
                          <a:spcPts val="0"/>
                        </a:spcAft>
                      </a:pPr>
                      <a:r>
                        <a:rPr lang="tr-TR" sz="400">
                          <a:effectLst/>
                        </a:rPr>
                        <a:t>Karı-anne-büyükanne</a:t>
                      </a:r>
                      <a:endParaRPr lang="tr-TR" sz="500">
                        <a:effectLst/>
                      </a:endParaRPr>
                    </a:p>
                    <a:p>
                      <a:pPr>
                        <a:lnSpc>
                          <a:spcPct val="115000"/>
                        </a:lnSpc>
                        <a:spcAft>
                          <a:spcPts val="0"/>
                        </a:spcAft>
                      </a:pPr>
                      <a:r>
                        <a:rPr lang="tr-TR" sz="400">
                          <a:effectLst/>
                        </a:rPr>
                        <a:t>Koca-baba-büyükbaba</a:t>
                      </a:r>
                      <a:endParaRPr lang="tr-TR" sz="50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tc>
                  <a:txBody>
                    <a:bodyPr/>
                    <a:lstStyle/>
                    <a:p>
                      <a:pPr marL="457200" algn="just">
                        <a:lnSpc>
                          <a:spcPct val="115000"/>
                        </a:lnSpc>
                        <a:spcAft>
                          <a:spcPts val="0"/>
                        </a:spcAft>
                      </a:pPr>
                      <a:r>
                        <a:rPr lang="tr-TR" sz="400" dirty="0">
                          <a:effectLst/>
                        </a:rPr>
                        <a:t> </a:t>
                      </a:r>
                      <a:endParaRPr lang="tr-TR" sz="500" dirty="0">
                        <a:effectLst/>
                      </a:endParaRPr>
                    </a:p>
                    <a:p>
                      <a:pPr marL="342900" lvl="0" indent="-342900" algn="just">
                        <a:lnSpc>
                          <a:spcPct val="115000"/>
                        </a:lnSpc>
                        <a:spcAft>
                          <a:spcPts val="0"/>
                        </a:spcAft>
                        <a:buFont typeface="Wingdings" panose="05000000000000000000" pitchFamily="2" charset="2"/>
                        <a:buChar char=""/>
                      </a:pPr>
                      <a:r>
                        <a:rPr lang="tr-TR" sz="400" dirty="0">
                          <a:effectLst/>
                        </a:rPr>
                        <a:t>Yalnız yaşama ile baş etme</a:t>
                      </a:r>
                      <a:endParaRPr lang="tr-TR" sz="500" dirty="0">
                        <a:effectLst/>
                      </a:endParaRPr>
                    </a:p>
                    <a:p>
                      <a:pPr marL="342900" lvl="0" indent="-342900" algn="just">
                        <a:lnSpc>
                          <a:spcPct val="115000"/>
                        </a:lnSpc>
                        <a:spcAft>
                          <a:spcPts val="0"/>
                        </a:spcAft>
                        <a:buFont typeface="Wingdings" panose="05000000000000000000" pitchFamily="2" charset="2"/>
                        <a:buChar char=""/>
                      </a:pPr>
                      <a:r>
                        <a:rPr lang="tr-TR" sz="400" dirty="0">
                          <a:effectLst/>
                        </a:rPr>
                        <a:t>Emeklilik sonrası yaşama uyum sağlama</a:t>
                      </a:r>
                      <a:endParaRPr lang="tr-TR"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3970" marR="33970" marT="0" marB="0"/>
                </a:tc>
                <a:extLst>
                  <a:ext uri="{0D108BD9-81ED-4DB2-BD59-A6C34878D82A}">
                    <a16:rowId xmlns:a16="http://schemas.microsoft.com/office/drawing/2014/main" val="3894171750"/>
                  </a:ext>
                </a:extLst>
              </a:tr>
            </a:tbl>
          </a:graphicData>
        </a:graphic>
      </p:graphicFrame>
      <p:sp>
        <p:nvSpPr>
          <p:cNvPr id="5" name="Rectangle 1"/>
          <p:cNvSpPr>
            <a:spLocks noChangeArrowheads="1"/>
          </p:cNvSpPr>
          <p:nvPr/>
        </p:nvSpPr>
        <p:spPr bwMode="auto">
          <a:xfrm>
            <a:off x="-16987590" y="362500"/>
            <a:ext cx="2614055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altLang="tr-TR" sz="1100" b="0"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Tablo 1. Duvall</a:t>
            </a:r>
            <a:r>
              <a:rPr kumimoji="0" lang="tr-TR" altLang="tr-TR" sz="1100" b="0" i="1"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tr-TR" altLang="tr-TR" sz="1100" b="0"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in Aile Yaşam D</a:t>
            </a:r>
            <a:r>
              <a:rPr kumimoji="0" lang="tr-TR" altLang="tr-TR" sz="1100" b="0" i="1"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tr-TR" altLang="tr-TR" sz="1100" b="0"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ng</a:t>
            </a:r>
            <a:r>
              <a:rPr kumimoji="0" lang="tr-TR" altLang="tr-TR" sz="1100" b="0" i="1"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tr-TR" sz="1100" b="0"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t>
            </a:r>
            <a:r>
              <a:rPr kumimoji="0" lang="tr-TR" altLang="tr-TR" sz="1100" b="0" i="1"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tr-TR" sz="1100" b="0"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Modeli </a:t>
            </a:r>
            <a:endParaRPr kumimoji="0" lang="tr-TR" altLang="tr-TR"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860146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52778"/>
            <a:ext cx="8911687" cy="640445"/>
          </a:xfrm>
        </p:spPr>
        <p:txBody>
          <a:bodyPr>
            <a:normAutofit fontScale="90000"/>
          </a:bodyPr>
          <a:lstStyle/>
          <a:p>
            <a:r>
              <a:rPr lang="tr-TR" sz="3100" b="1" i="1" dirty="0">
                <a:solidFill>
                  <a:srgbClr val="FF0000"/>
                </a:solidFill>
              </a:rPr>
              <a:t>Evli Çiftler</a:t>
            </a:r>
            <a:r>
              <a:rPr lang="en-US" sz="3100" i="1" dirty="0">
                <a:solidFill>
                  <a:srgbClr val="FF0000"/>
                </a:solidFill>
              </a:rPr>
              <a:t> </a:t>
            </a:r>
            <a:br>
              <a:rPr lang="tr-TR" sz="3100" i="1" dirty="0">
                <a:solidFill>
                  <a:srgbClr val="FF0000"/>
                </a:solidFill>
              </a:rPr>
            </a:br>
            <a:r>
              <a:rPr lang="en-US" dirty="0"/>
              <a:t> </a:t>
            </a:r>
            <a:endParaRPr lang="tr-TR" dirty="0"/>
          </a:p>
        </p:txBody>
      </p:sp>
      <p:sp>
        <p:nvSpPr>
          <p:cNvPr id="3" name="İçerik Yer Tutucusu 2"/>
          <p:cNvSpPr>
            <a:spLocks noGrp="1"/>
          </p:cNvSpPr>
          <p:nvPr>
            <p:ph idx="1"/>
          </p:nvPr>
        </p:nvSpPr>
        <p:spPr>
          <a:xfrm>
            <a:off x="2589212" y="1293223"/>
            <a:ext cx="8915400" cy="4617999"/>
          </a:xfrm>
        </p:spPr>
        <p:txBody>
          <a:bodyPr>
            <a:normAutofit fontScale="85000" lnSpcReduction="10000"/>
          </a:bodyPr>
          <a:lstStyle/>
          <a:p>
            <a:pPr algn="just"/>
            <a:r>
              <a:rPr lang="tr-TR" dirty="0">
                <a:latin typeface="Century" panose="02040604050505020304" pitchFamily="18" charset="0"/>
              </a:rPr>
              <a:t>Evlilik uyumunun sağlanması, evliliğin sağlıklı olması için eş seçimi </a:t>
            </a:r>
            <a:r>
              <a:rPr lang="en-US" dirty="0">
                <a:latin typeface="Century" panose="02040604050505020304" pitchFamily="18" charset="0"/>
              </a:rPr>
              <a:t> </a:t>
            </a:r>
            <a:r>
              <a:rPr lang="tr-TR" dirty="0">
                <a:latin typeface="Century" panose="02040604050505020304" pitchFamily="18" charset="0"/>
              </a:rPr>
              <a:t>büyük önem taşır. Eş seçiminde çeşitli yaklaşımlar bulunmakla birlikte bireyin sahip olduğu inançlar, davranışlar, duygular, demografik yapılar eşleri birbirlerine çeken etkenlerden bazılarıdır. Eş seçme sürecini etkileyen etmenler incelendiğinde; ailenin etkisi, fiziksel özellikler, ekonomik özellikler, kişilik  özellikleri, </a:t>
            </a:r>
            <a:r>
              <a:rPr lang="tr-TR" dirty="0" err="1">
                <a:latin typeface="Century" panose="02040604050505020304" pitchFamily="18" charset="0"/>
              </a:rPr>
              <a:t>sosyo</a:t>
            </a:r>
            <a:r>
              <a:rPr lang="tr-TR" dirty="0">
                <a:latin typeface="Century" panose="02040604050505020304" pitchFamily="18" charset="0"/>
              </a:rPr>
              <a:t>-ekonomik durum, eğitim düzeyi, yaş farkı, dini inanç, politik görüş gibi etmenlerin sıralandığı dikkati çekmektedir </a:t>
            </a:r>
            <a:r>
              <a:rPr lang="en-US" dirty="0">
                <a:latin typeface="Century" panose="02040604050505020304" pitchFamily="18" charset="0"/>
              </a:rPr>
              <a:t> </a:t>
            </a:r>
            <a:r>
              <a:rPr lang="en-US" dirty="0" err="1">
                <a:latin typeface="Century" panose="02040604050505020304" pitchFamily="18" charset="0"/>
              </a:rPr>
              <a:t>Eş</a:t>
            </a:r>
            <a:r>
              <a:rPr lang="en-US" dirty="0">
                <a:latin typeface="Century" panose="02040604050505020304" pitchFamily="18" charset="0"/>
              </a:rPr>
              <a:t> </a:t>
            </a:r>
            <a:r>
              <a:rPr lang="en-US" dirty="0" err="1">
                <a:latin typeface="Century" panose="02040604050505020304" pitchFamily="18" charset="0"/>
              </a:rPr>
              <a:t>seçimi</a:t>
            </a:r>
            <a:r>
              <a:rPr lang="en-US" dirty="0">
                <a:latin typeface="Century" panose="02040604050505020304" pitchFamily="18" charset="0"/>
              </a:rPr>
              <a:t> </a:t>
            </a:r>
            <a:r>
              <a:rPr lang="en-US" dirty="0" err="1">
                <a:latin typeface="Century" panose="02040604050505020304" pitchFamily="18" charset="0"/>
              </a:rPr>
              <a:t>evlilik</a:t>
            </a:r>
            <a:r>
              <a:rPr lang="en-US" dirty="0">
                <a:latin typeface="Century" panose="02040604050505020304" pitchFamily="18" charset="0"/>
              </a:rPr>
              <a:t> </a:t>
            </a:r>
            <a:r>
              <a:rPr lang="en-US" dirty="0" err="1">
                <a:latin typeface="Century" panose="02040604050505020304" pitchFamily="18" charset="0"/>
              </a:rPr>
              <a:t>uyumunda</a:t>
            </a:r>
            <a:r>
              <a:rPr lang="en-US" dirty="0">
                <a:latin typeface="Century" panose="02040604050505020304" pitchFamily="18" charset="0"/>
              </a:rPr>
              <a:t> </a:t>
            </a:r>
            <a:r>
              <a:rPr lang="en-US" dirty="0" err="1">
                <a:latin typeface="Century" panose="02040604050505020304" pitchFamily="18" charset="0"/>
              </a:rPr>
              <a:t>önemli</a:t>
            </a:r>
            <a:r>
              <a:rPr lang="en-US" dirty="0">
                <a:latin typeface="Century" panose="02040604050505020304" pitchFamily="18" charset="0"/>
              </a:rPr>
              <a:t> </a:t>
            </a:r>
            <a:r>
              <a:rPr lang="en-US" dirty="0" err="1">
                <a:latin typeface="Century" panose="02040604050505020304" pitchFamily="18" charset="0"/>
              </a:rPr>
              <a:t>bir</a:t>
            </a:r>
            <a:r>
              <a:rPr lang="en-US" dirty="0">
                <a:latin typeface="Century" panose="02040604050505020304" pitchFamily="18" charset="0"/>
              </a:rPr>
              <a:t> </a:t>
            </a:r>
            <a:r>
              <a:rPr lang="en-US" dirty="0" err="1">
                <a:latin typeface="Century" panose="02040604050505020304" pitchFamily="18" charset="0"/>
              </a:rPr>
              <a:t>faktördür</a:t>
            </a:r>
            <a:r>
              <a:rPr lang="en-US" dirty="0">
                <a:latin typeface="Century" panose="02040604050505020304" pitchFamily="18" charset="0"/>
              </a:rPr>
              <a:t>.</a:t>
            </a:r>
            <a:endParaRPr lang="tr-TR" dirty="0">
              <a:latin typeface="Century" panose="02040604050505020304" pitchFamily="18" charset="0"/>
            </a:endParaRPr>
          </a:p>
          <a:p>
            <a:pPr algn="just"/>
            <a:endParaRPr lang="tr-TR" dirty="0">
              <a:latin typeface="Century" panose="02040604050505020304" pitchFamily="18" charset="0"/>
            </a:endParaRPr>
          </a:p>
          <a:p>
            <a:pPr algn="just"/>
            <a:r>
              <a:rPr lang="tr-TR" dirty="0">
                <a:latin typeface="Century" panose="02040604050505020304" pitchFamily="18" charset="0"/>
              </a:rPr>
              <a:t>Freud’ a göre, erkekler annelerinin, kızlar da babalarının özelliklerini taşıyan kişileri eş olarak tercih etme eğilimindedir. Freud’ a göre;  </a:t>
            </a:r>
            <a:r>
              <a:rPr lang="tr-TR" dirty="0" err="1">
                <a:latin typeface="Century" panose="02040604050505020304" pitchFamily="18" charset="0"/>
              </a:rPr>
              <a:t>fallik</a:t>
            </a:r>
            <a:r>
              <a:rPr lang="tr-TR" dirty="0">
                <a:latin typeface="Century" panose="02040604050505020304" pitchFamily="18" charset="0"/>
              </a:rPr>
              <a:t> dönemde çözülememiş </a:t>
            </a:r>
            <a:r>
              <a:rPr lang="tr-TR" dirty="0" err="1">
                <a:latin typeface="Century" panose="02040604050505020304" pitchFamily="18" charset="0"/>
              </a:rPr>
              <a:t>Oedipal</a:t>
            </a:r>
            <a:r>
              <a:rPr lang="tr-TR" dirty="0">
                <a:latin typeface="Century" panose="02040604050505020304" pitchFamily="18" charset="0"/>
              </a:rPr>
              <a:t> ve </a:t>
            </a:r>
            <a:r>
              <a:rPr lang="tr-TR" dirty="0" err="1">
                <a:latin typeface="Century" panose="02040604050505020304" pitchFamily="18" charset="0"/>
              </a:rPr>
              <a:t>Elektra</a:t>
            </a:r>
            <a:r>
              <a:rPr lang="tr-TR" dirty="0">
                <a:latin typeface="Century" panose="02040604050505020304" pitchFamily="18" charset="0"/>
              </a:rPr>
              <a:t> kompleksleri,  anne ve babaya çok benzeyen veya zıttı olan bireylerin eş olarak tercih edilmesine neden olmaktadır.  Eş seçme konusunda diğer önemli kuramlar ise, </a:t>
            </a:r>
            <a:r>
              <a:rPr lang="tr-TR" i="1" dirty="0">
                <a:latin typeface="Century" panose="02040604050505020304" pitchFamily="18" charset="0"/>
              </a:rPr>
              <a:t>ortak özellikler </a:t>
            </a:r>
            <a:r>
              <a:rPr lang="tr-TR" dirty="0">
                <a:latin typeface="Century" panose="02040604050505020304" pitchFamily="18" charset="0"/>
              </a:rPr>
              <a:t>ve</a:t>
            </a:r>
            <a:r>
              <a:rPr lang="tr-TR" i="1" dirty="0">
                <a:latin typeface="Century" panose="02040604050505020304" pitchFamily="18" charset="0"/>
              </a:rPr>
              <a:t> zıt özellikler kuramları</a:t>
            </a:r>
            <a:r>
              <a:rPr lang="tr-TR" dirty="0">
                <a:latin typeface="Century" panose="02040604050505020304" pitchFamily="18" charset="0"/>
              </a:rPr>
              <a:t>dır. Ortak özellikler kuramına göre; bireyler kendilerine benzeyen özelliklerdeki bireyleri eş olarak tercih etmektedir. Aynı kişisel ve demografik özelliklere sahip olmanın eşler arasındaki yakınlık, paylaşım ve uyumu artırabileceği belirtilmektedir. Zıt özellikler kuramında, bireylerin kendilerinde olmayan özelliklere sahip bireyleri eş olarak tercih etme eğiliminde olduğu,  farklı niteliklere sahip olmanın bireylerin birbirlerini tamamlayarak uyumu artıracağı belirtilmektedir. Birbirini tamamlayan gereksinimler görüşüne göre ise, bireyler gereksinimlerini en üst düzeyde doyurabileceğini düşündüğü kişiyi eş olarak seçme eğilimindedir </a:t>
            </a:r>
          </a:p>
        </p:txBody>
      </p:sp>
    </p:spTree>
    <p:extLst>
      <p:ext uri="{BB962C8B-B14F-4D97-AF65-F5344CB8AC3E}">
        <p14:creationId xmlns:p14="http://schemas.microsoft.com/office/powerpoint/2010/main" val="704071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84365" y="624110"/>
            <a:ext cx="8911687" cy="642987"/>
          </a:xfrm>
        </p:spPr>
        <p:txBody>
          <a:bodyPr>
            <a:normAutofit fontScale="90000"/>
          </a:bodyPr>
          <a:lstStyle/>
          <a:p>
            <a:r>
              <a:rPr lang="tr-TR" sz="2800" b="1" i="1" dirty="0">
                <a:solidFill>
                  <a:srgbClr val="FF0000"/>
                </a:solidFill>
              </a:rPr>
              <a:t>Bebekli Aileler </a:t>
            </a:r>
            <a:br>
              <a:rPr lang="tr-TR" sz="2800" i="1" dirty="0">
                <a:solidFill>
                  <a:srgbClr val="FF0000"/>
                </a:solidFill>
              </a:rPr>
            </a:br>
            <a:endParaRPr lang="tr-TR" sz="2800" i="1" dirty="0">
              <a:solidFill>
                <a:srgbClr val="FF0000"/>
              </a:solidFill>
            </a:endParaRPr>
          </a:p>
        </p:txBody>
      </p:sp>
      <p:sp>
        <p:nvSpPr>
          <p:cNvPr id="3" name="İçerik Yer Tutucusu 2"/>
          <p:cNvSpPr>
            <a:spLocks noGrp="1"/>
          </p:cNvSpPr>
          <p:nvPr>
            <p:ph idx="1"/>
          </p:nvPr>
        </p:nvSpPr>
        <p:spPr>
          <a:xfrm>
            <a:off x="2589212" y="1267097"/>
            <a:ext cx="8915400" cy="4644125"/>
          </a:xfrm>
        </p:spPr>
        <p:txBody>
          <a:bodyPr>
            <a:normAutofit fontScale="92500" lnSpcReduction="10000"/>
          </a:bodyPr>
          <a:lstStyle/>
          <a:p>
            <a:pPr algn="just"/>
            <a:r>
              <a:rPr lang="tr-TR" dirty="0"/>
              <a:t>Çocuk sahibi olmaya ve çocuğa yüklenilen anlam, toplumdan topluma değişmekle birlikte, toplumun temeli olan aile için çocuk en önemli öğe olarak kabul edilmektedir. Yetişkinlerin anne  baba olma gerekçeleri;  sosyal ve bireysel gerekçeler olmak üzere iki başlık  altında ele alınabilir. </a:t>
            </a:r>
            <a:r>
              <a:rPr lang="tr-TR" b="1" i="1" dirty="0"/>
              <a:t>Sosyal gerekçeler; </a:t>
            </a:r>
            <a:r>
              <a:rPr lang="tr-TR" dirty="0"/>
              <a:t>çocuk sahibi olmanın sağladığı statü ya da yetişkin kimliği (sosyal güç), neslin devamı (devamlılık duygusu), çocuğun ilerleyen dönemlerde anne babaların bakımını üstleneceği düşüncesi, gelecek sigortası olma, ekonomik yönden yaşlılık dönemi desteği,  çocuk sahibi olma konusunda çevrenin üstü örtülü ya da açık beklentileri  (sosyal baskı) </a:t>
            </a:r>
            <a:r>
              <a:rPr lang="tr-TR" dirty="0" err="1"/>
              <a:t>dir</a:t>
            </a:r>
            <a:r>
              <a:rPr lang="tr-TR" dirty="0"/>
              <a:t>. </a:t>
            </a:r>
            <a:r>
              <a:rPr lang="tr-TR" b="1" i="1" dirty="0"/>
              <a:t>Bireysel gerekçeler  </a:t>
            </a:r>
            <a:r>
              <a:rPr lang="tr-TR" dirty="0"/>
              <a:t>ise; çocukla kurulan benzersiz ilişkinin getireceği mutluluğun yaşanmak istenmesi, anne babalık içgüdüsünün hissedilmesi, ailenin tamamlanması için çocuğun varlığına ihtiyaç duyulması olarak sıralanabilir. </a:t>
            </a:r>
          </a:p>
          <a:p>
            <a:pPr algn="just"/>
            <a:r>
              <a:rPr lang="tr-TR" dirty="0"/>
              <a:t>Geçmişte çocuk sahibi olmak büyük bir toplumsal beklentiyken, çocuk sahibi olmamak çoğunlukla biyolojik faktörlere bağlıyken, günümüzde bireyler kendi isteklerine göre çocuk sahibi olmaya karar verebilmekte, çocuksuz çiftlerin de olabileceği düşünülmektedir. Bebek sahibi olma  konusunda; anne babalığa ilişkin bakış açıları, çift olarak çocuk yetiştirmekten alınacak haz ve evlilik ilişkisinin niteliğinin etkili olduğu bilinmektedir.</a:t>
            </a:r>
          </a:p>
        </p:txBody>
      </p:sp>
    </p:spTree>
    <p:extLst>
      <p:ext uri="{BB962C8B-B14F-4D97-AF65-F5344CB8AC3E}">
        <p14:creationId xmlns:p14="http://schemas.microsoft.com/office/powerpoint/2010/main" val="502406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499296"/>
          </a:xfrm>
        </p:spPr>
        <p:txBody>
          <a:bodyPr>
            <a:normAutofit fontScale="90000"/>
          </a:bodyPr>
          <a:lstStyle/>
          <a:p>
            <a:endParaRPr lang="tr-TR" dirty="0"/>
          </a:p>
        </p:txBody>
      </p:sp>
      <p:sp>
        <p:nvSpPr>
          <p:cNvPr id="3" name="İçerik Yer Tutucusu 2"/>
          <p:cNvSpPr>
            <a:spLocks noGrp="1"/>
          </p:cNvSpPr>
          <p:nvPr>
            <p:ph idx="1"/>
          </p:nvPr>
        </p:nvSpPr>
        <p:spPr>
          <a:xfrm>
            <a:off x="2589212" y="1384663"/>
            <a:ext cx="8915400" cy="4526559"/>
          </a:xfrm>
        </p:spPr>
        <p:txBody>
          <a:bodyPr>
            <a:normAutofit fontScale="92500" lnSpcReduction="20000"/>
          </a:bodyPr>
          <a:lstStyle/>
          <a:p>
            <a:pPr algn="just"/>
            <a:r>
              <a:rPr lang="tr-TR" dirty="0"/>
              <a:t> Ailede çiftlerin çocuk sahibi olmasıyla sistem bozulmakta ve dengelerin tekrar kurulması gerekmektedir. Ayrıca aile içerisinde roller de değişebilir. Eşler anne baba olmanın verdiği sorumluluğu almıştır. Maddi, manevi çeşitli sorumluluklar aile sistemine girmiştir. Eşler yeni hayata uyum sağlamak, hem ilişki ve yaşam düzenlerini değiştirmek, hem de çocuğun bakım ve gelişimiyle ilgili yeni sorumluluklar almak durumundadır.  Karı kocalık rolleri geri planda kalmakta ve birbirlerine eskisine oranla daha az vakit ayırmaktadırlar. </a:t>
            </a:r>
          </a:p>
          <a:p>
            <a:pPr algn="just"/>
            <a:r>
              <a:rPr lang="tr-TR" dirty="0"/>
              <a:t>Gelişimin en hızlı olduğu dönem olan bebeklik döneminde bebeklerde önemli gelişmeler gözlemlenmektedir. Fiziksel olarak büyümeyle birlikte, </a:t>
            </a:r>
            <a:r>
              <a:rPr lang="tr-TR" dirty="0" err="1"/>
              <a:t>refleksif</a:t>
            </a:r>
            <a:r>
              <a:rPr lang="tr-TR" dirty="0"/>
              <a:t> hareketlerin yerini bilinçli hareketler almaya başlamaktadır. Bebeklerin temel ihtiyaçlarının karşılanması bebeğin gelişimi için büyük önem taşımaktadır. Uyku, beslenme, temizlik gibi ihtiyaçların yanı sıra, çocuğa sunulacak uyaranlarla beyin gelişiminin desteklenmesi de büyük önem taşımaktadır. Beyin gelişimi üzerinde yapılmakta olan çalışmalar, yaşamın ilk üç yılındaki beyin gelişiminin diğer dönemlerden daha hızlı olduğunu vurgulamaktadır. Bu dönemde bebeğe sunulacak uyaranlar ve farklı deneyimlerin gelişim için büyük önem taşıdığı unutulmamalıdır. Bebeğin ihtiyaçlarının zamanında ve yeterli düzeyde sabit, tanıdığı bir kişi tarafından karşılanmasının gelişim  için büyük önem taşıdığı vurgulanmaktadır</a:t>
            </a:r>
          </a:p>
        </p:txBody>
      </p:sp>
    </p:spTree>
    <p:extLst>
      <p:ext uri="{BB962C8B-B14F-4D97-AF65-F5344CB8AC3E}">
        <p14:creationId xmlns:p14="http://schemas.microsoft.com/office/powerpoint/2010/main" val="1003984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Bu dönemde bebekle ilgili gelişimsel görevlerin haricinde, aileye ilişkin gelişimsel görevler de bulunmaktadır. Bu süreçte pek çok etken eşler arasında çatışmaya neden olabilmektedir. Anne babalık tutumlarının pek çok faktörden etkilendiği, içgüdüsel olduğu, önceki anne baba tutumlarından etkilendiği gibi farklı görüşler bulunmaktadır. Her birey farklı aile yaşantılarından gelmekte, bazıları bunu kabul edip sürdürmekte, bazıları ise reddetmektedir. Bu dönemde eşler arasında çocukla ilgili görüşlerdeki farklılıklar çocuğa yönelik geliştirilen tutumlarda etkili olmaktadır. Ailenin ismini sürdürmek, çocuk sevgisi, yaşlılık döneminde yalnız kalmamak, evliliği bir arada tutmak gibi nedenlerle bireyler çocuk sahibi olmak istemektedir. Çocuk sahibi olmaya yönelik bakış açıları da çatışmanın kaynağı olabilmektedir.</a:t>
            </a:r>
          </a:p>
        </p:txBody>
      </p:sp>
    </p:spTree>
    <p:extLst>
      <p:ext uri="{BB962C8B-B14F-4D97-AF65-F5344CB8AC3E}">
        <p14:creationId xmlns:p14="http://schemas.microsoft.com/office/powerpoint/2010/main" val="3010538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24110"/>
            <a:ext cx="8911687" cy="799741"/>
          </a:xfrm>
        </p:spPr>
        <p:txBody>
          <a:bodyPr>
            <a:normAutofit fontScale="90000"/>
          </a:bodyPr>
          <a:lstStyle/>
          <a:p>
            <a:r>
              <a:rPr lang="tr-TR" sz="2800" b="1" i="1" dirty="0">
                <a:solidFill>
                  <a:srgbClr val="FF0000"/>
                </a:solidFill>
              </a:rPr>
              <a:t>Okul Öncesi Dönemde Çocuğu Olan Aileler</a:t>
            </a:r>
            <a:br>
              <a:rPr lang="tr-TR" sz="2800" b="1" i="1" dirty="0">
                <a:solidFill>
                  <a:srgbClr val="FF0000"/>
                </a:solidFill>
              </a:rPr>
            </a:br>
            <a:endParaRPr lang="tr-TR" sz="2800" b="1" i="1" dirty="0">
              <a:solidFill>
                <a:srgbClr val="FF0000"/>
              </a:solidFill>
            </a:endParaRPr>
          </a:p>
        </p:txBody>
      </p:sp>
      <p:sp>
        <p:nvSpPr>
          <p:cNvPr id="3" name="İçerik Yer Tutucusu 2"/>
          <p:cNvSpPr>
            <a:spLocks noGrp="1"/>
          </p:cNvSpPr>
          <p:nvPr>
            <p:ph idx="1"/>
          </p:nvPr>
        </p:nvSpPr>
        <p:spPr>
          <a:xfrm>
            <a:off x="2589212" y="1423851"/>
            <a:ext cx="8915400" cy="4487371"/>
          </a:xfrm>
        </p:spPr>
        <p:txBody>
          <a:bodyPr>
            <a:normAutofit/>
          </a:bodyPr>
          <a:lstStyle/>
          <a:p>
            <a:pPr algn="just"/>
            <a:r>
              <a:rPr lang="tr-TR" dirty="0">
                <a:latin typeface="Century" panose="02040604050505020304" pitchFamily="18" charset="0"/>
              </a:rPr>
              <a:t>Okul öncesi dönem, çocuğun hızla geliştiği bir dönem olarak düşünülmekte, gelişme ve öğrenme potansiyelinin oldukça hızlı olduğu, bu yıllarda kazanılan davranışların önemli bir kısmının, yetişkinlikteki kişilik yapısını, tavır, temel alışkanlıklar, inanç ve değer yargılarını biçimlendirdiği belirtilmektedir. Bu dönemde çocuk özerkliğini kazanmaya başlamıştır. Koşma, zıplama, tırmanma gibi motor becerileri gelişmiştir. El göz koordinasyonu ve küçük kas kontrolüne ilişkin beceriler kazanılmış ve gelişmeye devam etmektedir. Çocuk dil ve bilişsel gelişimde büyük ilerlemeler göstermiştir. Giyinme, yemek yeme gibi </a:t>
            </a:r>
            <a:r>
              <a:rPr lang="tr-TR" dirty="0" err="1">
                <a:latin typeface="Century" panose="02040604050505020304" pitchFamily="18" charset="0"/>
              </a:rPr>
              <a:t>özbakım</a:t>
            </a:r>
            <a:r>
              <a:rPr lang="tr-TR" dirty="0">
                <a:latin typeface="Century" panose="02040604050505020304" pitchFamily="18" charset="0"/>
              </a:rPr>
              <a:t> becerileri gelişmektedir. Uyku alışkanlıkları daha düzenlidir ve tuvalet becerisini kazanmıştır. Sosyalleşmişlerdir, arkadaş ve kendilerine özgü çevreleri oluşmaya başlamıştır.  Bu dönemde mantıksal ilişkiler kurmaya başlar, ben merkezci düşünme yaygındır. Çocuklar gerçek ve gerçek olmayanı tam olarak ayırt edemezler, hayal güçleri gelişmiştir.  Bu dönemde oyun büyük önem taşımaktadır. Oyun çocuk için öğrenme ve iletişim aracıdır ve çocuğun işidir. </a:t>
            </a:r>
          </a:p>
        </p:txBody>
      </p:sp>
    </p:spTree>
    <p:extLst>
      <p:ext uri="{BB962C8B-B14F-4D97-AF65-F5344CB8AC3E}">
        <p14:creationId xmlns:p14="http://schemas.microsoft.com/office/powerpoint/2010/main" val="302421857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43</TotalTime>
  <Words>3054</Words>
  <Application>Microsoft Office PowerPoint</Application>
  <PresentationFormat>Geniş ekran</PresentationFormat>
  <Paragraphs>150</Paragraphs>
  <Slides>21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21</vt:i4>
      </vt:variant>
    </vt:vector>
  </HeadingPairs>
  <TitlesOfParts>
    <vt:vector size="29" baseType="lpstr">
      <vt:lpstr>Arial</vt:lpstr>
      <vt:lpstr>Calibri</vt:lpstr>
      <vt:lpstr>Century</vt:lpstr>
      <vt:lpstr>Century Gothic</vt:lpstr>
      <vt:lpstr>Times New Roman</vt:lpstr>
      <vt:lpstr>Wingdings</vt:lpstr>
      <vt:lpstr>Wingdings 3</vt:lpstr>
      <vt:lpstr>Duman</vt:lpstr>
      <vt:lpstr>AİLE YAŞAM DÖNGÜSÜ</vt:lpstr>
      <vt:lpstr>PowerPoint Sunusu</vt:lpstr>
      <vt:lpstr>PowerPoint Sunusu</vt:lpstr>
      <vt:lpstr>Duvall’ in Aile Yaşam Döngüsü Modeli  </vt:lpstr>
      <vt:lpstr>Evli Çiftler   </vt:lpstr>
      <vt:lpstr>Bebekli Aileler  </vt:lpstr>
      <vt:lpstr>PowerPoint Sunusu</vt:lpstr>
      <vt:lpstr>PowerPoint Sunusu</vt:lpstr>
      <vt:lpstr>Okul Öncesi Dönemde Çocuğu Olan Aileler </vt:lpstr>
      <vt:lpstr>PowerPoint Sunusu</vt:lpstr>
      <vt:lpstr>PowerPoint Sunusu</vt:lpstr>
      <vt:lpstr>Okula Giden Çocuğu Olan Aileler </vt:lpstr>
      <vt:lpstr>PowerPoint Sunusu</vt:lpstr>
      <vt:lpstr>PowerPoint Sunusu</vt:lpstr>
      <vt:lpstr>Ergenlik Çağında Çocuğu Olan Aileler </vt:lpstr>
      <vt:lpstr>PowerPoint Sunusu</vt:lpstr>
      <vt:lpstr>Hareket Eden Merkezler Olarak Aile</vt:lpstr>
      <vt:lpstr>Orta Yaşlı Anne Babalar  </vt:lpstr>
      <vt:lpstr>Aile Üyelerinin Yaşlanması  </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YAŞAM DÖNGÜSÜ</dc:title>
  <dc:creator>gülen</dc:creator>
  <cp:lastModifiedBy>Selim Tosun</cp:lastModifiedBy>
  <cp:revision>24</cp:revision>
  <dcterms:created xsi:type="dcterms:W3CDTF">2017-08-24T10:57:20Z</dcterms:created>
  <dcterms:modified xsi:type="dcterms:W3CDTF">2020-05-04T15:23:41Z</dcterms:modified>
</cp:coreProperties>
</file>