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70" r:id="rId2"/>
    <p:sldId id="305" r:id="rId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467" autoAdjust="0"/>
    <p:restoredTop sz="94660"/>
  </p:normalViewPr>
  <p:slideViewPr>
    <p:cSldViewPr>
      <p:cViewPr varScale="1">
        <p:scale>
          <a:sx n="87" d="100"/>
          <a:sy n="87" d="100"/>
        </p:scale>
        <p:origin x="107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tr-T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7604351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4499562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881789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69766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tr-T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7492077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1604050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905190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730610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8100072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tr-T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9854932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tr-TR"/>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tr-T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8775764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D9F75050-0E15-4C5B-92B0-66D068882F1F}" type="datetimeFigureOut">
              <a:rPr lang="tr-TR" smtClean="0"/>
              <a:pPr/>
              <a:t>28.11.2017</a:t>
            </a:fld>
            <a:endParaRPr lang="tr-T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2844586851"/>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dirty="0" smtClean="0"/>
              <a:t>AYYÖ Şartı’na Ek Protokol</a:t>
            </a:r>
            <a:br>
              <a:rPr lang="tr-TR" b="1" dirty="0" smtClean="0"/>
            </a:br>
            <a:r>
              <a:rPr lang="tr-TR" b="1" dirty="0" smtClean="0"/>
              <a:t>(X</a:t>
            </a:r>
            <a:r>
              <a:rPr lang="tr-TR" b="1" dirty="0"/>
              <a:t>. Hafta)</a:t>
            </a:r>
          </a:p>
        </p:txBody>
      </p:sp>
      <p:sp>
        <p:nvSpPr>
          <p:cNvPr id="3" name="Content Placeholder 2"/>
          <p:cNvSpPr>
            <a:spLocks noGrp="1"/>
          </p:cNvSpPr>
          <p:nvPr>
            <p:ph idx="1"/>
          </p:nvPr>
        </p:nvSpPr>
        <p:spPr/>
        <p:txBody>
          <a:bodyPr>
            <a:normAutofit fontScale="62500" lnSpcReduction="20000"/>
          </a:bodyPr>
          <a:lstStyle/>
          <a:p>
            <a:r>
              <a:rPr lang="tr-TR" dirty="0"/>
              <a:t>Madde 1:</a:t>
            </a:r>
          </a:p>
          <a:p>
            <a:r>
              <a:rPr lang="tr-TR" dirty="0"/>
              <a:t>Yerel Yönetimlerin İşlerine Katılma Hakkı</a:t>
            </a:r>
          </a:p>
          <a:p>
            <a:r>
              <a:rPr lang="tr-TR" dirty="0"/>
              <a:t>1. Devletler sınırları içindeki herkese yerel yönetimin işlerine katılma hakkını tanıyacaklardır.</a:t>
            </a:r>
          </a:p>
          <a:p>
            <a:r>
              <a:rPr lang="tr-TR" dirty="0"/>
              <a:t>2. Yerel yönetimin işlerine katılma hakkı yerel yönetimin yetki ve sorumluluklarının kullanılmasını belirlemeye ya da etkilemeye çalışmak hakkı demektir.</a:t>
            </a:r>
          </a:p>
          <a:p>
            <a:r>
              <a:rPr lang="tr-TR" dirty="0"/>
              <a:t>3. Yasalar bu hakkın kullanılmasını kolaylaştırmanın araçlarını sağlayacaklardır. Hiçbir kişiyi ya da kimseyi haksız olarak dışlamaksızın, yasa, farklı koşullar ya da farklı kişi grupları için özsel önlemler öngörebilir. Taraf devletin anayasal ya da uluslararası yükümlülüklerine uygun olarak, yasa, özellikle, salt seçmenlere özgü önlemler getirilebilir.</a:t>
            </a:r>
          </a:p>
          <a:p>
            <a:r>
              <a:rPr lang="tr-TR" dirty="0"/>
              <a:t>4.1. Ek Protokol’e taraf olan her devlet, yurttaşlarının, seçmen ya da aday olarak, yaşadıkları yerel yönetimlerin karar organlarının (council or assembly) üyelik seçimlerine katılabilme haklarını yasayla tanır.</a:t>
            </a:r>
          </a:p>
          <a:p>
            <a:r>
              <a:rPr lang="tr-TR" dirty="0"/>
              <a:t>4.2. Yasa, Ek Protokol’e taraf devletin anayasal düzenine uygun olarak, başkalarının da katılma hakkını ve taraf devletin uluslararası tüzel yükümlülüklerine uygun düştüğü takdirde, karar verme hakkını tanır.</a:t>
            </a:r>
          </a:p>
          <a:p>
            <a:r>
              <a:rPr lang="tr-TR" dirty="0"/>
              <a:t>5.1. Yerel yönetimin işlerine katılma hakkının kullanılmasına ilişkin ayrıntılar, koşullar ve sınırlamalar yasayla gösterilir. Bunlar, taraf devletin uluslararası tüzel yükümlülükleriyle uyumlu olmak zorundadır.</a:t>
            </a:r>
          </a:p>
          <a:p>
            <a:r>
              <a:rPr lang="tr-TR" dirty="0"/>
              <a:t>5.2. Yerel yönetimlerin yetki ve sorumluluklarının yerine getirilmesindeki etik bütünlüğün ve saydamlığın katılım hakkının uygulanması nedeniyle zarar görmemesini sağlamak amacıyla yasalarla gerekli ayrıntılar, koşullar ve sınırlamalar konulabilir.</a:t>
            </a:r>
          </a:p>
          <a:p>
            <a:r>
              <a:rPr lang="tr-TR" dirty="0"/>
              <a:t>5.3. Etkin siyasal demokrasinin işleyişi demokratik bir toplumda kamu güvenliğinin korunması ya da taraf devlet için uluslararası tüzel yükümlülüklerin gereklerine uygunluğun sağlanması için zorunlu olan başka bütün ayrıntılar, koşullar ve sınırlamalar yasayla belirlenir.</a:t>
            </a:r>
          </a:p>
          <a:p>
            <a:endParaRPr lang="tr-TR" dirty="0"/>
          </a:p>
        </p:txBody>
      </p:sp>
    </p:spTree>
    <p:extLst>
      <p:ext uri="{BB962C8B-B14F-4D97-AF65-F5344CB8AC3E}">
        <p14:creationId xmlns:p14="http://schemas.microsoft.com/office/powerpoint/2010/main" val="11040714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dirty="0"/>
              <a:t>AYYÖ Şartı’na Ek Protokol</a:t>
            </a:r>
            <a:br>
              <a:rPr lang="tr-TR" b="1" dirty="0"/>
            </a:br>
            <a:r>
              <a:rPr lang="tr-TR" b="1" dirty="0"/>
              <a:t>(X. Hafta)</a:t>
            </a:r>
          </a:p>
        </p:txBody>
      </p:sp>
      <p:sp>
        <p:nvSpPr>
          <p:cNvPr id="3" name="Content Placeholder 2"/>
          <p:cNvSpPr>
            <a:spLocks noGrp="1"/>
          </p:cNvSpPr>
          <p:nvPr>
            <p:ph idx="1"/>
          </p:nvPr>
        </p:nvSpPr>
        <p:spPr/>
        <p:txBody>
          <a:bodyPr>
            <a:normAutofit fontScale="70000" lnSpcReduction="20000"/>
          </a:bodyPr>
          <a:lstStyle/>
          <a:p>
            <a:r>
              <a:rPr lang="tr-TR" dirty="0"/>
              <a:t>Madde 2:</a:t>
            </a:r>
          </a:p>
          <a:p>
            <a:r>
              <a:rPr lang="tr-TR" dirty="0"/>
              <a:t>Katılım Hakkına İlişkin Önlemlerin Uygulanması</a:t>
            </a:r>
          </a:p>
          <a:p>
            <a:r>
              <a:rPr lang="tr-TR" dirty="0"/>
              <a:t>1. Taraf devletler yerel yönetimin işlerine katılma hakkını yaşama geçirmek için gerekli bütün önlemleri alacaklardır.</a:t>
            </a:r>
          </a:p>
          <a:p>
            <a:r>
              <a:rPr lang="tr-TR" dirty="0"/>
              <a:t>2. Katılım hakkının kullanılabilmesi için gerekli önlemler şunlardır:</a:t>
            </a:r>
          </a:p>
          <a:p>
            <a:r>
              <a:rPr lang="tr-TR" dirty="0"/>
              <a:t>i. Yerel yönetimleri bu Protokol’de yer alan katılım hakkının kullanılabilmesini olanaklı kılmak, iyileştirmek ve kolaylaştırmak için güçlendirmek;</a:t>
            </a:r>
          </a:p>
          <a:p>
            <a:r>
              <a:rPr lang="tr-TR" dirty="0"/>
              <a:t>ii. Aşağıdaki önlemleri almak:</a:t>
            </a:r>
          </a:p>
          <a:p>
            <a:r>
              <a:rPr lang="tr-TR" dirty="0"/>
              <a:t>a) Danışma toplantıları, yerel halkoylamaları ve dilekçe verme gibi yöntemlerle halkın katılım süreçleri içinde yer almasını sağlamak. Yerel yönetimin biriminin nüfusunun kalabalık olması ve sınırlarının geniş bir alana yayılması durumunda, halkın kendine en yakın olan yerleşim yerinde katılımına olanak sağlamak.</a:t>
            </a:r>
          </a:p>
          <a:p>
            <a:r>
              <a:rPr lang="tr-TR" dirty="0"/>
              <a:t>b) Taraf devletin anayasal düzenine ve uluslararası tüzel yükümlülüklerine uygun olarak, yerel yönetimlerin elinde bulunan resmi belgelere erişilebilmesini sağlamak.</a:t>
            </a:r>
          </a:p>
          <a:p>
            <a:r>
              <a:rPr lang="tr-TR" dirty="0"/>
              <a:t>c) Katılım açısından özel engellerle karşılaşan kişilerinin gereksinmelerinin karşılanması için önlem almak.</a:t>
            </a:r>
          </a:p>
          <a:p>
            <a:r>
              <a:rPr lang="tr-TR" dirty="0"/>
              <a:t>d) Yerel yönetimlerin çalışmalarına ve yerel kamu hizmetlerine yakınma ve önerilerin gereklerini yerine getirmek üzere mekanizmalar ve yöntemler geliştirmek.</a:t>
            </a:r>
          </a:p>
          <a:p>
            <a:r>
              <a:rPr lang="tr-TR" dirty="0"/>
              <a:t>iii. Bu Protokol’de yer alan katılım hakkının kullanılabilmesi ve iyileştirilebilmesi için gerekli bilgilerin ve iletişim teknolojilerinin kullanımının özendirilmesi.</a:t>
            </a:r>
          </a:p>
        </p:txBody>
      </p:sp>
    </p:spTree>
    <p:extLst>
      <p:ext uri="{BB962C8B-B14F-4D97-AF65-F5344CB8AC3E}">
        <p14:creationId xmlns:p14="http://schemas.microsoft.com/office/powerpoint/2010/main" val="145337454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371</TotalTime>
  <Words>446</Words>
  <Application>Microsoft Office PowerPoint</Application>
  <PresentationFormat>Ekran Gösterisi (4:3)</PresentationFormat>
  <Paragraphs>23</Paragraphs>
  <Slides>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vt:i4>
      </vt:variant>
    </vt:vector>
  </HeadingPairs>
  <TitlesOfParts>
    <vt:vector size="6" baseType="lpstr">
      <vt:lpstr>Arial</vt:lpstr>
      <vt:lpstr>Calibri</vt:lpstr>
      <vt:lpstr>Calibri Light</vt:lpstr>
      <vt:lpstr>Office Theme</vt:lpstr>
      <vt:lpstr>AYYÖ Şartı’na Ek Protokol (X. Hafta)</vt:lpstr>
      <vt:lpstr>AYYÖ Şartı’na Ek Protokol (X. Hafta)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Temel kavramlar </dc:title>
  <dc:creator>AYSEGUL MENGI</dc:creator>
  <cp:lastModifiedBy>CAN GIRAY OZGUL</cp:lastModifiedBy>
  <cp:revision>84</cp:revision>
  <dcterms:created xsi:type="dcterms:W3CDTF">2017-11-06T08:31:13Z</dcterms:created>
  <dcterms:modified xsi:type="dcterms:W3CDTF">2017-11-28T08:18:32Z</dcterms:modified>
</cp:coreProperties>
</file>