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81" r:id="rId3"/>
    <p:sldId id="277" r:id="rId4"/>
    <p:sldId id="287" r:id="rId5"/>
    <p:sldId id="344" r:id="rId6"/>
    <p:sldId id="286" r:id="rId7"/>
    <p:sldId id="285" r:id="rId8"/>
    <p:sldId id="288" r:id="rId9"/>
    <p:sldId id="289" r:id="rId10"/>
    <p:sldId id="290" r:id="rId11"/>
    <p:sldId id="291" r:id="rId12"/>
    <p:sldId id="29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0"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48" y="51306"/>
    </p:cViewPr>
  </p:outlineViewPr>
  <p:notesTextViewPr>
    <p:cViewPr>
      <p:scale>
        <a:sx n="100" d="100"/>
        <a:sy n="100" d="100"/>
      </p:scale>
      <p:origin x="0" y="0"/>
    </p:cViewPr>
  </p:notesTextViewPr>
  <p:sorterViewPr>
    <p:cViewPr>
      <p:scale>
        <a:sx n="100" d="100"/>
        <a:sy n="100" d="100"/>
      </p:scale>
      <p:origin x="0" y="-9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FF789-3D9B-4393-9971-DFC8EFE6B334}"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BE44A-8643-48E4-BA0D-542181F65B85}" type="slidenum">
              <a:rPr lang="tr-TR" smtClean="0"/>
              <a:t>‹#›</a:t>
            </a:fld>
            <a:endParaRPr lang="tr-TR"/>
          </a:p>
        </p:txBody>
      </p:sp>
    </p:spTree>
    <p:extLst>
      <p:ext uri="{BB962C8B-B14F-4D97-AF65-F5344CB8AC3E}">
        <p14:creationId xmlns:p14="http://schemas.microsoft.com/office/powerpoint/2010/main" val="166210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30FBE44A-8643-48E4-BA0D-542181F65B85}" type="slidenum">
              <a:rPr lang="tr-TR" smtClean="0"/>
              <a:t>6</a:t>
            </a:fld>
            <a:endParaRPr lang="tr-TR"/>
          </a:p>
        </p:txBody>
      </p:sp>
    </p:spTree>
    <p:extLst>
      <p:ext uri="{BB962C8B-B14F-4D97-AF65-F5344CB8AC3E}">
        <p14:creationId xmlns:p14="http://schemas.microsoft.com/office/powerpoint/2010/main" val="4277981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6F0954B-0D1F-4FBD-8A76-A5A60BF794D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2E3669-17B3-47E0-9963-5B5152B6FFC3}"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6F0954B-0D1F-4FBD-8A76-A5A60BF794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92500" lnSpcReduction="20000"/>
          </a:bodyPr>
          <a:lstStyle/>
          <a:p>
            <a:endParaRPr lang="tr-TR" dirty="0" smtClean="0">
              <a:effectLst/>
              <a:latin typeface="Book Antiqua" pitchFamily="18" charset="0"/>
            </a:endParaRPr>
          </a:p>
          <a:p>
            <a:endParaRPr lang="tr-TR" dirty="0" smtClean="0">
              <a:effectLst/>
              <a:latin typeface="Book Antiqua" pitchFamily="18" charset="0"/>
            </a:endParaRPr>
          </a:p>
          <a:p>
            <a:endParaRPr lang="tr-TR" dirty="0" smtClean="0">
              <a:effectLst/>
              <a:latin typeface="Book Antiqua" pitchFamily="18" charset="0"/>
            </a:endParaRPr>
          </a:p>
          <a:p>
            <a:r>
              <a:rPr lang="tr-TR" dirty="0" smtClean="0">
                <a:solidFill>
                  <a:schemeClr val="tx1"/>
                </a:solidFill>
                <a:effectLst/>
                <a:latin typeface="Book Antiqua" pitchFamily="18" charset="0"/>
              </a:rPr>
              <a:t>Emir Hilmi </a:t>
            </a:r>
            <a:r>
              <a:rPr lang="tr-TR" dirty="0" err="1" smtClean="0">
                <a:solidFill>
                  <a:schemeClr val="tx1"/>
                </a:solidFill>
                <a:effectLst/>
                <a:latin typeface="Book Antiqua" pitchFamily="18" charset="0"/>
              </a:rPr>
              <a:t>Üner</a:t>
            </a:r>
            <a:endParaRPr lang="tr-TR" dirty="0">
              <a:solidFill>
                <a:schemeClr val="tx1"/>
              </a:solidFill>
              <a:effectLst/>
              <a:latin typeface="Book Antiqua" pitchFamily="18" charset="0"/>
            </a:endParaRPr>
          </a:p>
        </p:txBody>
      </p:sp>
      <p:sp>
        <p:nvSpPr>
          <p:cNvPr id="2" name="1 Başlık"/>
          <p:cNvSpPr>
            <a:spLocks noGrp="1"/>
          </p:cNvSpPr>
          <p:nvPr>
            <p:ph type="ctrTitle"/>
          </p:nvPr>
        </p:nvSpPr>
        <p:spPr/>
        <p:txBody>
          <a:bodyPr/>
          <a:lstStyle/>
          <a:p>
            <a:r>
              <a:rPr lang="tr-TR" b="0" dirty="0" smtClean="0">
                <a:solidFill>
                  <a:schemeClr val="bg1"/>
                </a:solidFill>
                <a:effectLst/>
                <a:latin typeface="Book Antiqua" pitchFamily="18" charset="0"/>
              </a:rPr>
              <a:t>Ziyafet ve İkram Hizmetleri</a:t>
            </a:r>
            <a:endParaRPr lang="tr-TR" b="0"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994122"/>
          </a:xfrm>
        </p:spPr>
        <p:txBody>
          <a:bodyPr>
            <a:normAutofit fontScale="90000"/>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1447800"/>
            <a:ext cx="8291264" cy="5221560"/>
          </a:xfrm>
        </p:spPr>
        <p:txBody>
          <a:bodyPr>
            <a:normAutofit lnSpcReduction="10000"/>
          </a:bodyPr>
          <a:lstStyle/>
          <a:p>
            <a:pPr algn="just">
              <a:lnSpc>
                <a:spcPct val="150000"/>
              </a:lnSpc>
              <a:buNone/>
              <a:defRPr/>
            </a:pPr>
            <a:r>
              <a:rPr lang="tr-TR" sz="2400" dirty="0" smtClean="0">
                <a:effectLst/>
                <a:latin typeface="Book Antiqua" pitchFamily="18" charset="0"/>
              </a:rPr>
              <a:t>	Ziyafet organizasyonları için anlaşma yapılırken göz önünde bulundurulması gereken hususlar şunlardır:</a:t>
            </a:r>
          </a:p>
          <a:p>
            <a:pPr lvl="1" algn="just">
              <a:lnSpc>
                <a:spcPct val="150000"/>
              </a:lnSpc>
              <a:defRPr/>
            </a:pPr>
            <a:r>
              <a:rPr lang="tr-TR" dirty="0" smtClean="0">
                <a:effectLst/>
                <a:latin typeface="Book Antiqua" pitchFamily="18" charset="0"/>
              </a:rPr>
              <a:t>Ziyafetin amacı</a:t>
            </a:r>
          </a:p>
          <a:p>
            <a:pPr lvl="1" algn="just">
              <a:lnSpc>
                <a:spcPct val="150000"/>
              </a:lnSpc>
              <a:defRPr/>
            </a:pPr>
            <a:r>
              <a:rPr lang="tr-TR" dirty="0" smtClean="0">
                <a:effectLst/>
                <a:latin typeface="Book Antiqua" pitchFamily="18" charset="0"/>
              </a:rPr>
              <a:t>Ziyafetin tarihi</a:t>
            </a:r>
          </a:p>
          <a:p>
            <a:pPr lvl="1" algn="just">
              <a:lnSpc>
                <a:spcPct val="150000"/>
              </a:lnSpc>
              <a:defRPr/>
            </a:pPr>
            <a:r>
              <a:rPr lang="tr-TR" dirty="0" smtClean="0">
                <a:effectLst/>
                <a:latin typeface="Book Antiqua" pitchFamily="18" charset="0"/>
              </a:rPr>
              <a:t>Salonun durumu</a:t>
            </a:r>
          </a:p>
          <a:p>
            <a:pPr lvl="1" algn="just">
              <a:lnSpc>
                <a:spcPct val="150000"/>
              </a:lnSpc>
              <a:defRPr/>
            </a:pPr>
            <a:r>
              <a:rPr lang="tr-TR" dirty="0" smtClean="0">
                <a:effectLst/>
                <a:latin typeface="Book Antiqua" pitchFamily="18" charset="0"/>
              </a:rPr>
              <a:t>Katılacak davetli sayısı</a:t>
            </a:r>
          </a:p>
          <a:p>
            <a:pPr lvl="1" algn="just">
              <a:lnSpc>
                <a:spcPct val="150000"/>
              </a:lnSpc>
              <a:defRPr/>
            </a:pPr>
            <a:r>
              <a:rPr lang="tr-TR" dirty="0" smtClean="0">
                <a:effectLst/>
                <a:latin typeface="Book Antiqua" pitchFamily="18" charset="0"/>
              </a:rPr>
              <a:t>Salonun azami kapasitesi</a:t>
            </a:r>
          </a:p>
          <a:p>
            <a:pPr lvl="1" algn="just">
              <a:lnSpc>
                <a:spcPct val="150000"/>
              </a:lnSpc>
              <a:defRPr/>
            </a:pPr>
            <a:r>
              <a:rPr lang="tr-TR" dirty="0" smtClean="0">
                <a:effectLst/>
                <a:latin typeface="Book Antiqua" pitchFamily="18" charset="0"/>
              </a:rPr>
              <a:t>Personel imkanları </a:t>
            </a:r>
          </a:p>
          <a:p>
            <a:pPr lvl="1" algn="just">
              <a:lnSpc>
                <a:spcPct val="150000"/>
              </a:lnSpc>
              <a:defRPr/>
            </a:pPr>
            <a:r>
              <a:rPr lang="tr-TR" dirty="0" smtClean="0">
                <a:effectLst/>
                <a:latin typeface="Book Antiqua" pitchFamily="18" charset="0"/>
              </a:rPr>
              <a:t>Malzeme imkanları </a:t>
            </a:r>
          </a:p>
          <a:p>
            <a:endParaRPr lang="tr-TR" dirty="0">
              <a:effectLst/>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Bottom)">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18654"/>
            <a:ext cx="7772400" cy="850106"/>
          </a:xfrm>
        </p:spPr>
        <p:txBody>
          <a:bodyPr>
            <a:normAutofit/>
          </a:bodyPr>
          <a:lstStyle/>
          <a:p>
            <a:r>
              <a:rPr lang="tr-TR" dirty="0" smtClean="0">
                <a:solidFill>
                  <a:schemeClr val="tx1"/>
                </a:solidFill>
                <a:effectLst/>
                <a:latin typeface="Book Antiqua" pitchFamily="18" charset="0"/>
              </a:rPr>
              <a:t>Ziyafet/Banket Sözleşmesi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11560" y="2276872"/>
            <a:ext cx="7772400" cy="2806824"/>
          </a:xfrm>
        </p:spPr>
        <p:txBody>
          <a:bodyPr/>
          <a:lstStyle/>
          <a:p>
            <a:pPr algn="just"/>
            <a:r>
              <a:rPr lang="tr-TR" sz="2800" dirty="0" smtClean="0">
                <a:effectLst/>
                <a:latin typeface="Book Antiqua" pitchFamily="18" charset="0"/>
              </a:rPr>
              <a:t>Ziyafet müdürü ve müşteri ziyafete ilişkin tüm hususlarda anlaşmaya vardıklarında bu anlaşma yazıya dökülür. Bu anlaşma metnine ziyafet sözleşmesi/ banket sözleşmesi denir.</a:t>
            </a:r>
          </a:p>
          <a:p>
            <a:pPr algn="just"/>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1052736"/>
          </a:xfrm>
        </p:spPr>
        <p:txBody>
          <a:bodyPr/>
          <a:lstStyle/>
          <a:p>
            <a:r>
              <a:rPr lang="tr-TR" dirty="0" smtClean="0">
                <a:solidFill>
                  <a:schemeClr val="tx1"/>
                </a:solidFill>
                <a:latin typeface="Book Antiqua" pitchFamily="18" charset="0"/>
              </a:rPr>
              <a:t>Ziyafet/Banket Sözleşmesi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196752"/>
            <a:ext cx="8435280" cy="5149552"/>
          </a:xfrm>
        </p:spPr>
        <p:txBody>
          <a:bodyPr>
            <a:noAutofit/>
          </a:bodyPr>
          <a:lstStyle/>
          <a:p>
            <a:pPr>
              <a:buNone/>
              <a:defRPr/>
            </a:pPr>
            <a:r>
              <a:rPr lang="tr-TR" sz="2400" dirty="0" smtClean="0">
                <a:effectLst/>
                <a:latin typeface="Book Antiqua" pitchFamily="18" charset="0"/>
              </a:rPr>
              <a:t>Ziyafet anlaşmasında yer alması gereken bilgiler şu şekildedir:</a:t>
            </a:r>
          </a:p>
          <a:p>
            <a:pPr>
              <a:buNone/>
              <a:defRPr/>
            </a:pPr>
            <a:r>
              <a:rPr lang="fi-FI" sz="2000" dirty="0" smtClean="0">
                <a:effectLst/>
                <a:latin typeface="Book Antiqua" pitchFamily="18" charset="0"/>
              </a:rPr>
              <a:t>1. </a:t>
            </a:r>
            <a:r>
              <a:rPr lang="fi-FI" sz="2400" dirty="0" smtClean="0">
                <a:effectLst/>
                <a:latin typeface="Book Antiqua" pitchFamily="18" charset="0"/>
              </a:rPr>
              <a:t>Ziyafetin cinsi (dü</a:t>
            </a:r>
            <a:r>
              <a:rPr lang="tr-TR" sz="2400" dirty="0" smtClean="0">
                <a:effectLst/>
                <a:latin typeface="Book Antiqua" pitchFamily="18" charset="0"/>
              </a:rPr>
              <a:t>ğ</a:t>
            </a:r>
            <a:r>
              <a:rPr lang="fi-FI" sz="2400" dirty="0" smtClean="0">
                <a:effectLst/>
                <a:latin typeface="Book Antiqua" pitchFamily="18" charset="0"/>
              </a:rPr>
              <a:t>ün, ni</a:t>
            </a:r>
            <a:r>
              <a:rPr lang="tr-TR" sz="2400" dirty="0" smtClean="0">
                <a:effectLst/>
                <a:latin typeface="Book Antiqua" pitchFamily="18" charset="0"/>
              </a:rPr>
              <a:t>ş</a:t>
            </a:r>
            <a:r>
              <a:rPr lang="fi-FI" sz="2400" dirty="0" smtClean="0">
                <a:effectLst/>
                <a:latin typeface="Book Antiqua" pitchFamily="18" charset="0"/>
              </a:rPr>
              <a:t>an, kutlama vb.)</a:t>
            </a:r>
            <a:r>
              <a:rPr lang="tr-TR" sz="2400" dirty="0" smtClean="0">
                <a:effectLst/>
                <a:latin typeface="Book Antiqua" pitchFamily="18" charset="0"/>
              </a:rPr>
              <a:t>,</a:t>
            </a:r>
            <a:endParaRPr lang="fi-FI" sz="2400" dirty="0" smtClean="0">
              <a:effectLst/>
              <a:latin typeface="Book Antiqua" pitchFamily="18" charset="0"/>
            </a:endParaRPr>
          </a:p>
          <a:p>
            <a:pPr>
              <a:buNone/>
              <a:defRPr/>
            </a:pPr>
            <a:r>
              <a:rPr lang="tr-TR" sz="2400" dirty="0" smtClean="0">
                <a:effectLst/>
                <a:latin typeface="Book Antiqua" pitchFamily="18" charset="0"/>
              </a:rPr>
              <a:t>2. Ziyafetin tarihi ve günü,</a:t>
            </a:r>
          </a:p>
          <a:p>
            <a:pPr>
              <a:buNone/>
              <a:defRPr/>
            </a:pPr>
            <a:r>
              <a:rPr lang="en-US" sz="2400" dirty="0" smtClean="0">
                <a:effectLst/>
                <a:latin typeface="Book Antiqua" pitchFamily="18" charset="0"/>
              </a:rPr>
              <a:t>3. </a:t>
            </a:r>
            <a:r>
              <a:rPr lang="en-US" sz="2400" dirty="0" err="1" smtClean="0">
                <a:effectLst/>
                <a:latin typeface="Book Antiqua" pitchFamily="18" charset="0"/>
              </a:rPr>
              <a:t>Ziyafetin</a:t>
            </a:r>
            <a:r>
              <a:rPr lang="tr-TR" sz="2400" dirty="0" smtClean="0">
                <a:latin typeface="Book Antiqua" pitchFamily="18" charset="0"/>
              </a:rPr>
              <a:t> başlama </a:t>
            </a:r>
            <a:r>
              <a:rPr lang="en-US" sz="2400" dirty="0" err="1" smtClean="0">
                <a:effectLst/>
                <a:latin typeface="Book Antiqua" pitchFamily="18" charset="0"/>
              </a:rPr>
              <a:t>ve</a:t>
            </a:r>
            <a:r>
              <a:rPr lang="en-US" sz="2400" dirty="0" smtClean="0">
                <a:effectLst/>
                <a:latin typeface="Book Antiqua" pitchFamily="18" charset="0"/>
              </a:rPr>
              <a:t> </a:t>
            </a:r>
            <a:r>
              <a:rPr lang="en-US" sz="2400" dirty="0" err="1" smtClean="0">
                <a:effectLst/>
                <a:latin typeface="Book Antiqua" pitchFamily="18" charset="0"/>
              </a:rPr>
              <a:t>biti</a:t>
            </a:r>
            <a:r>
              <a:rPr lang="tr-TR" sz="2400" dirty="0" smtClean="0">
                <a:effectLst/>
                <a:latin typeface="Book Antiqua" pitchFamily="18" charset="0"/>
              </a:rPr>
              <a:t>ş saati,</a:t>
            </a:r>
            <a:endParaRPr lang="en-US" sz="2400" dirty="0" smtClean="0">
              <a:effectLst/>
              <a:latin typeface="Book Antiqua" pitchFamily="18" charset="0"/>
            </a:endParaRPr>
          </a:p>
          <a:p>
            <a:pPr>
              <a:buNone/>
              <a:defRPr/>
            </a:pPr>
            <a:r>
              <a:rPr lang="tr-TR" sz="2400" dirty="0" smtClean="0">
                <a:effectLst/>
                <a:latin typeface="Book Antiqua" pitchFamily="18" charset="0"/>
              </a:rPr>
              <a:t>4. Garanti edilen kuver sayısı (en son rakam 24 saat önceden bildirilmelidir)</a:t>
            </a:r>
          </a:p>
          <a:p>
            <a:pPr>
              <a:buNone/>
              <a:defRPr/>
            </a:pPr>
            <a:r>
              <a:rPr lang="tr-TR" sz="2400" dirty="0" smtClean="0">
                <a:effectLst/>
                <a:latin typeface="Book Antiqua" pitchFamily="18" charset="0"/>
              </a:rPr>
              <a:t>5. Kişi başı fiyat,</a:t>
            </a:r>
          </a:p>
          <a:p>
            <a:pPr>
              <a:buNone/>
              <a:defRPr/>
            </a:pPr>
            <a:r>
              <a:rPr lang="tr-TR" sz="2400" dirty="0" smtClean="0">
                <a:effectLst/>
                <a:latin typeface="Book Antiqua" pitchFamily="18" charset="0"/>
              </a:rPr>
              <a:t>6. Menü, ekstra yemek ve içki istekleri, içki servisi,</a:t>
            </a:r>
          </a:p>
          <a:p>
            <a:pPr>
              <a:buNone/>
              <a:defRPr/>
            </a:pPr>
            <a:r>
              <a:rPr lang="tr-TR" sz="2400" dirty="0" smtClean="0">
                <a:effectLst/>
                <a:latin typeface="Book Antiqua" pitchFamily="18" charset="0"/>
              </a:rPr>
              <a:t>7. Menü ve isim kartları ve basım kararı,</a:t>
            </a:r>
          </a:p>
          <a:p>
            <a:pPr>
              <a:buNone/>
              <a:defRPr/>
            </a:pPr>
            <a:r>
              <a:rPr lang="tr-TR" sz="2400" dirty="0" smtClean="0">
                <a:effectLst/>
                <a:latin typeface="Book Antiqua" pitchFamily="18" charset="0"/>
              </a:rPr>
              <a:t>8. Masa planı, oturma planı, konuşmalar yapılacaksa sırası ve zamanı,</a:t>
            </a:r>
          </a:p>
          <a:p>
            <a:pPr>
              <a:buNone/>
              <a:defRPr/>
            </a:pPr>
            <a:r>
              <a:rPr lang="tr-TR" sz="2400" dirty="0" smtClean="0">
                <a:effectLst/>
                <a:latin typeface="Book Antiqua" pitchFamily="18" charset="0"/>
              </a:rPr>
              <a:t>9. Müzik, podyum, mikrofon vb. istekler</a:t>
            </a:r>
          </a:p>
          <a:p>
            <a:endParaRPr lang="tr-TR" sz="2400" dirty="0">
              <a:effectLst/>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Horizont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Horizont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Horizontal)">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dirty="0">
              <a:effectLst/>
              <a:latin typeface="Book Antiqua" pitchFamily="18" charset="0"/>
            </a:endParaRPr>
          </a:p>
        </p:txBody>
      </p:sp>
      <p:sp>
        <p:nvSpPr>
          <p:cNvPr id="3" name="2 İçerik Yer Tutucusu"/>
          <p:cNvSpPr>
            <a:spLocks noGrp="1"/>
          </p:cNvSpPr>
          <p:nvPr>
            <p:ph sz="quarter" idx="1"/>
          </p:nvPr>
        </p:nvSpPr>
        <p:spPr>
          <a:xfrm>
            <a:off x="539552" y="2204864"/>
            <a:ext cx="8147248" cy="3814936"/>
          </a:xfrm>
        </p:spPr>
        <p:txBody>
          <a:bodyPr/>
          <a:lstStyle/>
          <a:p>
            <a:pPr algn="just"/>
            <a:r>
              <a:rPr lang="tr-TR" dirty="0" smtClean="0">
                <a:effectLst/>
                <a:latin typeface="Book Antiqua" pitchFamily="18" charset="0"/>
              </a:rPr>
              <a:t>Belirginleşen işbölümü sonucu ziyafete ilişkin memorandum (yazılı emir) ilgili yöneticilere (ziyafet ofisi, satın alma, muhasebe, depo, vb. yerlere) gönderilir ve ilgili departmanlar ziyafet organizasyonu için gerekli çalışmalara başlarlar</a:t>
            </a: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914400" y="1772816"/>
            <a:ext cx="7772400" cy="4246984"/>
          </a:xfrm>
        </p:spPr>
        <p:txBody>
          <a:bodyPr/>
          <a:lstStyle/>
          <a:p>
            <a:pPr algn="just">
              <a:lnSpc>
                <a:spcPct val="150000"/>
              </a:lnSpc>
              <a:defRPr/>
            </a:pPr>
            <a:r>
              <a:rPr lang="tr-TR" dirty="0" smtClean="0">
                <a:effectLst/>
                <a:latin typeface="Book Antiqua" pitchFamily="18" charset="0"/>
              </a:rPr>
              <a:t>Mizan </a:t>
            </a:r>
            <a:r>
              <a:rPr lang="tr-TR" dirty="0" err="1" smtClean="0">
                <a:effectLst/>
                <a:latin typeface="Book Antiqua" pitchFamily="18" charset="0"/>
              </a:rPr>
              <a:t>plas</a:t>
            </a:r>
            <a:r>
              <a:rPr lang="tr-TR" dirty="0" smtClean="0">
                <a:effectLst/>
                <a:latin typeface="Book Antiqua" pitchFamily="18" charset="0"/>
              </a:rPr>
              <a:t> çalışmalarının planlanması</a:t>
            </a:r>
          </a:p>
          <a:p>
            <a:pPr algn="just">
              <a:lnSpc>
                <a:spcPct val="150000"/>
              </a:lnSpc>
              <a:defRPr/>
            </a:pPr>
            <a:r>
              <a:rPr lang="tr-TR" dirty="0" smtClean="0">
                <a:effectLst/>
                <a:latin typeface="Book Antiqua" pitchFamily="18" charset="0"/>
              </a:rPr>
              <a:t>Ziyafete ilişkin zaman çizelgesinin hazırlanması</a:t>
            </a:r>
          </a:p>
          <a:p>
            <a:pPr algn="just">
              <a:lnSpc>
                <a:spcPct val="150000"/>
              </a:lnSpc>
              <a:defRPr/>
            </a:pPr>
            <a:r>
              <a:rPr lang="tr-TR" dirty="0" smtClean="0">
                <a:effectLst/>
                <a:latin typeface="Book Antiqua" pitchFamily="18" charset="0"/>
              </a:rPr>
              <a:t>Haftalık ziyafet listelerinin hazırlanması ve salon tahsislerinin belirlenmesi</a:t>
            </a:r>
          </a:p>
          <a:p>
            <a:pPr algn="just">
              <a:lnSpc>
                <a:spcPct val="150000"/>
              </a:lnSpc>
              <a:defRPr/>
            </a:pPr>
            <a:r>
              <a:rPr lang="tr-TR" dirty="0" smtClean="0">
                <a:effectLst/>
                <a:latin typeface="Book Antiqua" pitchFamily="18" charset="0"/>
              </a:rPr>
              <a:t>Diğer planlama çalışmaları</a:t>
            </a: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8147248" cy="850106"/>
          </a:xfrm>
        </p:spPr>
        <p:txBody>
          <a:bodyPr>
            <a:normAutofit/>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899592" y="1879848"/>
            <a:ext cx="7560840" cy="4861520"/>
          </a:xfrm>
        </p:spPr>
        <p:txBody>
          <a:bodyPr/>
          <a:lstStyle/>
          <a:p>
            <a:pPr algn="just"/>
            <a:r>
              <a:rPr lang="tr-TR" sz="2800" dirty="0" smtClean="0">
                <a:effectLst/>
                <a:latin typeface="Book Antiqua" pitchFamily="18" charset="0"/>
              </a:rPr>
              <a:t>Ziyafet bölümü, gerektiğinde ziyafet sahiplerine göstermek ve onlara yardımcı olmak için bazı ön hazırlıkları yapmış olmalıdır. </a:t>
            </a:r>
          </a:p>
          <a:p>
            <a:pPr algn="just"/>
            <a:r>
              <a:rPr lang="tr-TR" sz="2800" dirty="0" smtClean="0">
                <a:effectLst/>
                <a:latin typeface="Book Antiqua" pitchFamily="18" charset="0"/>
              </a:rPr>
              <a:t>Salonun çeşitli amaçlara </a:t>
            </a:r>
            <a:r>
              <a:rPr lang="tr-TR" sz="2800" dirty="0" smtClean="0">
                <a:latin typeface="Book Antiqua" pitchFamily="18" charset="0"/>
              </a:rPr>
              <a:t>göre hazırlanmış planları ve set menüleri müşterilere</a:t>
            </a:r>
            <a:r>
              <a:rPr lang="tr-TR" sz="2800" dirty="0" smtClean="0">
                <a:effectLst/>
                <a:latin typeface="Book Antiqua" pitchFamily="18" charset="0"/>
              </a:rPr>
              <a:t> sunarak en uygun seçenekler belirlenir.</a:t>
            </a:r>
            <a:endParaRPr lang="tr-TR" dirty="0" smtClean="0">
              <a:effectLst/>
              <a:latin typeface="Book Antiqua" pitchFamily="18" charset="0"/>
            </a:endParaRP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effectLst/>
              <a:latin typeface="Book Antiqua" pitchFamily="18" charset="0"/>
            </a:endParaRPr>
          </a:p>
        </p:txBody>
      </p:sp>
      <p:sp>
        <p:nvSpPr>
          <p:cNvPr id="3" name="2 İçerik Yer Tutucusu"/>
          <p:cNvSpPr>
            <a:spLocks noGrp="1"/>
          </p:cNvSpPr>
          <p:nvPr>
            <p:ph sz="quarter" idx="1"/>
          </p:nvPr>
        </p:nvSpPr>
        <p:spPr/>
        <p:txBody>
          <a:bodyPr/>
          <a:lstStyle/>
          <a:p>
            <a:endParaRPr lang="tr-TR"/>
          </a:p>
        </p:txBody>
      </p:sp>
      <p:pic>
        <p:nvPicPr>
          <p:cNvPr id="1026" name="Picture 2" descr="C:\Users\fransız mutfağı\Desktop\resimler\Yeni klasör\b_257201414811276.jpg"/>
          <p:cNvPicPr>
            <a:picLocks noChangeAspect="1" noChangeArrowheads="1"/>
          </p:cNvPicPr>
          <p:nvPr/>
        </p:nvPicPr>
        <p:blipFill>
          <a:blip r:embed="rId2" cstate="print"/>
          <a:srcRect/>
          <a:stretch>
            <a:fillRect/>
          </a:stretch>
        </p:blipFill>
        <p:spPr bwMode="auto">
          <a:xfrm>
            <a:off x="-252536" y="0"/>
            <a:ext cx="3851919" cy="6858000"/>
          </a:xfrm>
          <a:prstGeom prst="rect">
            <a:avLst/>
          </a:prstGeom>
          <a:noFill/>
        </p:spPr>
      </p:pic>
      <p:pic>
        <p:nvPicPr>
          <p:cNvPr id="1027" name="Picture 3" descr="C:\Users\fransız mutfağı\Desktop\resimler\Yeni klasör\b_2572014142112358.jpg"/>
          <p:cNvPicPr>
            <a:picLocks noChangeAspect="1" noChangeArrowheads="1"/>
          </p:cNvPicPr>
          <p:nvPr/>
        </p:nvPicPr>
        <p:blipFill>
          <a:blip r:embed="rId3" cstate="print"/>
          <a:srcRect/>
          <a:stretch>
            <a:fillRect/>
          </a:stretch>
        </p:blipFill>
        <p:spPr bwMode="auto">
          <a:xfrm>
            <a:off x="3203848" y="0"/>
            <a:ext cx="3510237" cy="6858000"/>
          </a:xfrm>
          <a:prstGeom prst="rect">
            <a:avLst/>
          </a:prstGeom>
          <a:noFill/>
        </p:spPr>
      </p:pic>
      <p:pic>
        <p:nvPicPr>
          <p:cNvPr id="1028" name="Picture 4" descr="C:\Users\fransız mutfağı\Desktop\resimler\Yeni klasör\b_2572014144411106.jpg"/>
          <p:cNvPicPr>
            <a:picLocks noChangeAspect="1" noChangeArrowheads="1"/>
          </p:cNvPicPr>
          <p:nvPr/>
        </p:nvPicPr>
        <p:blipFill>
          <a:blip r:embed="rId4" cstate="print"/>
          <a:srcRect/>
          <a:stretch>
            <a:fillRect/>
          </a:stretch>
        </p:blipFill>
        <p:spPr bwMode="auto">
          <a:xfrm>
            <a:off x="6084168" y="0"/>
            <a:ext cx="3059832" cy="6858000"/>
          </a:xfrm>
          <a:prstGeom prst="rect">
            <a:avLst/>
          </a:prstGeom>
          <a:noFill/>
        </p:spPr>
      </p:pic>
    </p:spTree>
    <p:extLst>
      <p:ext uri="{BB962C8B-B14F-4D97-AF65-F5344CB8AC3E}">
        <p14:creationId xmlns:p14="http://schemas.microsoft.com/office/powerpoint/2010/main" val="4139477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850106"/>
          </a:xfrm>
        </p:spPr>
        <p:txBody>
          <a:bodyPr>
            <a:normAutofit fontScale="90000"/>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95536" y="1447800"/>
            <a:ext cx="8291264" cy="5221560"/>
          </a:xfrm>
        </p:spPr>
        <p:txBody>
          <a:bodyPr>
            <a:normAutofit/>
          </a:bodyPr>
          <a:lstStyle/>
          <a:p>
            <a:pPr algn="just">
              <a:buNone/>
            </a:pPr>
            <a:r>
              <a:rPr lang="tr-TR" sz="2400" dirty="0" smtClean="0">
                <a:effectLst/>
                <a:latin typeface="Book Antiqua" pitchFamily="18" charset="0"/>
              </a:rPr>
              <a:t>	Ziyafet müdürünün (yöneticisi/sorumlusu) müşterinin istekleri doğrultusunda seçenekler sunabilmesi için elinde bazı verilerin her an hazır olarak bulunması gerekir, bu veriler:</a:t>
            </a:r>
          </a:p>
          <a:p>
            <a:pPr marL="548640" lvl="2" indent="-274320" algn="just">
              <a:spcBef>
                <a:spcPts val="580"/>
              </a:spcBef>
              <a:buClr>
                <a:schemeClr val="accent1"/>
              </a:buClr>
            </a:pPr>
            <a:r>
              <a:rPr lang="tr-TR" sz="2400" dirty="0" smtClean="0">
                <a:effectLst/>
                <a:latin typeface="Book Antiqua" pitchFamily="18" charset="0"/>
              </a:rPr>
              <a:t>Salonların rezervasyon durumlarını gösteren banket rezervasyon listesi,</a:t>
            </a:r>
          </a:p>
          <a:p>
            <a:pPr lvl="1" algn="just"/>
            <a:r>
              <a:rPr lang="tr-TR" dirty="0" smtClean="0">
                <a:effectLst/>
                <a:latin typeface="Book Antiqua" pitchFamily="18" charset="0"/>
              </a:rPr>
              <a:t>Salonların kapasiteleri, özellikleri ve donanım imkanlarını gösteren salon çizelgesi,</a:t>
            </a:r>
          </a:p>
          <a:p>
            <a:pPr lvl="1" algn="just"/>
            <a:r>
              <a:rPr lang="tr-TR" dirty="0" smtClean="0">
                <a:effectLst/>
                <a:latin typeface="Book Antiqua" pitchFamily="18" charset="0"/>
              </a:rPr>
              <a:t>Çeşitli organizasyonlar için önceden hazırlanmış değişik fiyat ve içerikteki menü örnekleri</a:t>
            </a:r>
          </a:p>
          <a:p>
            <a:pPr lvl="1" algn="just"/>
            <a:r>
              <a:rPr lang="tr-TR" dirty="0" smtClean="0">
                <a:effectLst/>
                <a:latin typeface="Book Antiqua" pitchFamily="18" charset="0"/>
              </a:rPr>
              <a:t>Çeşitli organizasyonlar için masa düzeni seçeneklerini gösteren salon krokileridir.</a:t>
            </a:r>
          </a:p>
          <a:p>
            <a:pPr lvl="1"/>
            <a:endParaRPr lang="tr-TR" dirty="0" smtClean="0">
              <a:effectLst/>
              <a:latin typeface="Book Antiqua" pitchFamily="18" charset="0"/>
            </a:endParaRPr>
          </a:p>
          <a:p>
            <a:endParaRPr lang="tr-TR" sz="2400" dirty="0">
              <a:effectLst/>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850106"/>
          </a:xfrm>
        </p:spPr>
        <p:txBody>
          <a:bodyPr>
            <a:normAutofit fontScale="90000"/>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539552" y="1700808"/>
            <a:ext cx="8208912" cy="4968552"/>
          </a:xfrm>
        </p:spPr>
        <p:txBody>
          <a:bodyPr>
            <a:normAutofit/>
          </a:bodyPr>
          <a:lstStyle/>
          <a:p>
            <a:pPr algn="just"/>
            <a:r>
              <a:rPr lang="tr-TR" sz="2800" dirty="0" smtClean="0">
                <a:effectLst/>
                <a:latin typeface="Book Antiqua" pitchFamily="18" charset="0"/>
              </a:rPr>
              <a:t>Ziyafet yöneticisi öncelikle müşterinin ne istediğini ve ziyafet organizasyonu için ne kadar harcama yapabileceğini bilmelidir. Bunları bilirse müşterilere salon seçimi, menünün içeriği hakkında daha sağlıklı yönlendirmelerde bulunabilir. Salon seçimi, konuklara sunulacak yiyecek ve içeceklerin türü, servis çeşidi ziyafete ödenecek bedeli ciddi şekilde değiştirmektedir. </a:t>
            </a: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850106"/>
          </a:xfrm>
        </p:spPr>
        <p:txBody>
          <a:bodyPr>
            <a:normAutofit fontScale="90000"/>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363272" cy="5221560"/>
          </a:xfrm>
        </p:spPr>
        <p:txBody>
          <a:bodyPr>
            <a:normAutofit/>
          </a:bodyPr>
          <a:lstStyle/>
          <a:p>
            <a:pPr algn="just">
              <a:buNone/>
              <a:defRPr/>
            </a:pPr>
            <a:r>
              <a:rPr lang="tr-TR" sz="2800" dirty="0" smtClean="0">
                <a:effectLst/>
                <a:latin typeface="Book Antiqua" pitchFamily="18" charset="0"/>
              </a:rPr>
              <a:t>	Ziyafeti kabul edecek yetkili, ziyafet sahibi ile anlaşma yaparken bazı konulara dikkat etmelidir:</a:t>
            </a:r>
          </a:p>
          <a:p>
            <a:pPr algn="just">
              <a:defRPr/>
            </a:pPr>
            <a:r>
              <a:rPr lang="tr-TR" sz="2800" dirty="0" smtClean="0">
                <a:effectLst/>
                <a:latin typeface="Book Antiqua" pitchFamily="18" charset="0"/>
              </a:rPr>
              <a:t>Mümkünse salonun bir önceki yemekte kullanılan plana göre hazırlanması sağlanmalıdır. Bu yol emekten tasarruf sağlar.</a:t>
            </a:r>
          </a:p>
          <a:p>
            <a:pPr algn="just">
              <a:defRPr/>
            </a:pPr>
            <a:r>
              <a:rPr lang="tr-TR" sz="2800" dirty="0" smtClean="0">
                <a:effectLst/>
                <a:latin typeface="Book Antiqua" pitchFamily="18" charset="0"/>
              </a:rPr>
              <a:t>Menülerden konaklama işletmesine en fazla gelir getirenler tavsiye edilir.</a:t>
            </a:r>
          </a:p>
          <a:p>
            <a:pPr algn="just">
              <a:defRPr/>
            </a:pPr>
            <a:r>
              <a:rPr lang="tr-TR" sz="2800" dirty="0" smtClean="0">
                <a:effectLst/>
                <a:latin typeface="Book Antiqua" pitchFamily="18" charset="0"/>
              </a:rPr>
              <a:t>Menülere, önceden hazırlanıp bekletilebilen cins yemekler konulmalı ve bunlar tavsiye edilmelidir.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706090"/>
          </a:xfrm>
        </p:spPr>
        <p:txBody>
          <a:bodyPr>
            <a:normAutofit fontScale="90000"/>
          </a:bodyPr>
          <a:lstStyle/>
          <a:p>
            <a:r>
              <a:rPr lang="tr-TR" dirty="0" smtClean="0">
                <a:solidFill>
                  <a:schemeClr val="tx1"/>
                </a:solidFill>
                <a:effectLst/>
                <a:latin typeface="Book Antiqua" pitchFamily="18" charset="0"/>
              </a:rPr>
              <a:t>Ziyafet Organizasyonunun Kabulü </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67544" y="1988840"/>
            <a:ext cx="8219256" cy="4536504"/>
          </a:xfrm>
        </p:spPr>
        <p:txBody>
          <a:bodyPr/>
          <a:lstStyle/>
          <a:p>
            <a:pPr algn="just">
              <a:defRPr/>
            </a:pPr>
            <a:r>
              <a:rPr lang="tr-TR" sz="2800" dirty="0" smtClean="0">
                <a:effectLst/>
                <a:latin typeface="Book Antiqua" pitchFamily="18" charset="0"/>
              </a:rPr>
              <a:t>Menüdeki yemeklerin mevcut mutfak malzemeleriyle kolayca hazırlanabilir olmasına dikkat edilmelidir. Meselâ büyük bir ziyafette çikolatalı sufle verilmez. Hem hazırlanması çok zaman alır hem de 700-800 kişiye sufle hazırlamak nerdeyse imkânsızdır.</a:t>
            </a:r>
          </a:p>
          <a:p>
            <a:pPr algn="just">
              <a:defRPr/>
            </a:pPr>
            <a:r>
              <a:rPr lang="tr-TR" sz="2800" dirty="0" smtClean="0">
                <a:effectLst/>
                <a:latin typeface="Book Antiqua" pitchFamily="18" charset="0"/>
              </a:rPr>
              <a:t>Tavsiyeler baskı haline getirilmemeli: parayı ödeyecek kişinin ziyafet sahibi olduğu unutulmamalıdır.</a:t>
            </a:r>
          </a:p>
          <a:p>
            <a:endParaRPr lang="tr-TR" dirty="0">
              <a:effectLst/>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2135</TotalTime>
  <Words>359</Words>
  <Application>Microsoft Office PowerPoint</Application>
  <PresentationFormat>Ekran Gösterisi (4:3)</PresentationFormat>
  <Paragraphs>54</Paragraphs>
  <Slides>12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 Antiqua</vt:lpstr>
      <vt:lpstr>Calibri</vt:lpstr>
      <vt:lpstr>Franklin Gothic Book</vt:lpstr>
      <vt:lpstr>Perpetua</vt:lpstr>
      <vt:lpstr>Wingdings 2</vt:lpstr>
      <vt:lpstr>Hisse Senedi</vt:lpstr>
      <vt:lpstr>Ziyafet ve İkram Hizmetleri</vt:lpstr>
      <vt:lpstr>Ziyafet Organizasyonlarında Planlamanın Önemi</vt:lpstr>
      <vt:lpstr>Ziyafet Organizasyonlarında Planlamanın Önemi</vt:lpstr>
      <vt:lpstr>Ziyafet Organizasyonunun Kabulü </vt:lpstr>
      <vt:lpstr>PowerPoint Sunusu</vt:lpstr>
      <vt:lpstr>Ziyafet Organizasyonunun Kabulü </vt:lpstr>
      <vt:lpstr>Ziyafet Organizasyonunun Kabulü </vt:lpstr>
      <vt:lpstr>Ziyafet Organizasyonunun Kabulü </vt:lpstr>
      <vt:lpstr>Ziyafet Organizasyonunun Kabulü </vt:lpstr>
      <vt:lpstr>Ziyafet Organizasyonunun Kabulü </vt:lpstr>
      <vt:lpstr>Ziyafet/Banket Sözleşmesi</vt:lpstr>
      <vt:lpstr>Ziyafet/Banket Sözleşmesi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196</cp:revision>
  <dcterms:created xsi:type="dcterms:W3CDTF">2015-10-08T19:20:55Z</dcterms:created>
  <dcterms:modified xsi:type="dcterms:W3CDTF">2017-10-29T10:38:28Z</dcterms:modified>
</cp:coreProperties>
</file>