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91" d="100"/>
          <a:sy n="91" d="100"/>
        </p:scale>
        <p:origin x="14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44" y="826687"/>
            <a:ext cx="1145876" cy="1527835"/>
          </a:xfrm>
          <a:prstGeom prst="rect">
            <a:avLst/>
          </a:prstGeom>
        </p:spPr>
      </p:pic>
      <p:sp>
        <p:nvSpPr>
          <p:cNvPr id="12" name="Metin kutusu 11"/>
          <p:cNvSpPr txBox="1"/>
          <p:nvPr/>
        </p:nvSpPr>
        <p:spPr>
          <a:xfrm>
            <a:off x="2926709" y="1051996"/>
            <a:ext cx="3932295" cy="830997"/>
          </a:xfrm>
          <a:prstGeom prst="rect">
            <a:avLst/>
          </a:prstGeom>
          <a:noFill/>
        </p:spPr>
        <p:txBody>
          <a:bodyPr wrap="none" rtlCol="0">
            <a:spAutoFit/>
          </a:bodyPr>
          <a:lstStyle/>
          <a:p>
            <a:pPr algn="ctr"/>
            <a:r>
              <a:rPr lang="tr-TR" sz="24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a:solidFill>
                  <a:srgbClr val="204788"/>
                </a:solidFill>
                <a:latin typeface="Times New Roman" panose="02020603050405020304" pitchFamily="18" charset="0"/>
                <a:cs typeface="Times New Roman" panose="02020603050405020304" pitchFamily="18" charset="0"/>
              </a:rPr>
              <a:t>Nallıhan</a:t>
            </a:r>
            <a:r>
              <a:rPr lang="tr-TR" sz="2400" b="0" baseline="0" dirty="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855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76363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33772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2737639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16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6279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822960" y="2582335"/>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048810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2072480-10DA-4FB4-BEAE-2A1DEA90F248}" type="datetimeFigureOut">
              <a:rPr lang="tr-TR" smtClean="0"/>
              <a:t>28.01.2020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36641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147092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1866608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364721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rgbClr val="204788"/>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56993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85000"/>
        </a:lnSpc>
        <a:spcBef>
          <a:spcPct val="0"/>
        </a:spcBef>
        <a:buNone/>
        <a:defRPr sz="2700" kern="1200" spc="-3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rgbClr val="204788"/>
          </a:solidFill>
          <a:latin typeface="Times New Roman" panose="02020603050405020304" pitchFamily="18" charset="0"/>
          <a:ea typeface="+mn-ea"/>
          <a:cs typeface="Times New Roman" panose="02020603050405020304" pitchFamily="18"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hyperlink" Target="http://teknikbilimlermyo.istanbul.edu.tr/elektrik/wp-content/uploads/2015/03/B%C3%B6l%C3%BCm-7.pdf" TargetMode="External"/><Relationship Id="rId2" Type="http://schemas.openxmlformats.org/officeDocument/2006/relationships/hyperlink" Target="http://eng.harran.edu.tr/~nbesli/ETK/PQS/PQS.html"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hbogm.meb.gov.tr/mtao/1elektroteknik/unite3.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95E20991-166E-4170-B3EE-FFF1FC9001EA}"/>
              </a:ext>
            </a:extLst>
          </p:cNvPr>
          <p:cNvSpPr>
            <a:spLocks noGrp="1"/>
          </p:cNvSpPr>
          <p:nvPr/>
        </p:nvSpPr>
        <p:spPr>
          <a:xfrm>
            <a:off x="-85755" y="1533525"/>
            <a:ext cx="9677900" cy="1019175"/>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tr-TR" dirty="0">
              <a:solidFill>
                <a:schemeClr val="tx1"/>
              </a:solidFill>
            </a:endParaRPr>
          </a:p>
        </p:txBody>
      </p:sp>
      <p:sp>
        <p:nvSpPr>
          <p:cNvPr id="5" name="Alt Başlık 2">
            <a:extLst>
              <a:ext uri="{FF2B5EF4-FFF2-40B4-BE49-F238E27FC236}">
                <a16:creationId xmlns:a16="http://schemas.microsoft.com/office/drawing/2014/main" id="{EEB33818-28C6-46E8-896D-5DB7E765C878}"/>
              </a:ext>
            </a:extLst>
          </p:cNvPr>
          <p:cNvSpPr>
            <a:spLocks noGrp="1"/>
          </p:cNvSpPr>
          <p:nvPr/>
        </p:nvSpPr>
        <p:spPr>
          <a:xfrm>
            <a:off x="577103" y="2906430"/>
            <a:ext cx="9124448" cy="861420"/>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2000" b="0" i="0" kern="1200" cap="all">
                <a:solidFill>
                  <a:schemeClr val="bg2">
                    <a:lumMod val="40000"/>
                    <a:lumOff val="60000"/>
                  </a:schemeClr>
                </a:solidFill>
                <a:latin typeface="+mj-lt"/>
                <a:ea typeface="+mj-ea"/>
                <a:cs typeface="+mj-cs"/>
              </a:defRPr>
            </a:lvl1pPr>
            <a:lvl2pPr marL="3429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mj-lt"/>
                <a:ea typeface="+mj-ea"/>
                <a:cs typeface="+mj-cs"/>
              </a:defRPr>
            </a:lvl2pPr>
            <a:lvl3pPr marL="6858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mj-lt"/>
                <a:ea typeface="+mj-ea"/>
                <a:cs typeface="+mj-cs"/>
              </a:defRPr>
            </a:lvl3pPr>
            <a:lvl4pPr marL="10287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4pPr>
            <a:lvl5pPr marL="13716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5pPr>
            <a:lvl6pPr marL="17145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0574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24003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27432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r>
              <a:rPr lang="tr-TR" sz="4000" b="1" dirty="0">
                <a:solidFill>
                  <a:srgbClr val="4FB8C1"/>
                </a:solidFill>
              </a:rPr>
              <a:t>ALTERNATİF AKIM DEVRE ANALİZİ </a:t>
            </a:r>
            <a:endParaRPr lang="en-US" sz="4000" b="1">
              <a:solidFill>
                <a:srgbClr val="4FB8C1"/>
              </a:solidFill>
            </a:endParaRPr>
          </a:p>
          <a:p>
            <a:r>
              <a:rPr lang="tr-TR" sz="4000" b="1" dirty="0">
                <a:solidFill>
                  <a:srgbClr val="4FB8C1"/>
                </a:solidFill>
              </a:rPr>
              <a:t>8.HAFTA </a:t>
            </a:r>
          </a:p>
        </p:txBody>
      </p:sp>
      <p:pic>
        <p:nvPicPr>
          <p:cNvPr id="3" name="Resim 4">
            <a:extLst>
              <a:ext uri="{FF2B5EF4-FFF2-40B4-BE49-F238E27FC236}">
                <a16:creationId xmlns:a16="http://schemas.microsoft.com/office/drawing/2014/main" id="{71ED834D-D2A4-4B40-8D7B-8F7B8631B16E}"/>
              </a:ext>
            </a:extLst>
          </p:cNvPr>
          <p:cNvPicPr>
            <a:picLocks noChangeAspect="1"/>
          </p:cNvPicPr>
          <p:nvPr/>
        </p:nvPicPr>
        <p:blipFill>
          <a:blip r:embed="rId2"/>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378BFD98-8B57-48C5-8D13-6500E2ABB874}"/>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1674425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56CB7E-0108-47B3-8BEF-D4CD18F6FB4B}"/>
              </a:ext>
            </a:extLst>
          </p:cNvPr>
          <p:cNvSpPr>
            <a:spLocks noGrp="1"/>
          </p:cNvSpPr>
          <p:nvPr>
            <p:ph type="title"/>
          </p:nvPr>
        </p:nvSpPr>
        <p:spPr>
          <a:xfrm>
            <a:off x="781681" y="1000452"/>
            <a:ext cx="8782169" cy="684233"/>
          </a:xfrm>
        </p:spPr>
        <p:txBody>
          <a:bodyPr/>
          <a:lstStyle/>
          <a:p>
            <a:r>
              <a:rPr lang="tr-TR" sz="4000" b="1" u="sng" dirty="0">
                <a:solidFill>
                  <a:srgbClr val="4FB8C1"/>
                </a:solidFill>
              </a:rPr>
              <a:t>Alternatif Akımda Güç Hesabı</a:t>
            </a:r>
            <a:r>
              <a:rPr lang="tr-TR" sz="4000" b="1" dirty="0">
                <a:solidFill>
                  <a:srgbClr val="4FB8C1"/>
                </a:solidFill>
              </a:rPr>
              <a:t> </a:t>
            </a:r>
          </a:p>
        </p:txBody>
      </p:sp>
      <p:sp>
        <p:nvSpPr>
          <p:cNvPr id="3" name="İçerik Yer Tutucusu 2">
            <a:extLst>
              <a:ext uri="{FF2B5EF4-FFF2-40B4-BE49-F238E27FC236}">
                <a16:creationId xmlns:a16="http://schemas.microsoft.com/office/drawing/2014/main" id="{DFD27852-F33C-46B3-A3E5-A2D9318CCB54}"/>
              </a:ext>
            </a:extLst>
          </p:cNvPr>
          <p:cNvSpPr>
            <a:spLocks noGrp="1"/>
          </p:cNvSpPr>
          <p:nvPr>
            <p:ph idx="1"/>
          </p:nvPr>
        </p:nvSpPr>
        <p:spPr>
          <a:xfrm>
            <a:off x="1312868" y="2037262"/>
            <a:ext cx="6709906" cy="4195481"/>
          </a:xfrm>
        </p:spPr>
        <p:txBody>
          <a:bodyPr vert="horz" lIns="91440" tIns="45720" rIns="91440" bIns="45720" rtlCol="0" anchor="t">
            <a:normAutofit/>
          </a:bodyPr>
          <a:lstStyle/>
          <a:p>
            <a:pPr marL="0" indent="0">
              <a:buNone/>
            </a:pPr>
            <a:endParaRPr lang="tr-TR" b="1" dirty="0" smtClean="0"/>
          </a:p>
          <a:p>
            <a:pPr marL="0" indent="0">
              <a:buNone/>
            </a:pPr>
            <a:r>
              <a:rPr lang="tr-TR" b="1" dirty="0" err="1" smtClean="0"/>
              <a:t>Resistif</a:t>
            </a:r>
            <a:r>
              <a:rPr lang="tr-TR" b="1" dirty="0" smtClean="0"/>
              <a:t> </a:t>
            </a:r>
            <a:r>
              <a:rPr lang="tr-TR" b="1" dirty="0"/>
              <a:t>/ Reaktif yük için : </a:t>
            </a:r>
          </a:p>
          <a:p>
            <a:pPr marL="0" indent="0">
              <a:buNone/>
            </a:pPr>
            <a:endParaRPr lang="tr-TR" b="1" dirty="0"/>
          </a:p>
        </p:txBody>
      </p:sp>
      <p:pic>
        <p:nvPicPr>
          <p:cNvPr id="4" name="Resim 4">
            <a:extLst>
              <a:ext uri="{FF2B5EF4-FFF2-40B4-BE49-F238E27FC236}">
                <a16:creationId xmlns:a16="http://schemas.microsoft.com/office/drawing/2014/main" id="{5993DA21-A810-4E9F-9905-AA1846EE0215}"/>
              </a:ext>
            </a:extLst>
          </p:cNvPr>
          <p:cNvPicPr>
            <a:picLocks noChangeAspect="1"/>
          </p:cNvPicPr>
          <p:nvPr/>
        </p:nvPicPr>
        <p:blipFill>
          <a:blip r:embed="rId2"/>
          <a:stretch>
            <a:fillRect/>
          </a:stretch>
        </p:blipFill>
        <p:spPr>
          <a:xfrm>
            <a:off x="2095718" y="2594345"/>
            <a:ext cx="4854948" cy="3990975"/>
          </a:xfrm>
          <a:prstGeom prst="rect">
            <a:avLst/>
          </a:prstGeom>
        </p:spPr>
      </p:pic>
      <p:pic>
        <p:nvPicPr>
          <p:cNvPr id="6" name="Resim 4">
            <a:extLst>
              <a:ext uri="{FF2B5EF4-FFF2-40B4-BE49-F238E27FC236}">
                <a16:creationId xmlns:a16="http://schemas.microsoft.com/office/drawing/2014/main" id="{EFA82349-7E5A-458B-B8FF-D878F660E493}"/>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CA5507E8-AB8C-4D24-9E58-961B375EEE6C}"/>
              </a:ext>
            </a:extLst>
          </p:cNvPr>
          <p:cNvPicPr>
            <a:picLocks noChangeAspect="1"/>
          </p:cNvPicPr>
          <p:nvPr/>
        </p:nvPicPr>
        <p:blipFill>
          <a:blip r:embed="rId4"/>
          <a:stretch>
            <a:fillRect/>
          </a:stretch>
        </p:blipFill>
        <p:spPr>
          <a:xfrm>
            <a:off x="8123207" y="0"/>
            <a:ext cx="1000125" cy="1000125"/>
          </a:xfrm>
          <a:prstGeom prst="rect">
            <a:avLst/>
          </a:prstGeom>
        </p:spPr>
      </p:pic>
    </p:spTree>
    <p:extLst>
      <p:ext uri="{BB962C8B-B14F-4D97-AF65-F5344CB8AC3E}">
        <p14:creationId xmlns:p14="http://schemas.microsoft.com/office/powerpoint/2010/main" val="3634714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CEAF334-BDE9-42E7-8784-E72E2BE78ADD}"/>
              </a:ext>
            </a:extLst>
          </p:cNvPr>
          <p:cNvSpPr>
            <a:spLocks noGrp="1"/>
          </p:cNvSpPr>
          <p:nvPr>
            <p:ph type="title"/>
          </p:nvPr>
        </p:nvSpPr>
        <p:spPr>
          <a:xfrm>
            <a:off x="1236145" y="828499"/>
            <a:ext cx="7053542" cy="905708"/>
          </a:xfrm>
        </p:spPr>
        <p:txBody>
          <a:bodyPr/>
          <a:lstStyle/>
          <a:p>
            <a:pPr algn="ctr"/>
            <a:r>
              <a:rPr lang="tr-TR" sz="5400" b="1" dirty="0">
                <a:solidFill>
                  <a:srgbClr val="4FB8C1"/>
                </a:solidFill>
              </a:rPr>
              <a:t>KAYNAKÇA</a:t>
            </a:r>
            <a:endParaRPr lang="tr-TR" sz="5400" dirty="0">
              <a:solidFill>
                <a:srgbClr val="4FB8C1"/>
              </a:solidFill>
            </a:endParaRPr>
          </a:p>
        </p:txBody>
      </p:sp>
      <p:sp>
        <p:nvSpPr>
          <p:cNvPr id="3" name="İçerik Yer Tutucusu 2">
            <a:extLst>
              <a:ext uri="{FF2B5EF4-FFF2-40B4-BE49-F238E27FC236}">
                <a16:creationId xmlns:a16="http://schemas.microsoft.com/office/drawing/2014/main" id="{61CB3235-1574-4B7E-B890-59132F6EB848}"/>
              </a:ext>
            </a:extLst>
          </p:cNvPr>
          <p:cNvSpPr>
            <a:spLocks noGrp="1"/>
          </p:cNvSpPr>
          <p:nvPr>
            <p:ph idx="1"/>
          </p:nvPr>
        </p:nvSpPr>
        <p:spPr>
          <a:xfrm>
            <a:off x="1359840" y="2021604"/>
            <a:ext cx="6709906" cy="4195481"/>
          </a:xfrm>
        </p:spPr>
        <p:txBody>
          <a:bodyPr vert="horz" lIns="91440" tIns="45720" rIns="91440" bIns="45720" rtlCol="0" anchor="t">
            <a:normAutofit/>
          </a:bodyPr>
          <a:lstStyle/>
          <a:p>
            <a:pPr marL="0" indent="0" algn="ctr">
              <a:spcBef>
                <a:spcPts val="0"/>
              </a:spcBef>
              <a:buNone/>
            </a:pPr>
            <a:r>
              <a:rPr lang="tr-TR" dirty="0">
                <a:hlinkClick r:id="rId2"/>
              </a:rPr>
              <a:t>http://eng.harran.edu.tr/~nbesli/ETK/PQS/PQS.html</a:t>
            </a:r>
            <a:endParaRPr lang="tr-TR" dirty="0"/>
          </a:p>
          <a:p>
            <a:pPr marL="0" indent="0" algn="ctr">
              <a:spcBef>
                <a:spcPts val="0"/>
              </a:spcBef>
              <a:buClr>
                <a:srgbClr val="8AD0D6"/>
              </a:buClr>
            </a:pPr>
            <a:endParaRPr lang="tr-TR" dirty="0"/>
          </a:p>
          <a:p>
            <a:pPr marL="0" indent="0" algn="ctr">
              <a:spcBef>
                <a:spcPts val="0"/>
              </a:spcBef>
              <a:buClr>
                <a:srgbClr val="8AD0D6"/>
              </a:buClr>
              <a:buNone/>
            </a:pPr>
            <a:r>
              <a:rPr lang="tr-TR" dirty="0">
                <a:hlinkClick r:id="rId3"/>
              </a:rPr>
              <a:t>http://teknikbilimlermyo.istanbul.edu.tr/elektrik/wp-content/uploads/2015/03/B%C3%B6l%C3%BCm-7.pdf</a:t>
            </a:r>
            <a:endParaRPr lang="tr-TR" dirty="0"/>
          </a:p>
          <a:p>
            <a:pPr marL="0" indent="0" algn="ctr">
              <a:spcBef>
                <a:spcPts val="0"/>
              </a:spcBef>
              <a:buClr>
                <a:srgbClr val="8AD0D6"/>
              </a:buClr>
            </a:pPr>
            <a:endParaRPr lang="tr-TR" dirty="0"/>
          </a:p>
          <a:p>
            <a:pPr marL="0" indent="0" algn="ctr">
              <a:spcBef>
                <a:spcPts val="0"/>
              </a:spcBef>
              <a:buNone/>
            </a:pPr>
            <a:r>
              <a:rPr lang="tr-TR" dirty="0"/>
              <a:t>Prof. </a:t>
            </a:r>
            <a:r>
              <a:rPr lang="tr-TR" dirty="0" err="1"/>
              <a:t>Dr</a:t>
            </a:r>
            <a:r>
              <a:rPr lang="tr-TR" dirty="0"/>
              <a:t> . Arifoğlu , U.</a:t>
            </a:r>
            <a:endParaRPr lang="en-US"/>
          </a:p>
          <a:p>
            <a:pPr marL="0" indent="0" algn="ctr">
              <a:spcBef>
                <a:spcPts val="0"/>
              </a:spcBef>
              <a:buNone/>
            </a:pPr>
            <a:r>
              <a:rPr lang="tr-TR" dirty="0"/>
              <a:t> (Elektrik-Elektronik Mühendisliğinin Temelleri </a:t>
            </a:r>
            <a:endParaRPr lang="en-US"/>
          </a:p>
          <a:p>
            <a:pPr marL="0" indent="0" algn="ctr">
              <a:spcBef>
                <a:spcPts val="0"/>
              </a:spcBef>
              <a:buNone/>
            </a:pPr>
            <a:r>
              <a:rPr lang="tr-TR" dirty="0"/>
              <a:t>Alternatif Akım Devreleri Cilt-II </a:t>
            </a:r>
            <a:endParaRPr lang="en-US"/>
          </a:p>
          <a:p>
            <a:pPr marL="0" indent="0" algn="ctr">
              <a:spcBef>
                <a:spcPts val="0"/>
              </a:spcBef>
              <a:buNone/>
            </a:pPr>
            <a:r>
              <a:rPr lang="tr-TR" dirty="0"/>
              <a:t>Alfa Basım Yayın Dağıtım Ltd. Şti. </a:t>
            </a:r>
            <a:endParaRPr lang="en-US"/>
          </a:p>
          <a:p>
            <a:pPr marL="0" indent="0" algn="ctr">
              <a:spcBef>
                <a:spcPts val="0"/>
              </a:spcBef>
              <a:buNone/>
            </a:pPr>
            <a:r>
              <a:rPr lang="tr-TR" dirty="0"/>
              <a:t>5. Basım Şubat 2012 )</a:t>
            </a:r>
            <a:endParaRPr lang="en-US"/>
          </a:p>
          <a:p>
            <a:pPr marL="0" indent="0" algn="ctr">
              <a:spcBef>
                <a:spcPts val="0"/>
              </a:spcBef>
              <a:buClr>
                <a:srgbClr val="8AD0D6"/>
              </a:buClr>
            </a:pPr>
            <a:endParaRPr lang="tr-TR" dirty="0"/>
          </a:p>
          <a:p>
            <a:pPr marL="0" indent="0" algn="ctr">
              <a:spcBef>
                <a:spcPts val="0"/>
              </a:spcBef>
              <a:buClr>
                <a:srgbClr val="8AD0D6"/>
              </a:buClr>
              <a:buNone/>
            </a:pPr>
            <a:r>
              <a:rPr lang="tr-TR" dirty="0">
                <a:hlinkClick r:id="rId4"/>
              </a:rPr>
              <a:t>http://hbogm.meb.gov.tr/mtao/1elektroteknik/unite3.pdf</a:t>
            </a:r>
            <a:endParaRPr lang="en-US"/>
          </a:p>
          <a:p>
            <a:pPr marL="0" indent="0" algn="ctr">
              <a:spcBef>
                <a:spcPts val="0"/>
              </a:spcBef>
              <a:buClr>
                <a:srgbClr val="8AD0D6"/>
              </a:buClr>
            </a:pPr>
            <a:endParaRPr lang="tr-TR" dirty="0"/>
          </a:p>
          <a:p>
            <a:pPr marL="0" indent="0" algn="ctr">
              <a:spcBef>
                <a:spcPts val="0"/>
              </a:spcBef>
              <a:buClr>
                <a:srgbClr val="8AD0D6"/>
              </a:buClr>
            </a:pPr>
            <a:endParaRPr lang="tr-TR" dirty="0"/>
          </a:p>
        </p:txBody>
      </p:sp>
      <p:pic>
        <p:nvPicPr>
          <p:cNvPr id="5" name="Resim 4">
            <a:extLst>
              <a:ext uri="{FF2B5EF4-FFF2-40B4-BE49-F238E27FC236}">
                <a16:creationId xmlns:a16="http://schemas.microsoft.com/office/drawing/2014/main" id="{00B68111-64EC-43C1-953D-E9EB6C052EE5}"/>
              </a:ext>
            </a:extLst>
          </p:cNvPr>
          <p:cNvPicPr>
            <a:picLocks noChangeAspect="1"/>
          </p:cNvPicPr>
          <p:nvPr/>
        </p:nvPicPr>
        <p:blipFill>
          <a:blip r:embed="rId5"/>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0C496C89-F2FF-4ECB-98D5-1792D01DE352}"/>
              </a:ext>
            </a:extLst>
          </p:cNvPr>
          <p:cNvPicPr>
            <a:picLocks noChangeAspect="1"/>
          </p:cNvPicPr>
          <p:nvPr/>
        </p:nvPicPr>
        <p:blipFill>
          <a:blip r:embed="rId6"/>
          <a:stretch>
            <a:fillRect/>
          </a:stretch>
        </p:blipFill>
        <p:spPr>
          <a:xfrm>
            <a:off x="8123207" y="0"/>
            <a:ext cx="1000125" cy="1000125"/>
          </a:xfrm>
          <a:prstGeom prst="rect">
            <a:avLst/>
          </a:prstGeom>
        </p:spPr>
      </p:pic>
    </p:spTree>
    <p:extLst>
      <p:ext uri="{BB962C8B-B14F-4D97-AF65-F5344CB8AC3E}">
        <p14:creationId xmlns:p14="http://schemas.microsoft.com/office/powerpoint/2010/main" val="3035461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623A961-6309-4790-B915-244A3D32DBAA}"/>
              </a:ext>
            </a:extLst>
          </p:cNvPr>
          <p:cNvSpPr>
            <a:spLocks noGrp="1"/>
          </p:cNvSpPr>
          <p:nvPr>
            <p:ph type="title"/>
          </p:nvPr>
        </p:nvSpPr>
        <p:spPr>
          <a:xfrm>
            <a:off x="841861" y="800100"/>
            <a:ext cx="6688031" cy="996950"/>
          </a:xfrm>
        </p:spPr>
        <p:txBody>
          <a:bodyPr>
            <a:normAutofit fontScale="90000"/>
          </a:bodyPr>
          <a:lstStyle/>
          <a:p>
            <a:r>
              <a:rPr lang="tr-TR" sz="5400" b="1" u="sng" dirty="0"/>
              <a:t>İÇİNDEKİLER</a:t>
            </a:r>
            <a:r>
              <a:rPr lang="tr-TR" sz="5400" b="1" dirty="0"/>
              <a:t> </a:t>
            </a:r>
            <a:r>
              <a:rPr lang="en-US" dirty="0">
                <a:solidFill>
                  <a:schemeClr val="tx1"/>
                </a:solidFill>
                <a:latin typeface="+mj-ea"/>
                <a:cs typeface="+mj-ea"/>
              </a:rPr>
              <a:t/>
            </a:r>
            <a:br>
              <a:rPr lang="en-US" dirty="0">
                <a:solidFill>
                  <a:schemeClr val="tx1"/>
                </a:solidFill>
                <a:latin typeface="+mj-ea"/>
                <a:cs typeface="+mj-ea"/>
              </a:rPr>
            </a:br>
            <a:endParaRPr lang="tr-TR" sz="5400"/>
          </a:p>
        </p:txBody>
      </p:sp>
      <p:sp>
        <p:nvSpPr>
          <p:cNvPr id="3" name="İçerik Yer Tutucusu 2">
            <a:extLst>
              <a:ext uri="{FF2B5EF4-FFF2-40B4-BE49-F238E27FC236}">
                <a16:creationId xmlns:a16="http://schemas.microsoft.com/office/drawing/2014/main" id="{4EF0D1CB-E8CB-4369-A668-755D7B766033}"/>
              </a:ext>
            </a:extLst>
          </p:cNvPr>
          <p:cNvSpPr>
            <a:spLocks noGrp="1"/>
          </p:cNvSpPr>
          <p:nvPr>
            <p:ph idx="1"/>
          </p:nvPr>
        </p:nvSpPr>
        <p:spPr/>
        <p:txBody>
          <a:bodyPr vert="horz" lIns="91440" tIns="45720" rIns="91440" bIns="45720" rtlCol="0" anchor="t">
            <a:normAutofit/>
          </a:bodyPr>
          <a:lstStyle/>
          <a:p>
            <a:r>
              <a:rPr lang="tr-TR" sz="3200" b="1" dirty="0"/>
              <a:t>Alternatif akım devrelerinde </a:t>
            </a:r>
          </a:p>
          <a:p>
            <a:pPr>
              <a:buClr>
                <a:srgbClr val="8AD0D6"/>
              </a:buClr>
            </a:pPr>
            <a:r>
              <a:rPr lang="tr-TR" sz="3200" b="1" dirty="0"/>
              <a:t>Aktif güç</a:t>
            </a:r>
          </a:p>
          <a:p>
            <a:pPr>
              <a:buClr>
                <a:srgbClr val="8AD0D6"/>
              </a:buClr>
            </a:pPr>
            <a:r>
              <a:rPr lang="tr-TR" sz="3200" b="1" dirty="0"/>
              <a:t>Reaktif güç </a:t>
            </a:r>
          </a:p>
          <a:p>
            <a:pPr>
              <a:buClr>
                <a:srgbClr val="8AD0D6"/>
              </a:buClr>
            </a:pPr>
            <a:r>
              <a:rPr lang="tr-TR" sz="3200" b="1" dirty="0"/>
              <a:t>Görünür güç</a:t>
            </a:r>
          </a:p>
        </p:txBody>
      </p:sp>
      <p:pic>
        <p:nvPicPr>
          <p:cNvPr id="5" name="Resim 4">
            <a:extLst>
              <a:ext uri="{FF2B5EF4-FFF2-40B4-BE49-F238E27FC236}">
                <a16:creationId xmlns:a16="http://schemas.microsoft.com/office/drawing/2014/main" id="{B8F2E2DB-B429-440A-B16A-0BAA7D18FE34}"/>
              </a:ext>
            </a:extLst>
          </p:cNvPr>
          <p:cNvPicPr>
            <a:picLocks noChangeAspect="1"/>
          </p:cNvPicPr>
          <p:nvPr/>
        </p:nvPicPr>
        <p:blipFill>
          <a:blip r:embed="rId2"/>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9AA85CD4-3559-47F5-98BB-DB7EEB02833A}"/>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3322642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D5E60C-4B6A-4614-8062-FC28214D69B6}"/>
              </a:ext>
            </a:extLst>
          </p:cNvPr>
          <p:cNvSpPr>
            <a:spLocks noGrp="1"/>
          </p:cNvSpPr>
          <p:nvPr>
            <p:ph type="title"/>
          </p:nvPr>
        </p:nvSpPr>
        <p:spPr>
          <a:xfrm>
            <a:off x="703393" y="937821"/>
            <a:ext cx="8109816" cy="1400175"/>
          </a:xfrm>
        </p:spPr>
        <p:txBody>
          <a:bodyPr/>
          <a:lstStyle/>
          <a:p>
            <a:r>
              <a:rPr lang="tr-TR" sz="4000" b="1" u="sng" dirty="0">
                <a:solidFill>
                  <a:srgbClr val="4FB8C1"/>
                </a:solidFill>
              </a:rPr>
              <a:t>Alternatif Akımda Güç Hesabı</a:t>
            </a:r>
            <a:endParaRPr lang="tr-TR" sz="4000">
              <a:solidFill>
                <a:srgbClr val="4FB8C1"/>
              </a:solidFill>
            </a:endParaRPr>
          </a:p>
        </p:txBody>
      </p:sp>
      <p:sp>
        <p:nvSpPr>
          <p:cNvPr id="3" name="İçerik Yer Tutucusu 2">
            <a:extLst>
              <a:ext uri="{FF2B5EF4-FFF2-40B4-BE49-F238E27FC236}">
                <a16:creationId xmlns:a16="http://schemas.microsoft.com/office/drawing/2014/main" id="{07F7C839-D453-450C-81A1-7530ED7F5DCF}"/>
              </a:ext>
            </a:extLst>
          </p:cNvPr>
          <p:cNvSpPr>
            <a:spLocks noGrp="1"/>
          </p:cNvSpPr>
          <p:nvPr>
            <p:ph idx="1"/>
          </p:nvPr>
        </p:nvSpPr>
        <p:spPr>
          <a:xfrm>
            <a:off x="438150" y="1771650"/>
            <a:ext cx="7621999" cy="4195762"/>
          </a:xfrm>
        </p:spPr>
        <p:txBody>
          <a:bodyPr vert="horz" lIns="91440" tIns="45720" rIns="91440" bIns="45720" rtlCol="0" anchor="t">
            <a:noAutofit/>
          </a:bodyPr>
          <a:lstStyle/>
          <a:p>
            <a:pPr marL="0" indent="0">
              <a:buNone/>
            </a:pPr>
            <a:r>
              <a:rPr lang="tr-TR" sz="2400" b="1" dirty="0"/>
              <a:t>     </a:t>
            </a:r>
            <a:endParaRPr lang="tr-TR" sz="2400" b="1" dirty="0" smtClean="0"/>
          </a:p>
          <a:p>
            <a:pPr marL="0" indent="0">
              <a:buNone/>
            </a:pPr>
            <a:r>
              <a:rPr lang="tr-TR" sz="2400" b="1" dirty="0" smtClean="0"/>
              <a:t>Alternatif </a:t>
            </a:r>
            <a:r>
              <a:rPr lang="tr-TR" sz="2400" b="1" dirty="0"/>
              <a:t>akım devrelerinde güç birim zamanda yapılan elektrik işidir. A.C devrelerde güç devre gerilimine ve devrede dolaşan akıma bağlıdır. Bununla beraber A.C devrelerde güç, </a:t>
            </a:r>
            <a:r>
              <a:rPr lang="tr-TR" sz="2400" b="1" dirty="0" err="1"/>
              <a:t>endüktif</a:t>
            </a:r>
            <a:r>
              <a:rPr lang="tr-TR" sz="2400" b="1" dirty="0"/>
              <a:t> ve </a:t>
            </a:r>
            <a:r>
              <a:rPr lang="tr-TR" sz="2400" b="1" dirty="0" err="1"/>
              <a:t>kapasitif</a:t>
            </a:r>
            <a:r>
              <a:rPr lang="tr-TR" sz="2400" b="1" dirty="0"/>
              <a:t> yüklerin de bulunması, akım ve gerilimin genliğinin devamlı olarak değişmesi ve aralarında faz farkı bulunması nedeniyle birden fazla bileşene sahiptir. A.C devrelerdeki bu güç bileşenleri aktif güç, reaktif güç ve görünür güçtür.</a:t>
            </a:r>
            <a:endParaRPr lang="tr-TR" dirty="0"/>
          </a:p>
        </p:txBody>
      </p:sp>
      <p:pic>
        <p:nvPicPr>
          <p:cNvPr id="4" name="Resim 4">
            <a:extLst>
              <a:ext uri="{FF2B5EF4-FFF2-40B4-BE49-F238E27FC236}">
                <a16:creationId xmlns:a16="http://schemas.microsoft.com/office/drawing/2014/main" id="{A04BD79B-3E66-4042-9656-CD7410F74551}"/>
              </a:ext>
            </a:extLst>
          </p:cNvPr>
          <p:cNvPicPr>
            <a:picLocks noChangeAspect="1"/>
          </p:cNvPicPr>
          <p:nvPr/>
        </p:nvPicPr>
        <p:blipFill>
          <a:blip r:embed="rId2"/>
          <a:stretch>
            <a:fillRect/>
          </a:stretch>
        </p:blipFill>
        <p:spPr>
          <a:xfrm>
            <a:off x="0" y="0"/>
            <a:ext cx="1000125" cy="1000125"/>
          </a:xfrm>
          <a:prstGeom prst="rect">
            <a:avLst/>
          </a:prstGeom>
        </p:spPr>
      </p:pic>
      <p:pic>
        <p:nvPicPr>
          <p:cNvPr id="6" name="Resim 6">
            <a:extLst>
              <a:ext uri="{FF2B5EF4-FFF2-40B4-BE49-F238E27FC236}">
                <a16:creationId xmlns:a16="http://schemas.microsoft.com/office/drawing/2014/main" id="{49BF7CC2-D3CE-447E-8C2B-12E28BB27B35}"/>
              </a:ext>
            </a:extLst>
          </p:cNvPr>
          <p:cNvPicPr>
            <a:picLocks noChangeAspect="1"/>
          </p:cNvPicPr>
          <p:nvPr/>
        </p:nvPicPr>
        <p:blipFill>
          <a:blip r:embed="rId3"/>
          <a:stretch>
            <a:fillRect/>
          </a:stretch>
        </p:blipFill>
        <p:spPr>
          <a:xfrm>
            <a:off x="8121927" y="0"/>
            <a:ext cx="1000125" cy="1000125"/>
          </a:xfrm>
          <a:prstGeom prst="rect">
            <a:avLst/>
          </a:prstGeom>
        </p:spPr>
      </p:pic>
    </p:spTree>
    <p:extLst>
      <p:ext uri="{BB962C8B-B14F-4D97-AF65-F5344CB8AC3E}">
        <p14:creationId xmlns:p14="http://schemas.microsoft.com/office/powerpoint/2010/main" val="3440943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894C2B6-7B7B-4E9E-B3E1-D48E4F197731}"/>
              </a:ext>
            </a:extLst>
          </p:cNvPr>
          <p:cNvSpPr>
            <a:spLocks noGrp="1"/>
          </p:cNvSpPr>
          <p:nvPr>
            <p:ph type="title"/>
          </p:nvPr>
        </p:nvSpPr>
        <p:spPr>
          <a:xfrm>
            <a:off x="133384" y="1024766"/>
            <a:ext cx="9704919" cy="656889"/>
          </a:xfrm>
        </p:spPr>
        <p:txBody>
          <a:bodyPr>
            <a:normAutofit fontScale="90000"/>
          </a:bodyPr>
          <a:lstStyle/>
          <a:p>
            <a:r>
              <a:rPr lang="tr-TR" sz="4800" b="1" u="sng" dirty="0">
                <a:solidFill>
                  <a:srgbClr val="4FB8C1"/>
                </a:solidFill>
              </a:rPr>
              <a:t>Alternatif Akımda Güç Hesabı</a:t>
            </a:r>
            <a:r>
              <a:rPr lang="tr-TR" sz="4800" b="1" dirty="0">
                <a:solidFill>
                  <a:srgbClr val="4FB8C1"/>
                </a:solidFill>
              </a:rPr>
              <a:t> </a:t>
            </a:r>
          </a:p>
        </p:txBody>
      </p:sp>
      <p:sp>
        <p:nvSpPr>
          <p:cNvPr id="3" name="İçerik Yer Tutucusu 2">
            <a:extLst>
              <a:ext uri="{FF2B5EF4-FFF2-40B4-BE49-F238E27FC236}">
                <a16:creationId xmlns:a16="http://schemas.microsoft.com/office/drawing/2014/main" id="{FEE62D9E-D5E2-45B5-A93D-0BB23A4066F8}"/>
              </a:ext>
            </a:extLst>
          </p:cNvPr>
          <p:cNvSpPr>
            <a:spLocks noGrp="1"/>
          </p:cNvSpPr>
          <p:nvPr>
            <p:ph idx="1"/>
          </p:nvPr>
        </p:nvSpPr>
        <p:spPr>
          <a:xfrm>
            <a:off x="648352" y="1972588"/>
            <a:ext cx="8149664" cy="4695825"/>
          </a:xfrm>
        </p:spPr>
        <p:txBody>
          <a:bodyPr vert="horz" lIns="91440" tIns="45720" rIns="91440" bIns="45720" rtlCol="0" anchor="t">
            <a:normAutofit/>
          </a:bodyPr>
          <a:lstStyle/>
          <a:p>
            <a:r>
              <a:rPr lang="tr-TR" b="1" dirty="0"/>
              <a:t> </a:t>
            </a:r>
            <a:endParaRPr lang="tr-TR" b="1" dirty="0" smtClean="0"/>
          </a:p>
          <a:p>
            <a:r>
              <a:rPr lang="tr-TR" sz="2400" b="1" dirty="0" smtClean="0"/>
              <a:t>Aktif </a:t>
            </a:r>
            <a:r>
              <a:rPr lang="tr-TR" sz="2400" b="1" dirty="0"/>
              <a:t>(iş yapan) güç (P) </a:t>
            </a:r>
          </a:p>
          <a:p>
            <a:pPr>
              <a:buNone/>
            </a:pPr>
            <a:r>
              <a:rPr lang="tr-TR" b="1" dirty="0"/>
              <a:t>             </a:t>
            </a:r>
            <a:r>
              <a:rPr lang="tr-TR" sz="2200" b="1" dirty="0"/>
              <a:t>Aktif (gerçek) güç, reaktif bileşenlere (bobin ve </a:t>
            </a:r>
            <a:r>
              <a:rPr lang="tr-TR" sz="2200" b="1" dirty="0" err="1"/>
              <a:t>kapasitör</a:t>
            </a:r>
            <a:r>
              <a:rPr lang="tr-TR" sz="2200" b="1" dirty="0"/>
              <a:t>) sahip bir devrede </a:t>
            </a:r>
            <a:r>
              <a:rPr lang="tr-TR" sz="2200" b="1" dirty="0" err="1"/>
              <a:t>rezistif</a:t>
            </a:r>
            <a:r>
              <a:rPr lang="tr-TR" sz="2200" b="1" dirty="0"/>
              <a:t> eleman (direnç) üzerinde harcanan güçtür. P ile gösterilir. Birimi </a:t>
            </a:r>
            <a:r>
              <a:rPr lang="tr-TR" sz="2200" b="1" dirty="0" err="1"/>
              <a:t>watt</a:t>
            </a:r>
            <a:r>
              <a:rPr lang="tr-TR" sz="2200" b="1" dirty="0"/>
              <a:t> (W)’tır. Aktif güç devrede harcanan enerjinin ölçüsüdür.</a:t>
            </a:r>
          </a:p>
          <a:p>
            <a:pPr>
              <a:buNone/>
            </a:pPr>
            <a:r>
              <a:rPr lang="tr-TR" b="1" dirty="0"/>
              <a:t>                                </a:t>
            </a:r>
            <a:r>
              <a:rPr lang="tr-TR" sz="3200" b="1" dirty="0"/>
              <a:t> </a:t>
            </a:r>
            <a:r>
              <a:rPr lang="tr-TR" sz="3200" b="1" i="1" u="sng" dirty="0"/>
              <a:t>P = </a:t>
            </a:r>
            <a:r>
              <a:rPr lang="tr-TR" sz="3200" b="1" i="1" u="sng" dirty="0" err="1"/>
              <a:t>V.I.cosφ</a:t>
            </a:r>
            <a:endParaRPr lang="tr-TR" sz="3200" b="1" i="1" u="sng" dirty="0"/>
          </a:p>
          <a:p>
            <a:pPr>
              <a:buNone/>
            </a:pPr>
            <a:r>
              <a:rPr lang="tr-TR" sz="2400" b="1" dirty="0"/>
              <a:t>P: Aktif güç </a:t>
            </a:r>
            <a:r>
              <a:rPr lang="tr-TR" sz="2400" b="1" dirty="0" err="1"/>
              <a:t>watt</a:t>
            </a:r>
            <a:r>
              <a:rPr lang="tr-TR" sz="2400" b="1" dirty="0"/>
              <a:t> (W) </a:t>
            </a:r>
            <a:endParaRPr lang="tr-TR" b="1" dirty="0"/>
          </a:p>
          <a:p>
            <a:pPr>
              <a:buNone/>
            </a:pPr>
            <a:r>
              <a:rPr lang="tr-TR" sz="2400" b="1" dirty="0"/>
              <a:t>I : Akım, amper (A) </a:t>
            </a:r>
          </a:p>
          <a:p>
            <a:pPr>
              <a:buNone/>
            </a:pPr>
            <a:r>
              <a:rPr lang="tr-TR" sz="2400" b="1" dirty="0"/>
              <a:t>V : Gerilim, volt (V) </a:t>
            </a:r>
          </a:p>
          <a:p>
            <a:pPr>
              <a:buNone/>
            </a:pPr>
            <a:r>
              <a:rPr lang="tr-TR" sz="2400" b="1" i="1" u="sng" dirty="0" err="1"/>
              <a:t>φ</a:t>
            </a:r>
            <a:r>
              <a:rPr lang="tr-TR" sz="2400" b="1" dirty="0" err="1"/>
              <a:t>:Gerilim</a:t>
            </a:r>
            <a:r>
              <a:rPr lang="tr-TR" sz="2400" b="1" dirty="0"/>
              <a:t> ve akım arasındaki faz farkı</a:t>
            </a:r>
            <a:endParaRPr lang="tr-TR" b="1" dirty="0"/>
          </a:p>
          <a:p>
            <a:pPr>
              <a:buNone/>
            </a:pPr>
            <a:endParaRPr lang="tr-TR" sz="3200" b="1" dirty="0"/>
          </a:p>
        </p:txBody>
      </p:sp>
      <p:pic>
        <p:nvPicPr>
          <p:cNvPr id="5" name="Resim 4">
            <a:extLst>
              <a:ext uri="{FF2B5EF4-FFF2-40B4-BE49-F238E27FC236}">
                <a16:creationId xmlns:a16="http://schemas.microsoft.com/office/drawing/2014/main" id="{6163B7F8-B13D-4A1C-9CD5-BC97612FA176}"/>
              </a:ext>
            </a:extLst>
          </p:cNvPr>
          <p:cNvPicPr>
            <a:picLocks noChangeAspect="1"/>
          </p:cNvPicPr>
          <p:nvPr/>
        </p:nvPicPr>
        <p:blipFill>
          <a:blip r:embed="rId2"/>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21BE39A7-F124-471C-8B9C-DBDA68E2A26B}"/>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4123865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ABB03A-1A54-4144-8C76-28BC373BCFFA}"/>
              </a:ext>
            </a:extLst>
          </p:cNvPr>
          <p:cNvSpPr>
            <a:spLocks noGrp="1"/>
          </p:cNvSpPr>
          <p:nvPr>
            <p:ph type="title"/>
          </p:nvPr>
        </p:nvSpPr>
        <p:spPr>
          <a:xfrm>
            <a:off x="827484" y="962416"/>
            <a:ext cx="10126875" cy="782301"/>
          </a:xfrm>
        </p:spPr>
        <p:txBody>
          <a:bodyPr/>
          <a:lstStyle/>
          <a:p>
            <a:r>
              <a:rPr lang="tr-TR" sz="4000" b="1" u="sng" dirty="0">
                <a:solidFill>
                  <a:srgbClr val="4FB8C1"/>
                </a:solidFill>
              </a:rPr>
              <a:t>Alternatif Akımda Güç Hesabı</a:t>
            </a:r>
            <a:r>
              <a:rPr lang="tr-TR" sz="4000" b="1" dirty="0">
                <a:solidFill>
                  <a:srgbClr val="4FB8C1"/>
                </a:solidFill>
              </a:rPr>
              <a:t> </a:t>
            </a:r>
          </a:p>
        </p:txBody>
      </p:sp>
      <p:sp>
        <p:nvSpPr>
          <p:cNvPr id="3" name="İçerik Yer Tutucusu 2">
            <a:extLst>
              <a:ext uri="{FF2B5EF4-FFF2-40B4-BE49-F238E27FC236}">
                <a16:creationId xmlns:a16="http://schemas.microsoft.com/office/drawing/2014/main" id="{D6127149-FE30-4A51-A8BA-57749CD02CE8}"/>
              </a:ext>
            </a:extLst>
          </p:cNvPr>
          <p:cNvSpPr>
            <a:spLocks noGrp="1"/>
          </p:cNvSpPr>
          <p:nvPr>
            <p:ph idx="1"/>
          </p:nvPr>
        </p:nvSpPr>
        <p:spPr/>
        <p:txBody>
          <a:bodyPr vert="horz" lIns="91440" tIns="45720" rIns="91440" bIns="45720" rtlCol="0" anchor="t">
            <a:normAutofit/>
          </a:bodyPr>
          <a:lstStyle/>
          <a:p>
            <a:endParaRPr lang="tr-TR" b="1" dirty="0" smtClean="0"/>
          </a:p>
          <a:p>
            <a:endParaRPr lang="tr-TR" b="1" dirty="0"/>
          </a:p>
          <a:p>
            <a:r>
              <a:rPr lang="tr-TR" b="1" dirty="0" smtClean="0"/>
              <a:t>Reaktif </a:t>
            </a:r>
            <a:r>
              <a:rPr lang="tr-TR" b="1" dirty="0"/>
              <a:t>(Kör) Güç : </a:t>
            </a:r>
          </a:p>
          <a:p>
            <a:pPr marL="0" indent="0">
              <a:buClr>
                <a:srgbClr val="8AD0D6"/>
              </a:buClr>
              <a:buNone/>
            </a:pPr>
            <a:r>
              <a:rPr lang="tr-TR" b="1" dirty="0"/>
              <a:t>     A.C devrelerde kaynak sinyalinin yönü ve şiddeti zamanla değişir. </a:t>
            </a:r>
            <a:r>
              <a:rPr lang="tr-TR" b="1" dirty="0" err="1"/>
              <a:t>Endüktif</a:t>
            </a:r>
            <a:r>
              <a:rPr lang="tr-TR" b="1" dirty="0"/>
              <a:t> ve </a:t>
            </a:r>
            <a:r>
              <a:rPr lang="tr-TR" b="1" dirty="0" err="1"/>
              <a:t>kapasitif</a:t>
            </a:r>
            <a:r>
              <a:rPr lang="tr-TR" b="1" dirty="0"/>
              <a:t> devre elemanları enerji depolayabilme özelliğine sahiptir ve depolanan bu enerji kaynağa tekrar aktarılır. A.C devrelerde enerji kaynağına geri aktarılan güce reaktif güç denir. Q ile gösterilir. Birimi volt-amper-reaktif (VAR)tir. </a:t>
            </a:r>
          </a:p>
          <a:p>
            <a:pPr>
              <a:buNone/>
            </a:pPr>
            <a:r>
              <a:rPr lang="tr-TR" b="1" dirty="0"/>
              <a:t>                     </a:t>
            </a:r>
            <a:r>
              <a:rPr lang="tr-TR" sz="2400" b="1" i="1" u="sng" dirty="0"/>
              <a:t>Q = </a:t>
            </a:r>
            <a:r>
              <a:rPr lang="tr-TR" sz="2400" b="1" i="1" u="sng" dirty="0" err="1"/>
              <a:t>V.I.sinφ</a:t>
            </a:r>
            <a:endParaRPr lang="tr-TR" sz="2400" b="1" i="1" u="sng" dirty="0"/>
          </a:p>
          <a:p>
            <a:pPr>
              <a:buNone/>
            </a:pPr>
            <a:r>
              <a:rPr lang="tr-TR" b="1" dirty="0"/>
              <a:t>Q : Reaktif güç volt-amper-reaktif (VAR) </a:t>
            </a:r>
          </a:p>
          <a:p>
            <a:pPr>
              <a:buNone/>
            </a:pPr>
            <a:r>
              <a:rPr lang="tr-TR" b="1" dirty="0"/>
              <a:t>I : Akım, amper (A)</a:t>
            </a:r>
          </a:p>
          <a:p>
            <a:pPr>
              <a:buNone/>
            </a:pPr>
            <a:r>
              <a:rPr lang="tr-TR" b="1" dirty="0"/>
              <a:t>V: Gerilim, volt (V) </a:t>
            </a:r>
          </a:p>
          <a:p>
            <a:pPr>
              <a:buNone/>
            </a:pPr>
            <a:r>
              <a:rPr lang="tr-TR" b="1" i="1" u="sng" dirty="0"/>
              <a:t>φ</a:t>
            </a:r>
            <a:r>
              <a:rPr lang="tr-TR" b="1" dirty="0"/>
              <a:t>: Gerilim ve akım arasındaki faz farkı</a:t>
            </a:r>
          </a:p>
        </p:txBody>
      </p:sp>
      <p:pic>
        <p:nvPicPr>
          <p:cNvPr id="9" name="Resim 4">
            <a:extLst>
              <a:ext uri="{FF2B5EF4-FFF2-40B4-BE49-F238E27FC236}">
                <a16:creationId xmlns:a16="http://schemas.microsoft.com/office/drawing/2014/main" id="{1E933EA2-6DE9-458B-8D6B-A337028790E5}"/>
              </a:ext>
            </a:extLst>
          </p:cNvPr>
          <p:cNvPicPr>
            <a:picLocks noChangeAspect="1"/>
          </p:cNvPicPr>
          <p:nvPr/>
        </p:nvPicPr>
        <p:blipFill>
          <a:blip r:embed="rId2"/>
          <a:stretch>
            <a:fillRect/>
          </a:stretch>
        </p:blipFill>
        <p:spPr>
          <a:xfrm>
            <a:off x="0" y="0"/>
            <a:ext cx="1000125" cy="1000125"/>
          </a:xfrm>
          <a:prstGeom prst="rect">
            <a:avLst/>
          </a:prstGeom>
        </p:spPr>
      </p:pic>
      <p:pic>
        <p:nvPicPr>
          <p:cNvPr id="11" name="Resim 6">
            <a:extLst>
              <a:ext uri="{FF2B5EF4-FFF2-40B4-BE49-F238E27FC236}">
                <a16:creationId xmlns:a16="http://schemas.microsoft.com/office/drawing/2014/main" id="{BB3E9615-2C62-43DB-A294-3EA1C7C74740}"/>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2567574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DD4311C-64C3-4DD4-8EFA-B7B6773B7F29}"/>
              </a:ext>
            </a:extLst>
          </p:cNvPr>
          <p:cNvSpPr>
            <a:spLocks noGrp="1"/>
          </p:cNvSpPr>
          <p:nvPr>
            <p:ph type="title"/>
          </p:nvPr>
        </p:nvSpPr>
        <p:spPr>
          <a:xfrm>
            <a:off x="546818" y="1078739"/>
            <a:ext cx="8762959" cy="676489"/>
          </a:xfrm>
        </p:spPr>
        <p:txBody>
          <a:bodyPr/>
          <a:lstStyle/>
          <a:p>
            <a:r>
              <a:rPr lang="tr-TR" b="1" u="sng" dirty="0">
                <a:solidFill>
                  <a:srgbClr val="4FB8C1"/>
                </a:solidFill>
              </a:rPr>
              <a:t>Alternatif Akımda Güç Hesabı</a:t>
            </a:r>
            <a:r>
              <a:rPr lang="tr-TR" b="1" dirty="0">
                <a:solidFill>
                  <a:srgbClr val="4FB8C1"/>
                </a:solidFill>
              </a:rPr>
              <a:t> </a:t>
            </a:r>
          </a:p>
        </p:txBody>
      </p:sp>
      <p:sp>
        <p:nvSpPr>
          <p:cNvPr id="3" name="İçerik Yer Tutucusu 2">
            <a:extLst>
              <a:ext uri="{FF2B5EF4-FFF2-40B4-BE49-F238E27FC236}">
                <a16:creationId xmlns:a16="http://schemas.microsoft.com/office/drawing/2014/main" id="{0D02573F-89B0-4D56-A370-568E32712F7F}"/>
              </a:ext>
            </a:extLst>
          </p:cNvPr>
          <p:cNvSpPr>
            <a:spLocks noGrp="1"/>
          </p:cNvSpPr>
          <p:nvPr>
            <p:ph idx="1"/>
          </p:nvPr>
        </p:nvSpPr>
        <p:spPr>
          <a:xfrm>
            <a:off x="827088" y="2052638"/>
            <a:ext cx="8331742" cy="4195762"/>
          </a:xfrm>
        </p:spPr>
        <p:txBody>
          <a:bodyPr vert="horz" lIns="91440" tIns="45720" rIns="91440" bIns="45720" rtlCol="0" anchor="t">
            <a:normAutofit/>
          </a:bodyPr>
          <a:lstStyle/>
          <a:p>
            <a:endParaRPr lang="tr-TR" b="1" dirty="0" smtClean="0"/>
          </a:p>
          <a:p>
            <a:r>
              <a:rPr lang="tr-TR" b="1" dirty="0" smtClean="0"/>
              <a:t>Pratikte </a:t>
            </a:r>
            <a:r>
              <a:rPr lang="tr-TR" b="1" dirty="0"/>
              <a:t>A.C devrelerde </a:t>
            </a:r>
            <a:r>
              <a:rPr lang="tr-TR" b="1" dirty="0" err="1"/>
              <a:t>rezistif</a:t>
            </a:r>
            <a:r>
              <a:rPr lang="tr-TR" b="1" dirty="0"/>
              <a:t> ve reaktif yükler bir arada bulunur. </a:t>
            </a:r>
            <a:r>
              <a:rPr lang="tr-TR" b="1" dirty="0" err="1"/>
              <a:t>Rezistif</a:t>
            </a:r>
            <a:r>
              <a:rPr lang="tr-TR" b="1" dirty="0"/>
              <a:t> yüklerde harcanan aktif güç ile reaktif yüklerde harcanan reaktif gücün </a:t>
            </a:r>
            <a:r>
              <a:rPr lang="tr-TR" b="1" dirty="0" err="1"/>
              <a:t>vektörel</a:t>
            </a:r>
            <a:r>
              <a:rPr lang="tr-TR" b="1" dirty="0"/>
              <a:t> toplamına ya da bileşkesine görünür güç denir. S ile gösterilir. Birimi volt-amper (VA)</a:t>
            </a:r>
            <a:r>
              <a:rPr lang="tr-TR" b="1" dirty="0" err="1"/>
              <a:t>dir</a:t>
            </a:r>
            <a:r>
              <a:rPr lang="tr-TR" b="1" dirty="0"/>
              <a:t>.</a:t>
            </a:r>
          </a:p>
          <a:p>
            <a:pPr marL="0" indent="0">
              <a:buClr>
                <a:srgbClr val="8AD0D6"/>
              </a:buClr>
              <a:buNone/>
            </a:pPr>
            <a:r>
              <a:rPr lang="tr-TR" b="1" dirty="0"/>
              <a:t>                                                S =V.I </a:t>
            </a:r>
          </a:p>
          <a:p>
            <a:pPr>
              <a:buClr>
                <a:srgbClr val="8AD0D6"/>
              </a:buClr>
            </a:pPr>
            <a:r>
              <a:rPr lang="tr-TR" b="1" dirty="0"/>
              <a:t>S : Görünür güç volt-amper (VA) </a:t>
            </a:r>
          </a:p>
          <a:p>
            <a:pPr>
              <a:buClr>
                <a:srgbClr val="8AD0D6"/>
              </a:buClr>
            </a:pPr>
            <a:r>
              <a:rPr lang="tr-TR" b="1" dirty="0"/>
              <a:t>I : Akım, amper (A) </a:t>
            </a:r>
          </a:p>
          <a:p>
            <a:pPr>
              <a:buClr>
                <a:srgbClr val="8AD0D6"/>
              </a:buClr>
            </a:pPr>
            <a:r>
              <a:rPr lang="tr-TR" b="1" dirty="0"/>
              <a:t>V : Gerilim, volt (V) </a:t>
            </a:r>
          </a:p>
          <a:p>
            <a:pPr marL="0" indent="0">
              <a:buClr>
                <a:srgbClr val="8AD0D6"/>
              </a:buClr>
              <a:buNone/>
            </a:pPr>
            <a:r>
              <a:rPr lang="tr-TR" b="1" dirty="0"/>
              <a:t>      Görünür güç, alternatif akım kaynaklarının güçlerinin belirtilmesinde kullanılır. Çünkü kaynakların iç ısıları, akımın gerilimle olan faz ilişkisine bağlı olmayıp kaynaktan çekilen toplam akım ile ilgilidir.</a:t>
            </a:r>
          </a:p>
        </p:txBody>
      </p:sp>
      <p:pic>
        <p:nvPicPr>
          <p:cNvPr id="5" name="Resim 4">
            <a:extLst>
              <a:ext uri="{FF2B5EF4-FFF2-40B4-BE49-F238E27FC236}">
                <a16:creationId xmlns:a16="http://schemas.microsoft.com/office/drawing/2014/main" id="{BAF52619-907C-4B44-ADE6-272EE39566DC}"/>
              </a:ext>
            </a:extLst>
          </p:cNvPr>
          <p:cNvPicPr>
            <a:picLocks noChangeAspect="1"/>
          </p:cNvPicPr>
          <p:nvPr/>
        </p:nvPicPr>
        <p:blipFill>
          <a:blip r:embed="rId2"/>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18310416-1F28-4F18-834F-58DF493C33EB}"/>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522706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73E180-7AFC-420D-BD9E-691A42444983}"/>
              </a:ext>
            </a:extLst>
          </p:cNvPr>
          <p:cNvSpPr>
            <a:spLocks noGrp="1"/>
          </p:cNvSpPr>
          <p:nvPr>
            <p:ph type="title"/>
          </p:nvPr>
        </p:nvSpPr>
        <p:spPr>
          <a:xfrm>
            <a:off x="533009" y="1061059"/>
            <a:ext cx="9492182" cy="652127"/>
          </a:xfrm>
        </p:spPr>
        <p:txBody>
          <a:bodyPr/>
          <a:lstStyle/>
          <a:p>
            <a:r>
              <a:rPr lang="tr-TR" b="1" u="sng" dirty="0">
                <a:solidFill>
                  <a:srgbClr val="4FB8C1"/>
                </a:solidFill>
              </a:rPr>
              <a:t>Alternatif Akımda Güç Hesabı</a:t>
            </a:r>
            <a:r>
              <a:rPr lang="tr-TR" b="1" dirty="0">
                <a:solidFill>
                  <a:srgbClr val="4FB8C1"/>
                </a:solidFill>
              </a:rPr>
              <a:t> </a:t>
            </a:r>
          </a:p>
        </p:txBody>
      </p:sp>
      <p:sp>
        <p:nvSpPr>
          <p:cNvPr id="3" name="İçerik Yer Tutucusu 2">
            <a:extLst>
              <a:ext uri="{FF2B5EF4-FFF2-40B4-BE49-F238E27FC236}">
                <a16:creationId xmlns:a16="http://schemas.microsoft.com/office/drawing/2014/main" id="{B38BBBCD-5A6D-4303-94FC-BC672A6946E1}"/>
              </a:ext>
            </a:extLst>
          </p:cNvPr>
          <p:cNvSpPr>
            <a:spLocks noGrp="1"/>
          </p:cNvSpPr>
          <p:nvPr>
            <p:ph idx="1"/>
          </p:nvPr>
        </p:nvSpPr>
        <p:spPr/>
        <p:txBody>
          <a:bodyPr vert="horz" lIns="91440" tIns="45720" rIns="91440" bIns="45720" rtlCol="0" anchor="t">
            <a:normAutofit/>
          </a:bodyPr>
          <a:lstStyle/>
          <a:p>
            <a:endParaRPr lang="tr-TR" b="1" dirty="0" smtClean="0"/>
          </a:p>
          <a:p>
            <a:endParaRPr lang="tr-TR" b="1" dirty="0"/>
          </a:p>
          <a:p>
            <a:r>
              <a:rPr lang="tr-TR" b="1" dirty="0" smtClean="0"/>
              <a:t>Örnek </a:t>
            </a:r>
            <a:r>
              <a:rPr lang="tr-TR" b="1" dirty="0"/>
              <a:t>: Bir elektrik motoru 220 </a:t>
            </a:r>
            <a:r>
              <a:rPr lang="tr-TR" b="1" dirty="0" err="1"/>
              <a:t>V’luk</a:t>
            </a:r>
            <a:r>
              <a:rPr lang="tr-TR" b="1" dirty="0"/>
              <a:t> alternatif akım kaynağından 10A ve 30° geri fazlı akım çekmektedir. Motorun kaynaktan çektiği aktif, reaktif ve görünür güçleri hesaplanacak olursa (sin 30°= 0,5 , cos30° =0,866 );</a:t>
            </a:r>
          </a:p>
          <a:p>
            <a:pPr>
              <a:buNone/>
            </a:pPr>
            <a:endParaRPr lang="tr-TR" b="1" dirty="0"/>
          </a:p>
        </p:txBody>
      </p:sp>
      <p:pic>
        <p:nvPicPr>
          <p:cNvPr id="4" name="Resim 4">
            <a:extLst>
              <a:ext uri="{FF2B5EF4-FFF2-40B4-BE49-F238E27FC236}">
                <a16:creationId xmlns:a16="http://schemas.microsoft.com/office/drawing/2014/main" id="{4C9F3D18-9419-448E-B997-48AF7656C6D3}"/>
              </a:ext>
            </a:extLst>
          </p:cNvPr>
          <p:cNvPicPr>
            <a:picLocks noChangeAspect="1"/>
          </p:cNvPicPr>
          <p:nvPr/>
        </p:nvPicPr>
        <p:blipFill>
          <a:blip r:embed="rId2"/>
          <a:stretch>
            <a:fillRect/>
          </a:stretch>
        </p:blipFill>
        <p:spPr>
          <a:xfrm>
            <a:off x="922290" y="3674351"/>
            <a:ext cx="7345139" cy="1643063"/>
          </a:xfrm>
          <a:prstGeom prst="rect">
            <a:avLst/>
          </a:prstGeom>
        </p:spPr>
      </p:pic>
      <p:pic>
        <p:nvPicPr>
          <p:cNvPr id="6" name="Resim 4">
            <a:extLst>
              <a:ext uri="{FF2B5EF4-FFF2-40B4-BE49-F238E27FC236}">
                <a16:creationId xmlns:a16="http://schemas.microsoft.com/office/drawing/2014/main" id="{0DC6AEB6-8A65-4D35-83FD-DD4701D2CDB2}"/>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97ECE951-9A22-4056-B9FF-A84F4873FCA4}"/>
              </a:ext>
            </a:extLst>
          </p:cNvPr>
          <p:cNvPicPr>
            <a:picLocks noChangeAspect="1"/>
          </p:cNvPicPr>
          <p:nvPr/>
        </p:nvPicPr>
        <p:blipFill>
          <a:blip r:embed="rId4"/>
          <a:stretch>
            <a:fillRect/>
          </a:stretch>
        </p:blipFill>
        <p:spPr>
          <a:xfrm>
            <a:off x="8123207" y="0"/>
            <a:ext cx="1000125" cy="1000125"/>
          </a:xfrm>
          <a:prstGeom prst="rect">
            <a:avLst/>
          </a:prstGeom>
        </p:spPr>
      </p:pic>
    </p:spTree>
    <p:extLst>
      <p:ext uri="{BB962C8B-B14F-4D97-AF65-F5344CB8AC3E}">
        <p14:creationId xmlns:p14="http://schemas.microsoft.com/office/powerpoint/2010/main" val="3078394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EF96B7-0AB1-4400-BFDE-3A1C6C857023}"/>
              </a:ext>
            </a:extLst>
          </p:cNvPr>
          <p:cNvSpPr>
            <a:spLocks noGrp="1"/>
          </p:cNvSpPr>
          <p:nvPr>
            <p:ph type="title"/>
          </p:nvPr>
        </p:nvSpPr>
        <p:spPr>
          <a:xfrm>
            <a:off x="581025" y="990600"/>
            <a:ext cx="9742673" cy="743607"/>
          </a:xfrm>
        </p:spPr>
        <p:txBody>
          <a:bodyPr/>
          <a:lstStyle/>
          <a:p>
            <a:r>
              <a:rPr lang="tr-TR" sz="4000" b="1" u="sng" dirty="0">
                <a:solidFill>
                  <a:srgbClr val="4FB8C1"/>
                </a:solidFill>
              </a:rPr>
              <a:t>Alternatif Akımda Güç Hesabı</a:t>
            </a:r>
            <a:r>
              <a:rPr lang="tr-TR" sz="4000" b="1" dirty="0">
                <a:solidFill>
                  <a:srgbClr val="4FB8C1"/>
                </a:solidFill>
              </a:rPr>
              <a:t> </a:t>
            </a:r>
          </a:p>
        </p:txBody>
      </p:sp>
      <p:sp>
        <p:nvSpPr>
          <p:cNvPr id="3" name="İçerik Yer Tutucusu 2">
            <a:extLst>
              <a:ext uri="{FF2B5EF4-FFF2-40B4-BE49-F238E27FC236}">
                <a16:creationId xmlns:a16="http://schemas.microsoft.com/office/drawing/2014/main" id="{27E103A8-E4F1-490F-BE65-29849BF2F5B7}"/>
              </a:ext>
            </a:extLst>
          </p:cNvPr>
          <p:cNvSpPr>
            <a:spLocks noGrp="1"/>
          </p:cNvSpPr>
          <p:nvPr>
            <p:ph idx="1"/>
          </p:nvPr>
        </p:nvSpPr>
        <p:spPr>
          <a:xfrm>
            <a:off x="714375" y="1924050"/>
            <a:ext cx="6709906" cy="4195481"/>
          </a:xfrm>
        </p:spPr>
        <p:txBody>
          <a:bodyPr vert="horz" lIns="91440" tIns="45720" rIns="91440" bIns="45720" rtlCol="0" anchor="t">
            <a:normAutofit/>
          </a:bodyPr>
          <a:lstStyle/>
          <a:p>
            <a:endParaRPr lang="tr-TR" b="1" dirty="0" smtClean="0"/>
          </a:p>
          <a:p>
            <a:endParaRPr lang="tr-TR" b="1" dirty="0"/>
          </a:p>
          <a:p>
            <a:r>
              <a:rPr lang="tr-TR" b="1" dirty="0" smtClean="0"/>
              <a:t>Gücün </a:t>
            </a:r>
            <a:r>
              <a:rPr lang="tr-TR" b="1" dirty="0"/>
              <a:t>kullanıldığı devre elemanlarına (</a:t>
            </a:r>
            <a:r>
              <a:rPr lang="tr-TR" b="1" dirty="0" err="1"/>
              <a:t>Direnç,Reaktans</a:t>
            </a:r>
            <a:r>
              <a:rPr lang="tr-TR" b="1" dirty="0"/>
              <a:t> ve Empedans ) bağlı olarak bir çok denklemler oluşturulabilir. </a:t>
            </a:r>
          </a:p>
          <a:p>
            <a:pPr marL="0" indent="0">
              <a:buClr>
                <a:srgbClr val="8AD0D6"/>
              </a:buClr>
              <a:buNone/>
            </a:pPr>
            <a:r>
              <a:rPr lang="tr-TR" b="1" dirty="0"/>
              <a:t>Sadece Direnç varsa (</a:t>
            </a:r>
            <a:r>
              <a:rPr lang="tr-TR" b="1" dirty="0" err="1"/>
              <a:t>Resistif</a:t>
            </a:r>
            <a:r>
              <a:rPr lang="tr-TR" b="1" dirty="0"/>
              <a:t> devre ):</a:t>
            </a:r>
          </a:p>
          <a:p>
            <a:pPr>
              <a:buClr>
                <a:srgbClr val="8AD0D6"/>
              </a:buClr>
            </a:pPr>
            <a:endParaRPr lang="tr-TR" b="1" dirty="0"/>
          </a:p>
        </p:txBody>
      </p:sp>
      <p:pic>
        <p:nvPicPr>
          <p:cNvPr id="6" name="Resim 6">
            <a:extLst>
              <a:ext uri="{FF2B5EF4-FFF2-40B4-BE49-F238E27FC236}">
                <a16:creationId xmlns:a16="http://schemas.microsoft.com/office/drawing/2014/main" id="{F4E56860-ACD6-4565-95AE-A060D8E2342B}"/>
              </a:ext>
            </a:extLst>
          </p:cNvPr>
          <p:cNvPicPr>
            <a:picLocks noChangeAspect="1"/>
          </p:cNvPicPr>
          <p:nvPr/>
        </p:nvPicPr>
        <p:blipFill>
          <a:blip r:embed="rId2"/>
          <a:stretch>
            <a:fillRect/>
          </a:stretch>
        </p:blipFill>
        <p:spPr>
          <a:xfrm>
            <a:off x="2723220" y="3514397"/>
            <a:ext cx="4100513" cy="2987735"/>
          </a:xfrm>
          <a:prstGeom prst="rect">
            <a:avLst/>
          </a:prstGeom>
        </p:spPr>
      </p:pic>
      <p:pic>
        <p:nvPicPr>
          <p:cNvPr id="4" name="Resim 4">
            <a:extLst>
              <a:ext uri="{FF2B5EF4-FFF2-40B4-BE49-F238E27FC236}">
                <a16:creationId xmlns:a16="http://schemas.microsoft.com/office/drawing/2014/main" id="{F953E089-BC09-42AB-8E64-CD09A19DF36A}"/>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449AE413-47A4-4990-B8FF-D51F5B2D1C26}"/>
              </a:ext>
            </a:extLst>
          </p:cNvPr>
          <p:cNvPicPr>
            <a:picLocks noChangeAspect="1"/>
          </p:cNvPicPr>
          <p:nvPr/>
        </p:nvPicPr>
        <p:blipFill>
          <a:blip r:embed="rId4"/>
          <a:stretch>
            <a:fillRect/>
          </a:stretch>
        </p:blipFill>
        <p:spPr>
          <a:xfrm>
            <a:off x="8123207" y="0"/>
            <a:ext cx="1000125" cy="1000125"/>
          </a:xfrm>
          <a:prstGeom prst="rect">
            <a:avLst/>
          </a:prstGeom>
        </p:spPr>
      </p:pic>
    </p:spTree>
    <p:extLst>
      <p:ext uri="{BB962C8B-B14F-4D97-AF65-F5344CB8AC3E}">
        <p14:creationId xmlns:p14="http://schemas.microsoft.com/office/powerpoint/2010/main" val="1164973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3E1BBF3-B9E6-495E-9323-D9E112F31A1A}"/>
              </a:ext>
            </a:extLst>
          </p:cNvPr>
          <p:cNvSpPr>
            <a:spLocks noGrp="1"/>
          </p:cNvSpPr>
          <p:nvPr>
            <p:ph type="title"/>
          </p:nvPr>
        </p:nvSpPr>
        <p:spPr>
          <a:xfrm>
            <a:off x="1047859" y="765589"/>
            <a:ext cx="9529153" cy="937087"/>
          </a:xfrm>
        </p:spPr>
        <p:txBody>
          <a:bodyPr/>
          <a:lstStyle/>
          <a:p>
            <a:r>
              <a:rPr lang="tr-TR" sz="4000" b="1" u="sng" dirty="0">
                <a:solidFill>
                  <a:srgbClr val="4FB8C1"/>
                </a:solidFill>
              </a:rPr>
              <a:t>Alternatif Akımda Güç Hesabı</a:t>
            </a:r>
            <a:r>
              <a:rPr lang="tr-TR" sz="4000" b="1" dirty="0">
                <a:solidFill>
                  <a:srgbClr val="4FB8C1"/>
                </a:solidFill>
              </a:rPr>
              <a:t> </a:t>
            </a:r>
          </a:p>
        </p:txBody>
      </p:sp>
      <p:sp>
        <p:nvSpPr>
          <p:cNvPr id="3" name="İçerik Yer Tutucusu 2">
            <a:extLst>
              <a:ext uri="{FF2B5EF4-FFF2-40B4-BE49-F238E27FC236}">
                <a16:creationId xmlns:a16="http://schemas.microsoft.com/office/drawing/2014/main" id="{2E98C951-7A6A-4DE1-B171-855030A6D6C8}"/>
              </a:ext>
            </a:extLst>
          </p:cNvPr>
          <p:cNvSpPr>
            <a:spLocks noGrp="1"/>
          </p:cNvSpPr>
          <p:nvPr>
            <p:ph idx="1"/>
          </p:nvPr>
        </p:nvSpPr>
        <p:spPr>
          <a:xfrm>
            <a:off x="641698" y="1786786"/>
            <a:ext cx="8200278" cy="4195762"/>
          </a:xfrm>
        </p:spPr>
        <p:txBody>
          <a:bodyPr vert="horz" lIns="91440" tIns="45720" rIns="91440" bIns="45720" rtlCol="0" anchor="t">
            <a:normAutofit/>
          </a:bodyPr>
          <a:lstStyle/>
          <a:p>
            <a:pPr marL="0" indent="0">
              <a:buNone/>
            </a:pPr>
            <a:endParaRPr lang="tr-TR" b="1" dirty="0" smtClean="0"/>
          </a:p>
          <a:p>
            <a:pPr marL="0" indent="0">
              <a:buNone/>
            </a:pPr>
            <a:r>
              <a:rPr lang="tr-TR" b="1" dirty="0" smtClean="0"/>
              <a:t>Sadece </a:t>
            </a:r>
            <a:r>
              <a:rPr lang="tr-TR" b="1" dirty="0"/>
              <a:t>Reaktif Yük varsa (Bobin ve / Veya Kondansatör ) için :</a:t>
            </a:r>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p:txBody>
      </p:sp>
      <p:pic>
        <p:nvPicPr>
          <p:cNvPr id="6" name="Resim 6">
            <a:extLst>
              <a:ext uri="{FF2B5EF4-FFF2-40B4-BE49-F238E27FC236}">
                <a16:creationId xmlns:a16="http://schemas.microsoft.com/office/drawing/2014/main" id="{48DCCA74-16FD-448A-8D8A-DE38F92E0DDB}"/>
              </a:ext>
            </a:extLst>
          </p:cNvPr>
          <p:cNvPicPr>
            <a:picLocks noChangeAspect="1"/>
          </p:cNvPicPr>
          <p:nvPr/>
        </p:nvPicPr>
        <p:blipFill>
          <a:blip r:embed="rId2"/>
          <a:stretch>
            <a:fillRect/>
          </a:stretch>
        </p:blipFill>
        <p:spPr>
          <a:xfrm>
            <a:off x="1436305" y="2611493"/>
            <a:ext cx="6226175" cy="3155635"/>
          </a:xfrm>
          <a:prstGeom prst="rect">
            <a:avLst/>
          </a:prstGeom>
        </p:spPr>
      </p:pic>
      <p:pic>
        <p:nvPicPr>
          <p:cNvPr id="4" name="Resim 4">
            <a:extLst>
              <a:ext uri="{FF2B5EF4-FFF2-40B4-BE49-F238E27FC236}">
                <a16:creationId xmlns:a16="http://schemas.microsoft.com/office/drawing/2014/main" id="{790F2369-5915-4BE2-894C-A2E19A45E5D3}"/>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FAF1F935-2B0C-4B25-9038-D2080178D385}"/>
              </a:ext>
            </a:extLst>
          </p:cNvPr>
          <p:cNvPicPr>
            <a:picLocks noChangeAspect="1"/>
          </p:cNvPicPr>
          <p:nvPr/>
        </p:nvPicPr>
        <p:blipFill>
          <a:blip r:embed="rId4"/>
          <a:stretch>
            <a:fillRect/>
          </a:stretch>
        </p:blipFill>
        <p:spPr>
          <a:xfrm>
            <a:off x="8123207" y="0"/>
            <a:ext cx="1000125" cy="1000125"/>
          </a:xfrm>
          <a:prstGeom prst="rect">
            <a:avLst/>
          </a:prstGeom>
        </p:spPr>
      </p:pic>
    </p:spTree>
    <p:extLst>
      <p:ext uri="{BB962C8B-B14F-4D97-AF65-F5344CB8AC3E}">
        <p14:creationId xmlns:p14="http://schemas.microsoft.com/office/powerpoint/2010/main" val="2001800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Tema">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Tema" id="{3109E6BF-E65E-4E6F-9D13-38F18A5C6AAF}" vid="{35E7D8A0-46EF-400C-AC50-393CE5D6308F}"/>
    </a:ext>
  </a:extLst>
</a:theme>
</file>

<file path=docProps/app.xml><?xml version="1.0" encoding="utf-8"?>
<Properties xmlns="http://schemas.openxmlformats.org/officeDocument/2006/extended-properties" xmlns:vt="http://schemas.openxmlformats.org/officeDocument/2006/docPropsVTypes">
  <Template>NMYO Tema</Template>
  <TotalTime>0</TotalTime>
  <Words>124</Words>
  <Application>Microsoft Office PowerPoint</Application>
  <PresentationFormat>Ekran Gösterisi (4:3)</PresentationFormat>
  <Paragraphs>71</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Calibri</vt:lpstr>
      <vt:lpstr>Calibri Light</vt:lpstr>
      <vt:lpstr>Times New Roman</vt:lpstr>
      <vt:lpstr>Wingdings 3</vt:lpstr>
      <vt:lpstr>NMYO Tema</vt:lpstr>
      <vt:lpstr>PowerPoint Sunusu</vt:lpstr>
      <vt:lpstr>İÇİNDEKİLER  </vt:lpstr>
      <vt:lpstr>Alternatif Akımda Güç Hesabı</vt:lpstr>
      <vt:lpstr>Alternatif Akımda Güç Hesabı </vt:lpstr>
      <vt:lpstr>Alternatif Akımda Güç Hesabı </vt:lpstr>
      <vt:lpstr>Alternatif Akımda Güç Hesabı </vt:lpstr>
      <vt:lpstr>Alternatif Akımda Güç Hesabı </vt:lpstr>
      <vt:lpstr>Alternatif Akımda Güç Hesabı </vt:lpstr>
      <vt:lpstr>Alternatif Akımda Güç Hesabı </vt:lpstr>
      <vt:lpstr>Alternatif Akımda Güç Hesabı </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
  <cp:revision>6</cp:revision>
  <dcterms:created xsi:type="dcterms:W3CDTF">2012-08-15T22:53:30Z</dcterms:created>
  <dcterms:modified xsi:type="dcterms:W3CDTF">2020-01-28T19:12:23Z</dcterms:modified>
</cp:coreProperties>
</file>