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3" d="100"/>
          <a:sy n="73" d="100"/>
        </p:scale>
        <p:origin x="3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66702CE0-4745-4E8A-9CDF-20DD6C97E38F}"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1D2F820-0FE9-4390-989F-6BB763D66CC7}"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615986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6702CE0-4745-4E8A-9CDF-20DD6C97E38F}"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1D2F820-0FE9-4390-989F-6BB763D66CC7}" type="slidenum">
              <a:rPr lang="tr-TR" smtClean="0"/>
              <a:t>‹#›</a:t>
            </a:fld>
            <a:endParaRPr lang="tr-TR"/>
          </a:p>
        </p:txBody>
      </p:sp>
    </p:spTree>
    <p:extLst>
      <p:ext uri="{BB962C8B-B14F-4D97-AF65-F5344CB8AC3E}">
        <p14:creationId xmlns:p14="http://schemas.microsoft.com/office/powerpoint/2010/main" val="35903772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6702CE0-4745-4E8A-9CDF-20DD6C97E38F}"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1D2F820-0FE9-4390-989F-6BB763D66CC7}" type="slidenum">
              <a:rPr lang="tr-TR" smtClean="0"/>
              <a:t>‹#›</a:t>
            </a:fld>
            <a:endParaRPr lang="tr-TR"/>
          </a:p>
        </p:txBody>
      </p:sp>
    </p:spTree>
    <p:extLst>
      <p:ext uri="{BB962C8B-B14F-4D97-AF65-F5344CB8AC3E}">
        <p14:creationId xmlns:p14="http://schemas.microsoft.com/office/powerpoint/2010/main" val="14492251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6702CE0-4745-4E8A-9CDF-20DD6C97E38F}"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1D2F820-0FE9-4390-989F-6BB763D66CC7}" type="slidenum">
              <a:rPr lang="tr-TR" smtClean="0"/>
              <a:t>‹#›</a:t>
            </a:fld>
            <a:endParaRPr lang="tr-TR"/>
          </a:p>
        </p:txBody>
      </p:sp>
    </p:spTree>
    <p:extLst>
      <p:ext uri="{BB962C8B-B14F-4D97-AF65-F5344CB8AC3E}">
        <p14:creationId xmlns:p14="http://schemas.microsoft.com/office/powerpoint/2010/main" val="1730529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6702CE0-4745-4E8A-9CDF-20DD6C97E38F}"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1D2F820-0FE9-4390-989F-6BB763D66CC7}"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2322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6702CE0-4745-4E8A-9CDF-20DD6C97E38F}" type="datetimeFigureOut">
              <a:rPr lang="tr-TR" smtClean="0"/>
              <a:t>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1D2F820-0FE9-4390-989F-6BB763D66CC7}" type="slidenum">
              <a:rPr lang="tr-TR" smtClean="0"/>
              <a:t>‹#›</a:t>
            </a:fld>
            <a:endParaRPr lang="tr-TR"/>
          </a:p>
        </p:txBody>
      </p:sp>
    </p:spTree>
    <p:extLst>
      <p:ext uri="{BB962C8B-B14F-4D97-AF65-F5344CB8AC3E}">
        <p14:creationId xmlns:p14="http://schemas.microsoft.com/office/powerpoint/2010/main" val="1211298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6702CE0-4745-4E8A-9CDF-20DD6C97E38F}" type="datetimeFigureOut">
              <a:rPr lang="tr-TR" smtClean="0"/>
              <a:t>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1D2F820-0FE9-4390-989F-6BB763D66CC7}" type="slidenum">
              <a:rPr lang="tr-TR" smtClean="0"/>
              <a:t>‹#›</a:t>
            </a:fld>
            <a:endParaRPr lang="tr-TR"/>
          </a:p>
        </p:txBody>
      </p:sp>
    </p:spTree>
    <p:extLst>
      <p:ext uri="{BB962C8B-B14F-4D97-AF65-F5344CB8AC3E}">
        <p14:creationId xmlns:p14="http://schemas.microsoft.com/office/powerpoint/2010/main" val="1819315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6702CE0-4745-4E8A-9CDF-20DD6C97E38F}" type="datetimeFigureOut">
              <a:rPr lang="tr-TR" smtClean="0"/>
              <a:t>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1D2F820-0FE9-4390-989F-6BB763D66CC7}" type="slidenum">
              <a:rPr lang="tr-TR" smtClean="0"/>
              <a:t>‹#›</a:t>
            </a:fld>
            <a:endParaRPr lang="tr-TR"/>
          </a:p>
        </p:txBody>
      </p:sp>
    </p:spTree>
    <p:extLst>
      <p:ext uri="{BB962C8B-B14F-4D97-AF65-F5344CB8AC3E}">
        <p14:creationId xmlns:p14="http://schemas.microsoft.com/office/powerpoint/2010/main" val="10812146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66702CE0-4745-4E8A-9CDF-20DD6C97E38F}" type="datetimeFigureOut">
              <a:rPr lang="tr-TR" smtClean="0"/>
              <a:t>8.05.2020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61D2F820-0FE9-4390-989F-6BB763D66CC7}" type="slidenum">
              <a:rPr lang="tr-TR" smtClean="0"/>
              <a:t>‹#›</a:t>
            </a:fld>
            <a:endParaRPr lang="tr-TR"/>
          </a:p>
        </p:txBody>
      </p:sp>
    </p:spTree>
    <p:extLst>
      <p:ext uri="{BB962C8B-B14F-4D97-AF65-F5344CB8AC3E}">
        <p14:creationId xmlns:p14="http://schemas.microsoft.com/office/powerpoint/2010/main" val="11178184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66702CE0-4745-4E8A-9CDF-20DD6C97E38F}" type="datetimeFigureOut">
              <a:rPr lang="tr-TR" smtClean="0"/>
              <a:t>8.05.2020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1D2F820-0FE9-4390-989F-6BB763D66CC7}" type="slidenum">
              <a:rPr lang="tr-TR" smtClean="0"/>
              <a:t>‹#›</a:t>
            </a:fld>
            <a:endParaRPr lang="tr-TR"/>
          </a:p>
        </p:txBody>
      </p:sp>
    </p:spTree>
    <p:extLst>
      <p:ext uri="{BB962C8B-B14F-4D97-AF65-F5344CB8AC3E}">
        <p14:creationId xmlns:p14="http://schemas.microsoft.com/office/powerpoint/2010/main" val="10665515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6702CE0-4745-4E8A-9CDF-20DD6C97E38F}" type="datetimeFigureOut">
              <a:rPr lang="tr-TR" smtClean="0"/>
              <a:t>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1D2F820-0FE9-4390-989F-6BB763D66CC7}" type="slidenum">
              <a:rPr lang="tr-TR" smtClean="0"/>
              <a:t>‹#›</a:t>
            </a:fld>
            <a:endParaRPr lang="tr-TR"/>
          </a:p>
        </p:txBody>
      </p:sp>
    </p:spTree>
    <p:extLst>
      <p:ext uri="{BB962C8B-B14F-4D97-AF65-F5344CB8AC3E}">
        <p14:creationId xmlns:p14="http://schemas.microsoft.com/office/powerpoint/2010/main" val="11390438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66702CE0-4745-4E8A-9CDF-20DD6C97E38F}" type="datetimeFigureOut">
              <a:rPr lang="tr-TR" smtClean="0"/>
              <a:t>8.05.2020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61D2F820-0FE9-4390-989F-6BB763D66CC7}"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456551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Duygusal gelişim</a:t>
            </a:r>
            <a:endParaRPr lang="tr-TR" dirty="0"/>
          </a:p>
        </p:txBody>
      </p:sp>
      <p:sp>
        <p:nvSpPr>
          <p:cNvPr id="3" name="Alt Başlık 2"/>
          <p:cNvSpPr>
            <a:spLocks noGrp="1"/>
          </p:cNvSpPr>
          <p:nvPr>
            <p:ph type="subTitle" idx="1"/>
          </p:nvPr>
        </p:nvSpPr>
        <p:spPr/>
        <p:txBody>
          <a:bodyPr/>
          <a:lstStyle/>
          <a:p>
            <a:pPr algn="r"/>
            <a:r>
              <a:rPr lang="tr-TR" dirty="0" err="1" smtClean="0"/>
              <a:t>H.k.zengin</a:t>
            </a:r>
            <a:endParaRPr lang="tr-TR" dirty="0"/>
          </a:p>
        </p:txBody>
      </p:sp>
    </p:spTree>
    <p:extLst>
      <p:ext uri="{BB962C8B-B14F-4D97-AF65-F5344CB8AC3E}">
        <p14:creationId xmlns:p14="http://schemas.microsoft.com/office/powerpoint/2010/main" val="32095221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4"/>
            <a:ext cx="10058400" cy="679312"/>
          </a:xfrm>
        </p:spPr>
        <p:txBody>
          <a:bodyPr>
            <a:normAutofit fontScale="90000"/>
          </a:bodyPr>
          <a:lstStyle/>
          <a:p>
            <a:r>
              <a:rPr lang="tr-TR" dirty="0" smtClean="0"/>
              <a:t>Duyguları ifade etme</a:t>
            </a:r>
            <a:endParaRPr lang="tr-TR" dirty="0"/>
          </a:p>
        </p:txBody>
      </p:sp>
      <p:sp>
        <p:nvSpPr>
          <p:cNvPr id="3" name="İçerik Yer Tutucusu 2"/>
          <p:cNvSpPr>
            <a:spLocks noGrp="1"/>
          </p:cNvSpPr>
          <p:nvPr>
            <p:ph idx="1"/>
          </p:nvPr>
        </p:nvSpPr>
        <p:spPr>
          <a:xfrm>
            <a:off x="1097280" y="965916"/>
            <a:ext cx="10058400" cy="4903178"/>
          </a:xfrm>
        </p:spPr>
        <p:txBody>
          <a:bodyPr>
            <a:normAutofit fontScale="77500" lnSpcReduction="20000"/>
          </a:bodyPr>
          <a:lstStyle/>
          <a:p>
            <a:r>
              <a:rPr lang="tr-TR" dirty="0" smtClean="0"/>
              <a:t>Mutluluk</a:t>
            </a:r>
          </a:p>
          <a:p>
            <a:r>
              <a:rPr lang="tr-TR" dirty="0" smtClean="0"/>
              <a:t>Öfke</a:t>
            </a:r>
          </a:p>
          <a:p>
            <a:r>
              <a:rPr lang="tr-TR" dirty="0" smtClean="0"/>
              <a:t>Şaşırma</a:t>
            </a:r>
          </a:p>
          <a:p>
            <a:r>
              <a:rPr lang="tr-TR" dirty="0" smtClean="0"/>
              <a:t>Korku</a:t>
            </a:r>
          </a:p>
          <a:p>
            <a:r>
              <a:rPr lang="tr-TR" dirty="0" smtClean="0"/>
              <a:t>Kaygı</a:t>
            </a:r>
          </a:p>
          <a:p>
            <a:pPr>
              <a:buFont typeface="Wingdings" panose="05000000000000000000" pitchFamily="2" charset="2"/>
              <a:buChar char="§"/>
            </a:pPr>
            <a:r>
              <a:rPr lang="tr-TR" dirty="0" smtClean="0"/>
              <a:t>Ergenlik döneminde kızlar erkeklere göre daha önce duygusal olgunluğa ulaşırlar.</a:t>
            </a:r>
          </a:p>
          <a:p>
            <a:pPr>
              <a:buFont typeface="Wingdings" panose="05000000000000000000" pitchFamily="2" charset="2"/>
              <a:buChar char="§"/>
            </a:pPr>
            <a:r>
              <a:rPr lang="tr-TR" dirty="0" smtClean="0"/>
              <a:t>Duyguların yoğunluğunda artış</a:t>
            </a:r>
          </a:p>
          <a:p>
            <a:pPr>
              <a:buFont typeface="Wingdings" panose="05000000000000000000" pitchFamily="2" charset="2"/>
              <a:buChar char="§"/>
            </a:pPr>
            <a:r>
              <a:rPr lang="tr-TR" dirty="0" smtClean="0"/>
              <a:t>Duygularda istikrarsızlık</a:t>
            </a:r>
          </a:p>
          <a:p>
            <a:pPr>
              <a:buFont typeface="Wingdings" panose="05000000000000000000" pitchFamily="2" charset="2"/>
              <a:buChar char="§"/>
            </a:pPr>
            <a:r>
              <a:rPr lang="tr-TR" dirty="0" smtClean="0"/>
              <a:t>Aşık olma</a:t>
            </a:r>
          </a:p>
          <a:p>
            <a:pPr>
              <a:buFont typeface="Wingdings" panose="05000000000000000000" pitchFamily="2" charset="2"/>
              <a:buChar char="§"/>
            </a:pPr>
            <a:r>
              <a:rPr lang="tr-TR" dirty="0" smtClean="0"/>
              <a:t>Mahcubiyet ve çekingenlik</a:t>
            </a:r>
          </a:p>
          <a:p>
            <a:pPr>
              <a:buFont typeface="Wingdings" panose="05000000000000000000" pitchFamily="2" charset="2"/>
              <a:buChar char="§"/>
            </a:pPr>
            <a:r>
              <a:rPr lang="tr-TR" dirty="0" smtClean="0"/>
              <a:t>Aşırı hayal kurma</a:t>
            </a:r>
          </a:p>
          <a:p>
            <a:pPr>
              <a:buFont typeface="Wingdings" panose="05000000000000000000" pitchFamily="2" charset="2"/>
              <a:buChar char="§"/>
            </a:pPr>
            <a:r>
              <a:rPr lang="tr-TR" dirty="0" smtClean="0"/>
              <a:t>Yalnız kalma isteği</a:t>
            </a:r>
          </a:p>
          <a:p>
            <a:pPr>
              <a:buFont typeface="Wingdings" panose="05000000000000000000" pitchFamily="2" charset="2"/>
              <a:buChar char="§"/>
            </a:pPr>
            <a:r>
              <a:rPr lang="tr-TR" dirty="0" smtClean="0"/>
              <a:t>Çalışmaya karşı isteksizlik</a:t>
            </a:r>
          </a:p>
          <a:p>
            <a:pPr>
              <a:buFont typeface="Wingdings" panose="05000000000000000000" pitchFamily="2" charset="2"/>
              <a:buChar char="§"/>
            </a:pPr>
            <a:r>
              <a:rPr lang="tr-TR" dirty="0" smtClean="0"/>
              <a:t>Çabuk heyecanlanma</a:t>
            </a:r>
            <a:endParaRPr lang="tr-TR" dirty="0"/>
          </a:p>
        </p:txBody>
      </p:sp>
    </p:spTree>
    <p:extLst>
      <p:ext uri="{BB962C8B-B14F-4D97-AF65-F5344CB8AC3E}">
        <p14:creationId xmlns:p14="http://schemas.microsoft.com/office/powerpoint/2010/main" val="5511998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4"/>
            <a:ext cx="10058400" cy="589160"/>
          </a:xfrm>
        </p:spPr>
        <p:txBody>
          <a:bodyPr>
            <a:normAutofit fontScale="90000"/>
          </a:bodyPr>
          <a:lstStyle/>
          <a:p>
            <a:r>
              <a:rPr lang="tr-TR" dirty="0" smtClean="0"/>
              <a:t>Yaşlara göre duyguların gelişimi</a:t>
            </a:r>
            <a:endParaRPr lang="tr-TR" dirty="0"/>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4145905873"/>
              </p:ext>
            </p:extLst>
          </p:nvPr>
        </p:nvGraphicFramePr>
        <p:xfrm>
          <a:off x="1096963" y="1004888"/>
          <a:ext cx="10058400" cy="4218951"/>
        </p:xfrm>
        <a:graphic>
          <a:graphicData uri="http://schemas.openxmlformats.org/drawingml/2006/table">
            <a:tbl>
              <a:tblPr firstRow="1" bandRow="1">
                <a:tableStyleId>{073A0DAA-6AF3-43AB-8588-CEC1D06C72B9}</a:tableStyleId>
              </a:tblPr>
              <a:tblGrid>
                <a:gridCol w="1028051">
                  <a:extLst>
                    <a:ext uri="{9D8B030D-6E8A-4147-A177-3AD203B41FA5}">
                      <a16:colId xmlns:a16="http://schemas.microsoft.com/office/drawing/2014/main" val="3297879436"/>
                    </a:ext>
                  </a:extLst>
                </a:gridCol>
                <a:gridCol w="9030349">
                  <a:extLst>
                    <a:ext uri="{9D8B030D-6E8A-4147-A177-3AD203B41FA5}">
                      <a16:colId xmlns:a16="http://schemas.microsoft.com/office/drawing/2014/main" val="3551737122"/>
                    </a:ext>
                  </a:extLst>
                </a:gridCol>
              </a:tblGrid>
              <a:tr h="469911">
                <a:tc>
                  <a:txBody>
                    <a:bodyPr/>
                    <a:lstStyle/>
                    <a:p>
                      <a:r>
                        <a:rPr lang="tr-TR" dirty="0" smtClean="0"/>
                        <a:t>yaş</a:t>
                      </a:r>
                      <a:endParaRPr lang="tr-TR" dirty="0"/>
                    </a:p>
                  </a:txBody>
                  <a:tcPr/>
                </a:tc>
                <a:tc>
                  <a:txBody>
                    <a:bodyPr/>
                    <a:lstStyle/>
                    <a:p>
                      <a:r>
                        <a:rPr lang="tr-TR" dirty="0" smtClean="0"/>
                        <a:t>Duyguların gelişimi</a:t>
                      </a:r>
                      <a:endParaRPr lang="tr-TR" dirty="0"/>
                    </a:p>
                  </a:txBody>
                  <a:tcPr/>
                </a:tc>
                <a:extLst>
                  <a:ext uri="{0D108BD9-81ED-4DB2-BD59-A6C34878D82A}">
                    <a16:rowId xmlns:a16="http://schemas.microsoft.com/office/drawing/2014/main" val="2665116899"/>
                  </a:ext>
                </a:extLst>
              </a:tr>
              <a:tr h="469911">
                <a:tc>
                  <a:txBody>
                    <a:bodyPr/>
                    <a:lstStyle/>
                    <a:p>
                      <a:r>
                        <a:rPr lang="tr-TR" dirty="0" smtClean="0"/>
                        <a:t>Doğum- 6 ay</a:t>
                      </a:r>
                      <a:endParaRPr lang="tr-TR" dirty="0"/>
                    </a:p>
                  </a:txBody>
                  <a:tcPr/>
                </a:tc>
                <a:tc>
                  <a:txBody>
                    <a:bodyPr/>
                    <a:lstStyle/>
                    <a:p>
                      <a:r>
                        <a:rPr lang="tr-TR" dirty="0" smtClean="0"/>
                        <a:t>Bütün temel duyguların işaretleri</a:t>
                      </a:r>
                      <a:r>
                        <a:rPr lang="tr-TR" baseline="0" dirty="0" smtClean="0"/>
                        <a:t> </a:t>
                      </a:r>
                      <a:r>
                        <a:rPr lang="tr-TR" baseline="0" dirty="0" smtClean="0"/>
                        <a:t>bulunur.</a:t>
                      </a:r>
                      <a:endParaRPr lang="tr-TR" baseline="0" dirty="0" smtClean="0"/>
                    </a:p>
                    <a:p>
                      <a:r>
                        <a:rPr lang="tr-TR" baseline="0" dirty="0" smtClean="0"/>
                        <a:t>Önce sosyal gülümseme sonra da gülme ortaya </a:t>
                      </a:r>
                      <a:r>
                        <a:rPr lang="tr-TR" baseline="0" dirty="0" smtClean="0"/>
                        <a:t>çıkar.</a:t>
                      </a:r>
                      <a:endParaRPr lang="tr-TR" baseline="0" dirty="0" smtClean="0"/>
                    </a:p>
                    <a:p>
                      <a:r>
                        <a:rPr lang="tr-TR" baseline="0" dirty="0" smtClean="0"/>
                        <a:t>Mutluluk ifadeleri tanıdık insanlarla birlikteyken daha </a:t>
                      </a:r>
                      <a:r>
                        <a:rPr lang="tr-TR" baseline="0" dirty="0" smtClean="0"/>
                        <a:t>fazladır.</a:t>
                      </a:r>
                      <a:endParaRPr lang="tr-TR" baseline="0" dirty="0" smtClean="0"/>
                    </a:p>
                    <a:p>
                      <a:r>
                        <a:rPr lang="tr-TR" baseline="0" dirty="0" smtClean="0"/>
                        <a:t>Yüz, bakış, ses ve duruş sosyal olaylarda anlamlı olarak değişen farklı, tutarlı duygusal davranışları oluşturmak için birleşir.</a:t>
                      </a:r>
                    </a:p>
                    <a:p>
                      <a:r>
                        <a:rPr lang="tr-TR" baseline="0" dirty="0" smtClean="0"/>
                        <a:t>Yetişkinlerin duygusal ifadelerini yüz yüze iletişim sırasında eşleştirebilirler.</a:t>
                      </a:r>
                      <a:endParaRPr lang="tr-TR" dirty="0"/>
                    </a:p>
                  </a:txBody>
                  <a:tcPr/>
                </a:tc>
                <a:extLst>
                  <a:ext uri="{0D108BD9-81ED-4DB2-BD59-A6C34878D82A}">
                    <a16:rowId xmlns:a16="http://schemas.microsoft.com/office/drawing/2014/main" val="2459103066"/>
                  </a:ext>
                </a:extLst>
              </a:tr>
              <a:tr h="469911">
                <a:tc>
                  <a:txBody>
                    <a:bodyPr/>
                    <a:lstStyle/>
                    <a:p>
                      <a:r>
                        <a:rPr lang="tr-TR" dirty="0" smtClean="0"/>
                        <a:t>7-12 ay</a:t>
                      </a:r>
                      <a:endParaRPr lang="tr-TR" dirty="0"/>
                    </a:p>
                  </a:txBody>
                  <a:tcPr/>
                </a:tc>
                <a:tc>
                  <a:txBody>
                    <a:bodyPr/>
                    <a:lstStyle/>
                    <a:p>
                      <a:r>
                        <a:rPr lang="tr-TR" dirty="0" smtClean="0"/>
                        <a:t>Öfke ve korku </a:t>
                      </a:r>
                      <a:r>
                        <a:rPr lang="tr-TR" dirty="0" smtClean="0"/>
                        <a:t>artar.</a:t>
                      </a:r>
                      <a:endParaRPr lang="tr-TR" dirty="0" smtClean="0"/>
                    </a:p>
                    <a:p>
                      <a:r>
                        <a:rPr lang="tr-TR" dirty="0" smtClean="0"/>
                        <a:t>Kendine bakana güven ortaya </a:t>
                      </a:r>
                      <a:r>
                        <a:rPr lang="tr-TR" dirty="0" smtClean="0"/>
                        <a:t>çıkar.</a:t>
                      </a:r>
                      <a:endParaRPr lang="tr-TR" dirty="0" smtClean="0"/>
                    </a:p>
                    <a:p>
                      <a:r>
                        <a:rPr lang="tr-TR" dirty="0" smtClean="0"/>
                        <a:t>Emekleme ve yürüme uyarıcıdan uzaklaşma ve onlara yaklaşmayı</a:t>
                      </a:r>
                      <a:r>
                        <a:rPr lang="tr-TR" baseline="0" dirty="0" smtClean="0"/>
                        <a:t> sağladığı için duyguları kontrol etme </a:t>
                      </a:r>
                      <a:r>
                        <a:rPr lang="tr-TR" baseline="0" dirty="0" smtClean="0"/>
                        <a:t>gelişir.</a:t>
                      </a:r>
                      <a:endParaRPr lang="tr-TR" baseline="0" dirty="0" smtClean="0"/>
                    </a:p>
                    <a:p>
                      <a:r>
                        <a:rPr lang="tr-TR" baseline="0" dirty="0" smtClean="0"/>
                        <a:t>Diğerlerinin duygusal ifadelerini belirleme yeteneği </a:t>
                      </a:r>
                      <a:r>
                        <a:rPr lang="tr-TR" baseline="0" dirty="0" smtClean="0"/>
                        <a:t>oluşur.</a:t>
                      </a:r>
                      <a:endParaRPr lang="tr-TR" baseline="0" dirty="0" smtClean="0"/>
                    </a:p>
                    <a:p>
                      <a:r>
                        <a:rPr lang="tr-TR" baseline="0" dirty="0" smtClean="0"/>
                        <a:t>Sosyal referans </a:t>
                      </a:r>
                      <a:r>
                        <a:rPr lang="tr-TR" baseline="0" dirty="0" smtClean="0"/>
                        <a:t>gelişir.</a:t>
                      </a:r>
                      <a:endParaRPr lang="tr-TR" dirty="0" smtClean="0"/>
                    </a:p>
                    <a:p>
                      <a:endParaRPr lang="tr-TR" dirty="0"/>
                    </a:p>
                  </a:txBody>
                  <a:tcPr/>
                </a:tc>
                <a:extLst>
                  <a:ext uri="{0D108BD9-81ED-4DB2-BD59-A6C34878D82A}">
                    <a16:rowId xmlns:a16="http://schemas.microsoft.com/office/drawing/2014/main" val="1127566011"/>
                  </a:ext>
                </a:extLst>
              </a:tr>
            </a:tbl>
          </a:graphicData>
        </a:graphic>
      </p:graphicFrame>
    </p:spTree>
    <p:extLst>
      <p:ext uri="{BB962C8B-B14F-4D97-AF65-F5344CB8AC3E}">
        <p14:creationId xmlns:p14="http://schemas.microsoft.com/office/powerpoint/2010/main" val="31631529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4"/>
            <a:ext cx="10058400" cy="820980"/>
          </a:xfrm>
        </p:spPr>
        <p:txBody>
          <a:bodyPr/>
          <a:lstStyle/>
          <a:p>
            <a:r>
              <a:rPr lang="tr-TR" dirty="0"/>
              <a:t>Yaşlara göre duyguların gelişimi</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841526345"/>
              </p:ext>
            </p:extLst>
          </p:nvPr>
        </p:nvGraphicFramePr>
        <p:xfrm>
          <a:off x="1096963" y="1236663"/>
          <a:ext cx="10058400" cy="5034280"/>
        </p:xfrm>
        <a:graphic>
          <a:graphicData uri="http://schemas.openxmlformats.org/drawingml/2006/table">
            <a:tbl>
              <a:tblPr firstRow="1" bandRow="1">
                <a:tableStyleId>{073A0DAA-6AF3-43AB-8588-CEC1D06C72B9}</a:tableStyleId>
              </a:tblPr>
              <a:tblGrid>
                <a:gridCol w="1169719">
                  <a:extLst>
                    <a:ext uri="{9D8B030D-6E8A-4147-A177-3AD203B41FA5}">
                      <a16:colId xmlns:a16="http://schemas.microsoft.com/office/drawing/2014/main" val="3721502955"/>
                    </a:ext>
                  </a:extLst>
                </a:gridCol>
                <a:gridCol w="8888681">
                  <a:extLst>
                    <a:ext uri="{9D8B030D-6E8A-4147-A177-3AD203B41FA5}">
                      <a16:colId xmlns:a16="http://schemas.microsoft.com/office/drawing/2014/main" val="3386339921"/>
                    </a:ext>
                  </a:extLst>
                </a:gridCol>
              </a:tblGrid>
              <a:tr h="370840">
                <a:tc>
                  <a:txBody>
                    <a:bodyPr/>
                    <a:lstStyle/>
                    <a:p>
                      <a:r>
                        <a:rPr lang="tr-TR" dirty="0" smtClean="0"/>
                        <a:t>Yaş</a:t>
                      </a:r>
                      <a:endParaRPr lang="tr-TR" dirty="0"/>
                    </a:p>
                  </a:txBody>
                  <a:tcPr/>
                </a:tc>
                <a:tc>
                  <a:txBody>
                    <a:bodyPr/>
                    <a:lstStyle/>
                    <a:p>
                      <a:r>
                        <a:rPr lang="tr-TR" dirty="0" smtClean="0"/>
                        <a:t>Duyguların gelişimi</a:t>
                      </a:r>
                      <a:endParaRPr lang="tr-TR" dirty="0"/>
                    </a:p>
                  </a:txBody>
                  <a:tcPr/>
                </a:tc>
                <a:extLst>
                  <a:ext uri="{0D108BD9-81ED-4DB2-BD59-A6C34878D82A}">
                    <a16:rowId xmlns:a16="http://schemas.microsoft.com/office/drawing/2014/main" val="1025331583"/>
                  </a:ext>
                </a:extLst>
              </a:tr>
              <a:tr h="370840">
                <a:tc>
                  <a:txBody>
                    <a:bodyPr/>
                    <a:lstStyle/>
                    <a:p>
                      <a:r>
                        <a:rPr lang="tr-TR" dirty="0" smtClean="0"/>
                        <a:t>1-2 yaş</a:t>
                      </a:r>
                      <a:endParaRPr lang="tr-TR" dirty="0"/>
                    </a:p>
                  </a:txBody>
                  <a:tcPr/>
                </a:tc>
                <a:tc>
                  <a:txBody>
                    <a:bodyPr/>
                    <a:lstStyle/>
                    <a:p>
                      <a:r>
                        <a:rPr lang="tr-TR" dirty="0" smtClean="0"/>
                        <a:t>Kendine yönelik duygular ortaya çıkar ama diğerlerinin varlığına </a:t>
                      </a:r>
                      <a:r>
                        <a:rPr lang="tr-TR" dirty="0" smtClean="0"/>
                        <a:t>bağlıdır.</a:t>
                      </a:r>
                      <a:endParaRPr lang="tr-TR" dirty="0" smtClean="0"/>
                    </a:p>
                    <a:p>
                      <a:r>
                        <a:rPr lang="tr-TR" dirty="0" smtClean="0"/>
                        <a:t>Duygular hakkında konuşmak için kelime hazinesi </a:t>
                      </a:r>
                      <a:r>
                        <a:rPr lang="tr-TR" dirty="0" smtClean="0"/>
                        <a:t>gelişir.</a:t>
                      </a:r>
                      <a:endParaRPr lang="tr-TR" dirty="0" smtClean="0"/>
                    </a:p>
                    <a:p>
                      <a:r>
                        <a:rPr lang="tr-TR" dirty="0" err="1" smtClean="0"/>
                        <a:t>Empatik</a:t>
                      </a:r>
                      <a:r>
                        <a:rPr lang="tr-TR" dirty="0" smtClean="0"/>
                        <a:t> cevap verme ortaya </a:t>
                      </a:r>
                      <a:r>
                        <a:rPr lang="tr-TR" dirty="0" smtClean="0"/>
                        <a:t>çıkar.</a:t>
                      </a:r>
                      <a:endParaRPr lang="tr-TR" dirty="0" smtClean="0"/>
                    </a:p>
                    <a:p>
                      <a:r>
                        <a:rPr lang="tr-TR" dirty="0" smtClean="0"/>
                        <a:t>Kendini ifade etme ve dil geliştikçe duyguları kontrol etmek için aktif davranış stratejileri ve biliş stratejileri </a:t>
                      </a:r>
                      <a:r>
                        <a:rPr lang="tr-TR" dirty="0" smtClean="0"/>
                        <a:t>gelişir.</a:t>
                      </a:r>
                      <a:endParaRPr lang="tr-TR" dirty="0" smtClean="0"/>
                    </a:p>
                    <a:p>
                      <a:r>
                        <a:rPr lang="tr-TR" dirty="0" smtClean="0"/>
                        <a:t>Bir</a:t>
                      </a:r>
                      <a:r>
                        <a:rPr lang="tr-TR" baseline="0" dirty="0" smtClean="0"/>
                        <a:t> insanın hissetmediği olumlu bir duyguyu göstermesiyle davranış kurallarına uyma ortaya </a:t>
                      </a:r>
                      <a:r>
                        <a:rPr lang="tr-TR" baseline="0" dirty="0" smtClean="0"/>
                        <a:t>çıkar.</a:t>
                      </a:r>
                      <a:endParaRPr lang="tr-TR" dirty="0"/>
                    </a:p>
                  </a:txBody>
                  <a:tcPr/>
                </a:tc>
                <a:extLst>
                  <a:ext uri="{0D108BD9-81ED-4DB2-BD59-A6C34878D82A}">
                    <a16:rowId xmlns:a16="http://schemas.microsoft.com/office/drawing/2014/main" val="2859262993"/>
                  </a:ext>
                </a:extLst>
              </a:tr>
              <a:tr h="370840">
                <a:tc>
                  <a:txBody>
                    <a:bodyPr/>
                    <a:lstStyle/>
                    <a:p>
                      <a:r>
                        <a:rPr lang="tr-TR" dirty="0" smtClean="0"/>
                        <a:t>3-6 yaş</a:t>
                      </a:r>
                      <a:endParaRPr lang="tr-TR" dirty="0"/>
                    </a:p>
                  </a:txBody>
                  <a:tcPr/>
                </a:tc>
                <a:tc>
                  <a:txBody>
                    <a:bodyPr/>
                    <a:lstStyle/>
                    <a:p>
                      <a:r>
                        <a:rPr lang="tr-TR" dirty="0" smtClean="0"/>
                        <a:t>Duygunun nedenlerini ve sonuçlarını ve davranışça işaretlerini anlama doğruluk ve karşılık açısından </a:t>
                      </a:r>
                      <a:r>
                        <a:rPr lang="tr-TR" dirty="0" smtClean="0"/>
                        <a:t>gelişir.</a:t>
                      </a:r>
                      <a:endParaRPr lang="tr-TR" dirty="0" smtClean="0"/>
                    </a:p>
                    <a:p>
                      <a:r>
                        <a:rPr lang="tr-TR" dirty="0" smtClean="0"/>
                        <a:t>Dil geliştikçe </a:t>
                      </a:r>
                      <a:r>
                        <a:rPr lang="tr-TR" dirty="0" err="1" smtClean="0"/>
                        <a:t>empatik</a:t>
                      </a:r>
                      <a:r>
                        <a:rPr lang="tr-TR" dirty="0" smtClean="0"/>
                        <a:t> cevap verme daha çok </a:t>
                      </a:r>
                      <a:r>
                        <a:rPr lang="tr-TR" dirty="0" smtClean="0"/>
                        <a:t>gelişir.</a:t>
                      </a:r>
                      <a:endParaRPr lang="tr-TR" dirty="0" smtClean="0"/>
                    </a:p>
                    <a:p>
                      <a:r>
                        <a:rPr lang="tr-TR" dirty="0" smtClean="0"/>
                        <a:t>Duyguları kontrol etme  stratejileri çeşitlenir, daha bilişsel bir hal alır ve durumsal isteklere</a:t>
                      </a:r>
                      <a:r>
                        <a:rPr lang="tr-TR" baseline="0" dirty="0" smtClean="0"/>
                        <a:t> uydurulur.</a:t>
                      </a:r>
                    </a:p>
                    <a:p>
                      <a:r>
                        <a:rPr lang="tr-TR" baseline="0" dirty="0" smtClean="0"/>
                        <a:t>Duygusal davranış kurallarının bilinçli farkındalığı ve onlara uyma </a:t>
                      </a:r>
                      <a:r>
                        <a:rPr lang="tr-TR" baseline="0" dirty="0" smtClean="0"/>
                        <a:t>gelişir.</a:t>
                      </a:r>
                      <a:endParaRPr lang="tr-TR" dirty="0"/>
                    </a:p>
                  </a:txBody>
                  <a:tcPr/>
                </a:tc>
                <a:extLst>
                  <a:ext uri="{0D108BD9-81ED-4DB2-BD59-A6C34878D82A}">
                    <a16:rowId xmlns:a16="http://schemas.microsoft.com/office/drawing/2014/main" val="1043818021"/>
                  </a:ext>
                </a:extLst>
              </a:tr>
              <a:tr h="370840">
                <a:tc>
                  <a:txBody>
                    <a:bodyPr/>
                    <a:lstStyle/>
                    <a:p>
                      <a:r>
                        <a:rPr lang="tr-TR" dirty="0" smtClean="0"/>
                        <a:t>7-11</a:t>
                      </a:r>
                      <a:endParaRPr lang="tr-TR" dirty="0"/>
                    </a:p>
                  </a:txBody>
                  <a:tcPr/>
                </a:tc>
                <a:tc>
                  <a:txBody>
                    <a:bodyPr/>
                    <a:lstStyle/>
                    <a:p>
                      <a:r>
                        <a:rPr lang="tr-TR" dirty="0" smtClean="0"/>
                        <a:t>Diğerlerinin duygularını açıklarken bilginin farklı kaynaklarını düşünme yeteneği ortaya </a:t>
                      </a:r>
                      <a:r>
                        <a:rPr lang="tr-TR" dirty="0" smtClean="0"/>
                        <a:t>çıkar.</a:t>
                      </a:r>
                      <a:endParaRPr lang="tr-TR" dirty="0" smtClean="0"/>
                    </a:p>
                    <a:p>
                      <a:r>
                        <a:rPr lang="tr-TR" dirty="0" smtClean="0"/>
                        <a:t>Aynı anda insanların birden fazla duyguyu yaşayabileceğini fark </a:t>
                      </a:r>
                      <a:r>
                        <a:rPr lang="tr-TR" dirty="0" smtClean="0"/>
                        <a:t>ederler.</a:t>
                      </a:r>
                      <a:endParaRPr lang="tr-TR" dirty="0" smtClean="0"/>
                    </a:p>
                    <a:p>
                      <a:r>
                        <a:rPr lang="tr-TR" dirty="0" smtClean="0"/>
                        <a:t>Duygusal anlama arttıkça </a:t>
                      </a:r>
                      <a:r>
                        <a:rPr lang="tr-TR" dirty="0" err="1" smtClean="0"/>
                        <a:t>empatik</a:t>
                      </a:r>
                      <a:r>
                        <a:rPr lang="tr-TR" dirty="0" smtClean="0"/>
                        <a:t> cevap vermede gelişecektir.</a:t>
                      </a:r>
                      <a:endParaRPr lang="tr-TR" dirty="0"/>
                    </a:p>
                  </a:txBody>
                  <a:tcPr/>
                </a:tc>
                <a:extLst>
                  <a:ext uri="{0D108BD9-81ED-4DB2-BD59-A6C34878D82A}">
                    <a16:rowId xmlns:a16="http://schemas.microsoft.com/office/drawing/2014/main" val="2458316317"/>
                  </a:ext>
                </a:extLst>
              </a:tr>
            </a:tbl>
          </a:graphicData>
        </a:graphic>
      </p:graphicFrame>
    </p:spTree>
    <p:extLst>
      <p:ext uri="{BB962C8B-B14F-4D97-AF65-F5344CB8AC3E}">
        <p14:creationId xmlns:p14="http://schemas.microsoft.com/office/powerpoint/2010/main" val="25409079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Duyguları kontrol etme</a:t>
            </a:r>
            <a:endParaRPr lang="tr-TR" dirty="0"/>
          </a:p>
        </p:txBody>
      </p:sp>
      <p:sp>
        <p:nvSpPr>
          <p:cNvPr id="3" name="İçerik Yer Tutucusu 2"/>
          <p:cNvSpPr>
            <a:spLocks noGrp="1"/>
          </p:cNvSpPr>
          <p:nvPr>
            <p:ph idx="1"/>
          </p:nvPr>
        </p:nvSpPr>
        <p:spPr/>
        <p:txBody>
          <a:bodyPr/>
          <a:lstStyle/>
          <a:p>
            <a:r>
              <a:rPr lang="tr-TR" dirty="0" smtClean="0"/>
              <a:t>Duyguları kontrol etme 2 yaş civarında başlamaktadır ve okul öncesi yılları boyunca artmaktadır.</a:t>
            </a:r>
          </a:p>
          <a:p>
            <a:r>
              <a:rPr lang="tr-TR" dirty="0" smtClean="0"/>
              <a:t>2 yaştan sonra çocuklar sık sık duyguları hakkında konuşurlar. Kontrol için çaba sarf ederler.</a:t>
            </a:r>
          </a:p>
          <a:p>
            <a:r>
              <a:rPr lang="tr-TR" dirty="0" smtClean="0"/>
              <a:t>Duyguların dil ile ifade edilmesi geliştikçe çocuk kendini ifade edebilecek ve duygularını kontrol edebilecektir.</a:t>
            </a:r>
          </a:p>
          <a:p>
            <a:endParaRPr lang="tr-TR" dirty="0"/>
          </a:p>
          <a:p>
            <a:r>
              <a:rPr lang="tr-TR" dirty="0" smtClean="0"/>
              <a:t>Duygu kontrolünün gelişimi için:</a:t>
            </a:r>
          </a:p>
          <a:p>
            <a:r>
              <a:rPr lang="tr-TR" dirty="0" smtClean="0"/>
              <a:t>1. Çocukların duygularını kontrol ve ayarlama yeteneğine</a:t>
            </a:r>
          </a:p>
          <a:p>
            <a:r>
              <a:rPr lang="tr-TR" dirty="0" smtClean="0"/>
              <a:t>2. Uygun eylem bilgisine</a:t>
            </a:r>
          </a:p>
          <a:p>
            <a:r>
              <a:rPr lang="tr-TR" dirty="0" smtClean="0"/>
              <a:t>3.Duyguları kontrol etmek için yeterli motivasyona ihtiyaç vardır.</a:t>
            </a:r>
            <a:endParaRPr lang="tr-TR" dirty="0"/>
          </a:p>
        </p:txBody>
      </p:sp>
    </p:spTree>
    <p:extLst>
      <p:ext uri="{BB962C8B-B14F-4D97-AF65-F5344CB8AC3E}">
        <p14:creationId xmlns:p14="http://schemas.microsoft.com/office/powerpoint/2010/main" val="15941358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Duygu kontrolü</a:t>
            </a:r>
            <a:endParaRPr lang="tr-TR" dirty="0"/>
          </a:p>
        </p:txBody>
      </p:sp>
      <p:sp>
        <p:nvSpPr>
          <p:cNvPr id="3" name="İçerik Yer Tutucusu 2"/>
          <p:cNvSpPr>
            <a:spLocks noGrp="1"/>
          </p:cNvSpPr>
          <p:nvPr>
            <p:ph idx="1"/>
          </p:nvPr>
        </p:nvSpPr>
        <p:spPr/>
        <p:txBody>
          <a:bodyPr/>
          <a:lstStyle/>
          <a:p>
            <a:r>
              <a:rPr lang="tr-TR" dirty="0" smtClean="0"/>
              <a:t>Şunları içerir:</a:t>
            </a:r>
          </a:p>
          <a:p>
            <a:r>
              <a:rPr lang="tr-TR" dirty="0" smtClean="0"/>
              <a:t>Ket vurma</a:t>
            </a:r>
          </a:p>
          <a:p>
            <a:r>
              <a:rPr lang="tr-TR" dirty="0" smtClean="0"/>
              <a:t>Maskeleme</a:t>
            </a:r>
          </a:p>
          <a:p>
            <a:r>
              <a:rPr lang="tr-TR" dirty="0" smtClean="0"/>
              <a:t>Bastırma</a:t>
            </a:r>
          </a:p>
          <a:p>
            <a:r>
              <a:rPr lang="tr-TR" dirty="0" smtClean="0"/>
              <a:t>Rol yapma</a:t>
            </a:r>
          </a:p>
          <a:p>
            <a:r>
              <a:rPr lang="tr-TR" dirty="0" smtClean="0"/>
              <a:t>Bir kişinin hisleriyle ilgili direk iletişimden kaçınma</a:t>
            </a:r>
          </a:p>
          <a:p>
            <a:r>
              <a:rPr lang="tr-TR" dirty="0" smtClean="0"/>
              <a:t>Çok öfkeliyken nazik olabilme</a:t>
            </a:r>
          </a:p>
          <a:p>
            <a:r>
              <a:rPr lang="tr-TR" dirty="0" smtClean="0"/>
              <a:t>Coşkuluyken hafif memnun görünebilme</a:t>
            </a:r>
          </a:p>
          <a:p>
            <a:endParaRPr lang="tr-TR" dirty="0"/>
          </a:p>
        </p:txBody>
      </p:sp>
    </p:spTree>
    <p:extLst>
      <p:ext uri="{BB962C8B-B14F-4D97-AF65-F5344CB8AC3E}">
        <p14:creationId xmlns:p14="http://schemas.microsoft.com/office/powerpoint/2010/main" val="7356366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soru</a:t>
            </a:r>
            <a:endParaRPr lang="tr-TR" dirty="0"/>
          </a:p>
        </p:txBody>
      </p:sp>
      <p:sp>
        <p:nvSpPr>
          <p:cNvPr id="3" name="İçerik Yer Tutucusu 2"/>
          <p:cNvSpPr>
            <a:spLocks noGrp="1"/>
          </p:cNvSpPr>
          <p:nvPr>
            <p:ph idx="1"/>
          </p:nvPr>
        </p:nvSpPr>
        <p:spPr/>
        <p:txBody>
          <a:bodyPr>
            <a:normAutofit/>
          </a:bodyPr>
          <a:lstStyle/>
          <a:p>
            <a:r>
              <a:rPr lang="tr-TR" sz="4000" dirty="0" smtClean="0"/>
              <a:t>Duygusal gelişimi nasıl desteklemeliyiz?</a:t>
            </a:r>
            <a:endParaRPr lang="tr-TR" sz="4000" dirty="0"/>
          </a:p>
        </p:txBody>
      </p:sp>
    </p:spTree>
    <p:extLst>
      <p:ext uri="{BB962C8B-B14F-4D97-AF65-F5344CB8AC3E}">
        <p14:creationId xmlns:p14="http://schemas.microsoft.com/office/powerpoint/2010/main" val="15126027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smtClean="0"/>
              <a:t>Hatice Ergin, S. Armağan Yıldız, gelişim psikolojisi, Nobel yay. Ankara 2010.</a:t>
            </a:r>
            <a:endParaRPr lang="tr-TR" dirty="0"/>
          </a:p>
        </p:txBody>
      </p:sp>
    </p:spTree>
    <p:extLst>
      <p:ext uri="{BB962C8B-B14F-4D97-AF65-F5344CB8AC3E}">
        <p14:creationId xmlns:p14="http://schemas.microsoft.com/office/powerpoint/2010/main" val="14340607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duygu</a:t>
            </a:r>
            <a:endParaRPr lang="tr-TR" dirty="0"/>
          </a:p>
        </p:txBody>
      </p:sp>
      <p:sp>
        <p:nvSpPr>
          <p:cNvPr id="3" name="İçerik Yer Tutucusu 2"/>
          <p:cNvSpPr>
            <a:spLocks noGrp="1"/>
          </p:cNvSpPr>
          <p:nvPr>
            <p:ph idx="1"/>
          </p:nvPr>
        </p:nvSpPr>
        <p:spPr/>
        <p:txBody>
          <a:bodyPr/>
          <a:lstStyle/>
          <a:p>
            <a:r>
              <a:rPr lang="tr-TR" dirty="0" smtClean="0"/>
              <a:t>Birey ile çevresi arasında ilişki kurmak, ilişkileri değiştirmek ve ilişkileri ortadan kaldırmak için çaba olarak adlandırılmaktadır.</a:t>
            </a:r>
          </a:p>
          <a:p>
            <a:pPr>
              <a:buFont typeface="Wingdings" panose="05000000000000000000" pitchFamily="2" charset="2"/>
              <a:buChar char="§"/>
            </a:pPr>
            <a:r>
              <a:rPr lang="tr-TR" dirty="0" smtClean="0"/>
              <a:t>Duygular, hisleri ve deneyimleri, fizyoloji ve davranışları, bilişi ve kavramları içerir.</a:t>
            </a:r>
          </a:p>
          <a:p>
            <a:pPr>
              <a:buFont typeface="Wingdings" panose="05000000000000000000" pitchFamily="2" charset="2"/>
              <a:buChar char="§"/>
            </a:pPr>
            <a:r>
              <a:rPr lang="tr-TR" dirty="0" smtClean="0"/>
              <a:t> Duygular, belli bir durumun sonucunda ortaya çıkarlar ve o duyguları yaşayan kişiler tarafından da yapılanırlar.</a:t>
            </a:r>
          </a:p>
          <a:p>
            <a:pPr>
              <a:buFont typeface="Wingdings" panose="05000000000000000000" pitchFamily="2" charset="2"/>
              <a:buChar char="§"/>
            </a:pPr>
            <a:r>
              <a:rPr lang="tr-TR" dirty="0" smtClean="0"/>
              <a:t>Duyguların gelişimi, gelişimin diğer yönleri ile yakından ilişkilidir. </a:t>
            </a:r>
          </a:p>
          <a:p>
            <a:pPr>
              <a:buFont typeface="Wingdings" panose="05000000000000000000" pitchFamily="2" charset="2"/>
              <a:buChar char="§"/>
            </a:pPr>
            <a:r>
              <a:rPr lang="tr-TR" dirty="0" smtClean="0"/>
              <a:t>Başlangıçta sadece sesi algılayan bebek, deneyimi arttıkça sesteki öfkeyi ve sevgiyi ayırt edebilmektedir.</a:t>
            </a:r>
          </a:p>
          <a:p>
            <a:pPr>
              <a:buFont typeface="Wingdings" panose="05000000000000000000" pitchFamily="2" charset="2"/>
              <a:buChar char="§"/>
            </a:pPr>
            <a:r>
              <a:rPr lang="tr-TR" dirty="0" smtClean="0"/>
              <a:t>Oynadığı bir kutunun açılıp açılmamasını başlangıçta fark etmezken, giderek onu açamayınca öfkelenmekte, açınca sevinmektedir.</a:t>
            </a:r>
          </a:p>
        </p:txBody>
      </p:sp>
    </p:spTree>
    <p:extLst>
      <p:ext uri="{BB962C8B-B14F-4D97-AF65-F5344CB8AC3E}">
        <p14:creationId xmlns:p14="http://schemas.microsoft.com/office/powerpoint/2010/main" val="35401024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duygu</a:t>
            </a:r>
            <a:endParaRPr lang="tr-TR" dirty="0"/>
          </a:p>
        </p:txBody>
      </p:sp>
      <p:sp>
        <p:nvSpPr>
          <p:cNvPr id="3" name="İçerik Yer Tutucusu 2"/>
          <p:cNvSpPr>
            <a:spLocks noGrp="1"/>
          </p:cNvSpPr>
          <p:nvPr>
            <p:ph idx="1"/>
          </p:nvPr>
        </p:nvSpPr>
        <p:spPr/>
        <p:txBody>
          <a:bodyPr/>
          <a:lstStyle/>
          <a:p>
            <a:r>
              <a:rPr lang="tr-TR" dirty="0" smtClean="0"/>
              <a:t>Tutumlar ve duygular zamanla oluşur ve kazanılır. </a:t>
            </a:r>
          </a:p>
          <a:p>
            <a:r>
              <a:rPr lang="tr-TR" dirty="0" smtClean="0"/>
              <a:t>Donald </a:t>
            </a:r>
            <a:r>
              <a:rPr lang="tr-TR" dirty="0" err="1" smtClean="0"/>
              <a:t>Hebb’e</a:t>
            </a:r>
            <a:r>
              <a:rPr lang="tr-TR" dirty="0" smtClean="0"/>
              <a:t> göre duyguların gelişimi çocukluktaki nörolojik olgunlaşma ile öğrenmenin bir ürünüdür.</a:t>
            </a:r>
          </a:p>
          <a:p>
            <a:r>
              <a:rPr lang="tr-TR" dirty="0" smtClean="0"/>
              <a:t>Olgunlaşmanın rolü: </a:t>
            </a:r>
            <a:r>
              <a:rPr lang="tr-TR" dirty="0" smtClean="0"/>
              <a:t>Olgunlaşma </a:t>
            </a:r>
            <a:r>
              <a:rPr lang="tr-TR" dirty="0" smtClean="0"/>
              <a:t>süreci içinde zihinsel gelişim, bir uyarana uzun süre bağlı kalma, bir obje üzerindeki duygusal gerginliği uzun süre yoğunlaştırabilme yeteneği kazandırır. Yine hayal gücü, hatırlama ve unutma gibi zihinsel işlevlerin gelişimi, duygusal tepkileri etkiler.</a:t>
            </a:r>
          </a:p>
          <a:p>
            <a:r>
              <a:rPr lang="tr-TR" dirty="0" smtClean="0"/>
              <a:t>Öğrenmenin rolü: Çocukluk döneminde öğrenme, duygusal gelişim yüzlerinin oluşumunda etkin bir rol oynar. Bu öğrenme biçimleri, denme yanılma, taklit, özdeşleşme ya da koşullanma yoluyla gerçekleşir.</a:t>
            </a:r>
            <a:endParaRPr lang="tr-TR" dirty="0"/>
          </a:p>
        </p:txBody>
      </p:sp>
    </p:spTree>
    <p:extLst>
      <p:ext uri="{BB962C8B-B14F-4D97-AF65-F5344CB8AC3E}">
        <p14:creationId xmlns:p14="http://schemas.microsoft.com/office/powerpoint/2010/main" val="39133314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Duyguların </a:t>
            </a:r>
            <a:r>
              <a:rPr lang="tr-TR" dirty="0" err="1" smtClean="0"/>
              <a:t>nöropsikolojik</a:t>
            </a:r>
            <a:r>
              <a:rPr lang="tr-TR" dirty="0" smtClean="0"/>
              <a:t> temelleri</a:t>
            </a: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Duygularımız ve belleğimiz </a:t>
            </a:r>
            <a:r>
              <a:rPr lang="tr-TR" dirty="0" err="1" smtClean="0"/>
              <a:t>limbik</a:t>
            </a:r>
            <a:r>
              <a:rPr lang="tr-TR" dirty="0" smtClean="0"/>
              <a:t> sistem tarafından kontrol edildiğinden dolayı duygusal bağ kurduğumuz olayları daha çabuk hatırlarız. Çünkü aynı bölgedeki duygusal merkez, bellek kısmını ateşleyecek bağlantılara sahiptir.</a:t>
            </a:r>
          </a:p>
          <a:p>
            <a:r>
              <a:rPr lang="tr-TR" dirty="0" err="1" smtClean="0"/>
              <a:t>Limbik</a:t>
            </a:r>
            <a:r>
              <a:rPr lang="tr-TR" dirty="0" smtClean="0"/>
              <a:t> sistem  ya da duygusal beyin içerisinde yer alan </a:t>
            </a:r>
            <a:r>
              <a:rPr lang="tr-TR" dirty="0" err="1" smtClean="0"/>
              <a:t>amigdala</a:t>
            </a:r>
            <a:r>
              <a:rPr lang="tr-TR" dirty="0" smtClean="0"/>
              <a:t> ise diğerleri ile sosyal etkileşimi, belleği, düşünmeyi, sevmeyi ve sevilmemeyi etkiler.</a:t>
            </a:r>
          </a:p>
          <a:p>
            <a:r>
              <a:rPr lang="tr-TR" dirty="0" err="1" smtClean="0"/>
              <a:t>Amigdala</a:t>
            </a:r>
            <a:r>
              <a:rPr lang="tr-TR" dirty="0" smtClean="0"/>
              <a:t> özellikle negatif duygular başta olmak üzere yüz ifadelerini tanımaya yöneliktir.</a:t>
            </a:r>
          </a:p>
          <a:p>
            <a:r>
              <a:rPr lang="tr-TR" dirty="0" smtClean="0"/>
              <a:t>Sağ sol </a:t>
            </a:r>
            <a:r>
              <a:rPr lang="tr-TR" dirty="0" err="1" smtClean="0"/>
              <a:t>hemisferlerin</a:t>
            </a:r>
            <a:r>
              <a:rPr lang="tr-TR" dirty="0" smtClean="0"/>
              <a:t> işleyişleri de duygu ve davranış üzerinde etkili olmaktadır.</a:t>
            </a:r>
          </a:p>
          <a:p>
            <a:r>
              <a:rPr lang="tr-TR" dirty="0" smtClean="0"/>
              <a:t>Sol </a:t>
            </a:r>
            <a:r>
              <a:rPr lang="tr-TR" dirty="0" err="1" smtClean="0"/>
              <a:t>frontal</a:t>
            </a:r>
            <a:r>
              <a:rPr lang="tr-TR" dirty="0" smtClean="0"/>
              <a:t> alan yaklaşma davranışı ve pozitif duygularla, sağ taraf ise çekingen davranış ve negatif duygularla ilişkilidir.</a:t>
            </a:r>
          </a:p>
          <a:p>
            <a:r>
              <a:rPr lang="tr-TR" dirty="0" smtClean="0"/>
              <a:t>Yeni karışık belirsiz durumlar kişilerde genellikle negatif duygular uyandırırken, otomatik, rutin ve tanıdık durumlar kişilerde olumlu duygular uyandırabilir mi? Sol </a:t>
            </a:r>
            <a:r>
              <a:rPr lang="tr-TR" dirty="0" err="1" smtClean="0"/>
              <a:t>hemisfer</a:t>
            </a:r>
            <a:r>
              <a:rPr lang="tr-TR" dirty="0" smtClean="0"/>
              <a:t> aktif olmadığında olumsuz duygu ve uzaklaşma davranışının , sağ taraf aktif olmadığında ise olumlu duygu ve yaklaşma davranışının oluştuğu söylenebilir. Ağlama depresif davranışlar olumsuz tepkiler sol </a:t>
            </a:r>
            <a:r>
              <a:rPr lang="tr-TR" dirty="0" err="1" smtClean="0"/>
              <a:t>hemisfer</a:t>
            </a:r>
            <a:r>
              <a:rPr lang="tr-TR" dirty="0" smtClean="0"/>
              <a:t> lezyonla ilişkilidir.</a:t>
            </a:r>
            <a:endParaRPr lang="tr-TR" dirty="0"/>
          </a:p>
        </p:txBody>
      </p:sp>
    </p:spTree>
    <p:extLst>
      <p:ext uri="{BB962C8B-B14F-4D97-AF65-F5344CB8AC3E}">
        <p14:creationId xmlns:p14="http://schemas.microsoft.com/office/powerpoint/2010/main" val="34962756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Duyguların sınıflandırılması</a:t>
            </a:r>
            <a:endParaRPr lang="tr-TR" dirty="0"/>
          </a:p>
        </p:txBody>
      </p:sp>
      <p:sp>
        <p:nvSpPr>
          <p:cNvPr id="3" name="İçerik Yer Tutucusu 2"/>
          <p:cNvSpPr>
            <a:spLocks noGrp="1"/>
          </p:cNvSpPr>
          <p:nvPr>
            <p:ph idx="1"/>
          </p:nvPr>
        </p:nvSpPr>
        <p:spPr/>
        <p:txBody>
          <a:bodyPr/>
          <a:lstStyle/>
          <a:p>
            <a:pPr>
              <a:buFont typeface="Wingdings" panose="05000000000000000000" pitchFamily="2" charset="2"/>
              <a:buChar char="§"/>
            </a:pPr>
            <a:r>
              <a:rPr lang="tr-TR" dirty="0" smtClean="0"/>
              <a:t>Birincil duygular: </a:t>
            </a:r>
            <a:r>
              <a:rPr lang="tr-TR" dirty="0" smtClean="0"/>
              <a:t>Korku</a:t>
            </a:r>
            <a:r>
              <a:rPr lang="tr-TR" dirty="0" smtClean="0"/>
              <a:t>, utanç, haz, iğrenme ve sevgi </a:t>
            </a:r>
            <a:r>
              <a:rPr lang="tr-TR" dirty="0" err="1" smtClean="0"/>
              <a:t>vb</a:t>
            </a:r>
            <a:r>
              <a:rPr lang="tr-TR" dirty="0" smtClean="0"/>
              <a:t> </a:t>
            </a:r>
            <a:r>
              <a:rPr lang="tr-TR" dirty="0" err="1" smtClean="0"/>
              <a:t>dir</a:t>
            </a:r>
            <a:r>
              <a:rPr lang="tr-TR" dirty="0" smtClean="0"/>
              <a:t>.  Korkunun; nefret ve tedirginlik duygularıyla, sevginin ise yakınlık, empati ve özgecilik ile bağlantılı olduğu ifade edilmiştir.</a:t>
            </a:r>
          </a:p>
          <a:p>
            <a:r>
              <a:rPr lang="tr-TR" dirty="0" smtClean="0"/>
              <a:t>Birincil duyguların </a:t>
            </a:r>
            <a:r>
              <a:rPr lang="tr-TR" dirty="0" err="1" smtClean="0"/>
              <a:t>limbik</a:t>
            </a:r>
            <a:r>
              <a:rPr lang="tr-TR" dirty="0" smtClean="0"/>
              <a:t> sistemle bağlantılı ve doğumsal olduğunu, ancak ikincil duyguların birey büyürken sosyal etkileşim yoluyla öğrenildiği öne sürülmüştür.</a:t>
            </a:r>
          </a:p>
          <a:p>
            <a:pPr>
              <a:buFont typeface="Wingdings" panose="05000000000000000000" pitchFamily="2" charset="2"/>
              <a:buChar char="§"/>
            </a:pPr>
            <a:r>
              <a:rPr lang="tr-TR" dirty="0" err="1" smtClean="0"/>
              <a:t>Plutchik</a:t>
            </a:r>
            <a:r>
              <a:rPr lang="tr-TR" dirty="0" smtClean="0"/>
              <a:t> duyguları, insanları ve hayvanları uyum ve denge sağlayıcı davranışlara sürükleyen iç faktörler olarak tanımlar. 8 temel kategori vardır:</a:t>
            </a:r>
          </a:p>
          <a:p>
            <a:pPr>
              <a:buFont typeface="Wingdings" panose="05000000000000000000" pitchFamily="2" charset="2"/>
              <a:buChar char="§"/>
            </a:pPr>
            <a:r>
              <a:rPr lang="tr-TR" dirty="0" smtClean="0"/>
              <a:t>Tiksinti, öfke, umut, korku, şaşkınlık, üzüntü, sevinç ve kabul. Bu duyguların birleşmesi ya da karışmasıyla yeni duygular oluşabileceğini söyler. </a:t>
            </a:r>
            <a:endParaRPr lang="tr-TR" dirty="0" smtClean="0"/>
          </a:p>
          <a:p>
            <a:pPr marL="0" indent="0">
              <a:buNone/>
            </a:pPr>
            <a:r>
              <a:rPr lang="tr-TR" dirty="0" err="1" smtClean="0"/>
              <a:t>Umut+sevinç</a:t>
            </a:r>
            <a:r>
              <a:rPr lang="tr-TR" dirty="0" smtClean="0"/>
              <a:t>=iyimserlik</a:t>
            </a:r>
            <a:endParaRPr lang="tr-TR" dirty="0"/>
          </a:p>
        </p:txBody>
      </p:sp>
    </p:spTree>
    <p:extLst>
      <p:ext uri="{BB962C8B-B14F-4D97-AF65-F5344CB8AC3E}">
        <p14:creationId xmlns:p14="http://schemas.microsoft.com/office/powerpoint/2010/main" val="5084874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Duyguların sınıflandırılması</a:t>
            </a:r>
          </a:p>
        </p:txBody>
      </p:sp>
      <p:sp>
        <p:nvSpPr>
          <p:cNvPr id="3" name="İçerik Yer Tutucusu 2"/>
          <p:cNvSpPr>
            <a:spLocks noGrp="1"/>
          </p:cNvSpPr>
          <p:nvPr>
            <p:ph idx="1"/>
          </p:nvPr>
        </p:nvSpPr>
        <p:spPr/>
        <p:txBody>
          <a:bodyPr/>
          <a:lstStyle/>
          <a:p>
            <a:r>
              <a:rPr lang="tr-TR" dirty="0" err="1" smtClean="0"/>
              <a:t>Başal’ın</a:t>
            </a:r>
            <a:r>
              <a:rPr lang="tr-TR" dirty="0" smtClean="0"/>
              <a:t> yaptığı sınıflama:</a:t>
            </a:r>
          </a:p>
          <a:p>
            <a:r>
              <a:rPr lang="tr-TR" dirty="0" smtClean="0"/>
              <a:t>1. İnsanı saldırganlık davranışlarına yönelten duygular: </a:t>
            </a:r>
            <a:r>
              <a:rPr lang="tr-TR" dirty="0" smtClean="0"/>
              <a:t>Öfke</a:t>
            </a:r>
            <a:r>
              <a:rPr lang="tr-TR" dirty="0" smtClean="0"/>
              <a:t>, nefret, kıskançlık, düşmanlık,</a:t>
            </a:r>
          </a:p>
          <a:p>
            <a:r>
              <a:rPr lang="tr-TR" dirty="0" smtClean="0"/>
              <a:t>2. İnsanı yasaklayıcı ve savunucu davranışlara yönelten duygular: </a:t>
            </a:r>
            <a:r>
              <a:rPr lang="tr-TR" dirty="0" smtClean="0"/>
              <a:t>Korku</a:t>
            </a:r>
            <a:r>
              <a:rPr lang="tr-TR" dirty="0" smtClean="0"/>
              <a:t>, sıkıntı, üzüntü, keder, bıkkınlık, hüzün</a:t>
            </a:r>
          </a:p>
          <a:p>
            <a:r>
              <a:rPr lang="tr-TR" dirty="0" smtClean="0"/>
              <a:t>3. İnsanı sevindirici davranışlara yönelten duygular: Haz, sevgi, mutluluk, merak gibi.</a:t>
            </a:r>
          </a:p>
          <a:p>
            <a:r>
              <a:rPr lang="tr-TR" dirty="0" smtClean="0"/>
              <a:t>Le </a:t>
            </a:r>
            <a:r>
              <a:rPr lang="tr-TR" dirty="0" err="1" smtClean="0"/>
              <a:t>Doux’un</a:t>
            </a:r>
            <a:r>
              <a:rPr lang="tr-TR" dirty="0" smtClean="0"/>
              <a:t> aktardığına göre evrensel duygular: </a:t>
            </a:r>
            <a:r>
              <a:rPr lang="tr-TR" dirty="0" smtClean="0"/>
              <a:t>Zevk</a:t>
            </a:r>
            <a:r>
              <a:rPr lang="tr-TR" dirty="0" smtClean="0"/>
              <a:t>, korku, şaşkınlık, tiksinti, öfke ve üzüntü duygularıdır. Beyinde sadece iki duygunun özel yeri saptanmıştır: korku ve zevk…</a:t>
            </a:r>
            <a:endParaRPr lang="tr-TR" dirty="0"/>
          </a:p>
        </p:txBody>
      </p:sp>
    </p:spTree>
    <p:extLst>
      <p:ext uri="{BB962C8B-B14F-4D97-AF65-F5344CB8AC3E}">
        <p14:creationId xmlns:p14="http://schemas.microsoft.com/office/powerpoint/2010/main" val="10780492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Kendimize yönelik duygular</a:t>
            </a:r>
            <a:endParaRPr lang="tr-TR" dirty="0"/>
          </a:p>
        </p:txBody>
      </p:sp>
      <p:sp>
        <p:nvSpPr>
          <p:cNvPr id="3" name="İçerik Yer Tutucusu 2"/>
          <p:cNvSpPr>
            <a:spLocks noGrp="1"/>
          </p:cNvSpPr>
          <p:nvPr>
            <p:ph idx="1"/>
          </p:nvPr>
        </p:nvSpPr>
        <p:spPr/>
        <p:txBody>
          <a:bodyPr/>
          <a:lstStyle/>
          <a:p>
            <a:r>
              <a:rPr lang="tr-TR" dirty="0" smtClean="0"/>
              <a:t>İlk defa benlik algısının oluşmasıyla ikinci yılın sonunda başlar.</a:t>
            </a:r>
          </a:p>
          <a:p>
            <a:r>
              <a:rPr lang="tr-TR" dirty="0" smtClean="0"/>
              <a:t>18.-24. aylar arasında; utanma, mahcup hissetme ve gurur, 3.yaşa doğru kıskançlık ve suçluluk duyguları oluşmaya başlar.</a:t>
            </a:r>
          </a:p>
          <a:p>
            <a:r>
              <a:rPr lang="tr-TR" dirty="0" smtClean="0"/>
              <a:t>Kimilerine göre kıskançlık kültürel tutumlar ve alışkanlıklar tarafından belirlenen öğrenilmiş bir duygudur.</a:t>
            </a:r>
          </a:p>
          <a:p>
            <a:r>
              <a:rPr lang="tr-TR" dirty="0" smtClean="0"/>
              <a:t>Duygular iki amaca hizmet etmektedir: kişinin harekete geçmesi için enerji sağlar. </a:t>
            </a:r>
          </a:p>
          <a:p>
            <a:r>
              <a:rPr lang="tr-TR" dirty="0" smtClean="0"/>
              <a:t>Kişinin kendi gereksinimlerini karşılayacak uygun davranışları yapabilmesi için, yönlendirici ya da değerlendirici bir işlev gösterir. </a:t>
            </a:r>
            <a:endParaRPr lang="tr-TR" dirty="0"/>
          </a:p>
        </p:txBody>
      </p:sp>
    </p:spTree>
    <p:extLst>
      <p:ext uri="{BB962C8B-B14F-4D97-AF65-F5344CB8AC3E}">
        <p14:creationId xmlns:p14="http://schemas.microsoft.com/office/powerpoint/2010/main" val="22320658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Duygusal gelişim teorileri</a:t>
            </a:r>
            <a:endParaRPr lang="tr-TR" dirty="0"/>
          </a:p>
        </p:txBody>
      </p:sp>
      <p:sp>
        <p:nvSpPr>
          <p:cNvPr id="3" name="İçerik Yer Tutucusu 2"/>
          <p:cNvSpPr>
            <a:spLocks noGrp="1"/>
          </p:cNvSpPr>
          <p:nvPr>
            <p:ph idx="1"/>
          </p:nvPr>
        </p:nvSpPr>
        <p:spPr/>
        <p:txBody>
          <a:bodyPr/>
          <a:lstStyle/>
          <a:p>
            <a:r>
              <a:rPr lang="tr-TR" dirty="0" smtClean="0"/>
              <a:t>1. Davranışçı yaklaşım ve sosyal öğrenme teorisi</a:t>
            </a:r>
          </a:p>
          <a:p>
            <a:r>
              <a:rPr lang="tr-TR" dirty="0" smtClean="0"/>
              <a:t>2. Bilişsel farklılık teorisi</a:t>
            </a:r>
          </a:p>
          <a:p>
            <a:r>
              <a:rPr lang="tr-TR" dirty="0" smtClean="0"/>
              <a:t>3. </a:t>
            </a:r>
            <a:r>
              <a:rPr lang="tr-TR" dirty="0" err="1" smtClean="0"/>
              <a:t>İşlevselci</a:t>
            </a:r>
            <a:r>
              <a:rPr lang="tr-TR" dirty="0" smtClean="0"/>
              <a:t> yaklaşım</a:t>
            </a:r>
          </a:p>
          <a:p>
            <a:r>
              <a:rPr lang="tr-TR" dirty="0" smtClean="0"/>
              <a:t>4. James </a:t>
            </a:r>
            <a:r>
              <a:rPr lang="tr-TR" dirty="0" err="1" smtClean="0"/>
              <a:t>Lange</a:t>
            </a:r>
            <a:r>
              <a:rPr lang="tr-TR" dirty="0" smtClean="0"/>
              <a:t> teorisi</a:t>
            </a:r>
          </a:p>
          <a:p>
            <a:r>
              <a:rPr lang="tr-TR" dirty="0" smtClean="0"/>
              <a:t>5. </a:t>
            </a:r>
            <a:r>
              <a:rPr lang="tr-TR" dirty="0" err="1" smtClean="0"/>
              <a:t>Cannon-Bard</a:t>
            </a:r>
            <a:r>
              <a:rPr lang="tr-TR" dirty="0" smtClean="0"/>
              <a:t> teorisi</a:t>
            </a:r>
          </a:p>
          <a:p>
            <a:r>
              <a:rPr lang="tr-TR" dirty="0" smtClean="0"/>
              <a:t>6. </a:t>
            </a:r>
            <a:r>
              <a:rPr lang="tr-TR" dirty="0" err="1" smtClean="0"/>
              <a:t>Schachter-Singe</a:t>
            </a:r>
            <a:r>
              <a:rPr lang="tr-TR" dirty="0" smtClean="0"/>
              <a:t> Teorisi</a:t>
            </a:r>
          </a:p>
          <a:p>
            <a:endParaRPr lang="tr-TR" dirty="0"/>
          </a:p>
        </p:txBody>
      </p:sp>
    </p:spTree>
    <p:extLst>
      <p:ext uri="{BB962C8B-B14F-4D97-AF65-F5344CB8AC3E}">
        <p14:creationId xmlns:p14="http://schemas.microsoft.com/office/powerpoint/2010/main" val="15084316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Duyguları anlama</a:t>
            </a:r>
            <a:endParaRPr lang="tr-TR" dirty="0"/>
          </a:p>
        </p:txBody>
      </p:sp>
      <p:sp>
        <p:nvSpPr>
          <p:cNvPr id="3" name="İçerik Yer Tutucusu 2"/>
          <p:cNvSpPr>
            <a:spLocks noGrp="1"/>
          </p:cNvSpPr>
          <p:nvPr>
            <p:ph idx="1"/>
          </p:nvPr>
        </p:nvSpPr>
        <p:spPr/>
        <p:txBody>
          <a:bodyPr/>
          <a:lstStyle/>
          <a:p>
            <a:r>
              <a:rPr lang="tr-TR" dirty="0" smtClean="0"/>
              <a:t>Çocukların duygularını anlamanın tanımlanmış 3 öğesi vardır:</a:t>
            </a:r>
          </a:p>
          <a:p>
            <a:r>
              <a:rPr lang="tr-TR" dirty="0" smtClean="0"/>
              <a:t>1. </a:t>
            </a:r>
            <a:r>
              <a:rPr lang="tr-TR" dirty="0" smtClean="0"/>
              <a:t>Çocukların </a:t>
            </a:r>
            <a:r>
              <a:rPr lang="tr-TR" dirty="0" smtClean="0"/>
              <a:t>kişisel duygu deneyimlerini hatırlayıp tarif edebilme becerileri</a:t>
            </a:r>
          </a:p>
          <a:p>
            <a:r>
              <a:rPr lang="tr-TR" dirty="0" smtClean="0"/>
              <a:t>2. </a:t>
            </a:r>
            <a:r>
              <a:rPr lang="tr-TR" dirty="0" smtClean="0"/>
              <a:t>Çocukların </a:t>
            </a:r>
            <a:r>
              <a:rPr lang="tr-TR" dirty="0" smtClean="0"/>
              <a:t>kendi hissettikleri duyguları tanımlayabilme becerileri</a:t>
            </a:r>
          </a:p>
          <a:p>
            <a:r>
              <a:rPr lang="tr-TR" dirty="0" smtClean="0"/>
              <a:t>3. </a:t>
            </a:r>
            <a:r>
              <a:rPr lang="tr-TR" dirty="0" smtClean="0"/>
              <a:t>Çocukların </a:t>
            </a:r>
            <a:r>
              <a:rPr lang="tr-TR" dirty="0" smtClean="0"/>
              <a:t>başkalarının duygularını tanımlayabilme becerileri</a:t>
            </a:r>
            <a:endParaRPr lang="tr-TR" dirty="0"/>
          </a:p>
        </p:txBody>
      </p:sp>
    </p:spTree>
    <p:extLst>
      <p:ext uri="{BB962C8B-B14F-4D97-AF65-F5344CB8AC3E}">
        <p14:creationId xmlns:p14="http://schemas.microsoft.com/office/powerpoint/2010/main" val="1753323103"/>
      </p:ext>
    </p:extLst>
  </p:cSld>
  <p:clrMapOvr>
    <a:masterClrMapping/>
  </p:clrMapOvr>
</p:sld>
</file>

<file path=ppt/theme/theme1.xml><?xml version="1.0" encoding="utf-8"?>
<a:theme xmlns:a="http://schemas.openxmlformats.org/drawingml/2006/main" name="Geçmişe bakış">
  <a:themeElements>
    <a:clrScheme name="Geçmişe bakış">
      <a:dk1>
        <a:sysClr val="windowText" lastClr="000000"/>
      </a:dk1>
      <a:lt1>
        <a:sysClr val="window" lastClr="FFFFFF"/>
      </a:lt1>
      <a:dk2>
        <a:srgbClr val="514949"/>
      </a:dk2>
      <a:lt2>
        <a:srgbClr val="E1E1DB"/>
      </a:lt2>
      <a:accent1>
        <a:srgbClr val="9DBFBE"/>
      </a:accent1>
      <a:accent2>
        <a:srgbClr val="DB8631"/>
      </a:accent2>
      <a:accent3>
        <a:srgbClr val="E3CC5A"/>
      </a:accent3>
      <a:accent4>
        <a:srgbClr val="ACADA8"/>
      </a:accent4>
      <a:accent5>
        <a:srgbClr val="927C61"/>
      </a:accent5>
      <a:accent6>
        <a:srgbClr val="B3B435"/>
      </a:accent6>
      <a:hlink>
        <a:srgbClr val="0000FF"/>
      </a:hlink>
      <a:folHlink>
        <a:srgbClr val="80008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243AF7DC-D15B-41C0-AE81-23980D1B9FC4}"/>
    </a:ext>
  </a:extLst>
</a:theme>
</file>

<file path=docProps/app.xml><?xml version="1.0" encoding="utf-8"?>
<Properties xmlns="http://schemas.openxmlformats.org/officeDocument/2006/extended-properties" xmlns:vt="http://schemas.openxmlformats.org/officeDocument/2006/docPropsVTypes">
  <Template>Retrospect</Template>
  <TotalTime>177</TotalTime>
  <Words>1108</Words>
  <Application>Microsoft Office PowerPoint</Application>
  <PresentationFormat>Geniş ekran</PresentationFormat>
  <Paragraphs>121</Paragraphs>
  <Slides>16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16</vt:i4>
      </vt:variant>
    </vt:vector>
  </HeadingPairs>
  <TitlesOfParts>
    <vt:vector size="20" baseType="lpstr">
      <vt:lpstr>Calibri</vt:lpstr>
      <vt:lpstr>Calibri Light</vt:lpstr>
      <vt:lpstr>Wingdings</vt:lpstr>
      <vt:lpstr>Geçmişe bakış</vt:lpstr>
      <vt:lpstr>Duygusal gelişim</vt:lpstr>
      <vt:lpstr>duygu</vt:lpstr>
      <vt:lpstr>duygu</vt:lpstr>
      <vt:lpstr>Duyguların nöropsikolojik temelleri</vt:lpstr>
      <vt:lpstr>Duyguların sınıflandırılması</vt:lpstr>
      <vt:lpstr>Duyguların sınıflandırılması</vt:lpstr>
      <vt:lpstr>Kendimize yönelik duygular</vt:lpstr>
      <vt:lpstr>Duygusal gelişim teorileri</vt:lpstr>
      <vt:lpstr>Duyguları anlama</vt:lpstr>
      <vt:lpstr>Duyguları ifade etme</vt:lpstr>
      <vt:lpstr>Yaşlara göre duyguların gelişimi</vt:lpstr>
      <vt:lpstr>Yaşlara göre duyguların gelişimi</vt:lpstr>
      <vt:lpstr>Duyguları kontrol etme</vt:lpstr>
      <vt:lpstr>Duygu kontrolü</vt:lpstr>
      <vt:lpstr>soru</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Duygusal gelişim</dc:title>
  <dc:creator>Windows Kullanıcısı</dc:creator>
  <cp:lastModifiedBy>user</cp:lastModifiedBy>
  <cp:revision>18</cp:revision>
  <dcterms:created xsi:type="dcterms:W3CDTF">2018-04-25T23:56:28Z</dcterms:created>
  <dcterms:modified xsi:type="dcterms:W3CDTF">2020-05-08T07:15:28Z</dcterms:modified>
</cp:coreProperties>
</file>