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23" r:id="rId2"/>
    <p:sldId id="256" r:id="rId3"/>
    <p:sldId id="257" r:id="rId4"/>
    <p:sldId id="324" r:id="rId5"/>
    <p:sldId id="325" r:id="rId6"/>
    <p:sldId id="326" r:id="rId7"/>
    <p:sldId id="327" r:id="rId8"/>
    <p:sldId id="328" r:id="rId9"/>
    <p:sldId id="329" r:id="rId10"/>
    <p:sldId id="330" r:id="rId11"/>
    <p:sldId id="331" r:id="rId12"/>
    <p:sldId id="332" r:id="rId13"/>
    <p:sldId id="333" r:id="rId14"/>
    <p:sldId id="334"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2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886"/>
    <a:srgbClr val="27A5A2"/>
    <a:srgbClr val="BFF0EF"/>
    <a:srgbClr val="E0F8F7"/>
    <a:srgbClr val="CC0066"/>
    <a:srgbClr val="0000FF"/>
    <a:srgbClr val="FF505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2" d="100"/>
          <a:sy n="92"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A8EFF12-0F30-4598-9C91-A66DD4E76BCB}" type="datetimeFigureOut">
              <a:rPr lang="en-US"/>
              <a:pPr>
                <a:defRPr/>
              </a:pPr>
              <a:t>12/27/2019</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7D761FD-EAD1-435B-8410-AC4E16DF7D04}" type="slidenum">
              <a:rPr lang="en-US"/>
              <a:pPr>
                <a:defRPr/>
              </a:pPr>
              <a:t>‹#›</a:t>
            </a:fld>
            <a:endParaRPr lang="en-US"/>
          </a:p>
        </p:txBody>
      </p:sp>
    </p:spTree>
    <p:extLst>
      <p:ext uri="{BB962C8B-B14F-4D97-AF65-F5344CB8AC3E}">
        <p14:creationId xmlns:p14="http://schemas.microsoft.com/office/powerpoint/2010/main" val="2253409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lvl1pPr>
          </a:lstStyle>
          <a:p>
            <a:pPr>
              <a:defRPr/>
            </a:pPr>
            <a:fld id="{3EDE3A31-7375-46A5-A95F-688BD317BDFA}" type="datetime1">
              <a:rPr lang="en-US"/>
              <a:pPr>
                <a:defRPr/>
              </a:pPr>
              <a:t>12/27/2019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2049AB-59A1-4310-8E27-363EFF03ABC8}" type="slidenum">
              <a:rPr lang="en-US"/>
              <a:pPr>
                <a:defRPr/>
              </a:pPr>
              <a:t>‹#›</a:t>
            </a:fld>
            <a:endParaRPr lang="en-US"/>
          </a:p>
        </p:txBody>
      </p:sp>
    </p:spTree>
    <p:extLst>
      <p:ext uri="{BB962C8B-B14F-4D97-AF65-F5344CB8AC3E}">
        <p14:creationId xmlns:p14="http://schemas.microsoft.com/office/powerpoint/2010/main" val="301047499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E2880673-1995-466D-84E9-6B2865290A4C}" type="datetime1">
              <a:rPr lang="en-US"/>
              <a:pPr>
                <a:defRPr/>
              </a:pPr>
              <a:t>12/27/2019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1C0CEA-AE41-41ED-83A7-319B3DD334E7}" type="slidenum">
              <a:rPr lang="en-US"/>
              <a:pPr>
                <a:defRPr/>
              </a:pPr>
              <a:t>‹#›</a:t>
            </a:fld>
            <a:endParaRPr lang="en-US"/>
          </a:p>
        </p:txBody>
      </p:sp>
    </p:spTree>
    <p:extLst>
      <p:ext uri="{BB962C8B-B14F-4D97-AF65-F5344CB8AC3E}">
        <p14:creationId xmlns:p14="http://schemas.microsoft.com/office/powerpoint/2010/main" val="254806406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A33BFE30-F049-461C-AE7B-A2756831B7DE}" type="datetime1">
              <a:rPr lang="en-US"/>
              <a:pPr>
                <a:defRPr/>
              </a:pPr>
              <a:t>12/27/2019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3BFA5B-5CAB-445A-B475-236209F37A1F}" type="slidenum">
              <a:rPr lang="en-US"/>
              <a:pPr>
                <a:defRPr/>
              </a:pPr>
              <a:t>‹#›</a:t>
            </a:fld>
            <a:endParaRPr lang="en-US"/>
          </a:p>
        </p:txBody>
      </p:sp>
    </p:spTree>
    <p:extLst>
      <p:ext uri="{BB962C8B-B14F-4D97-AF65-F5344CB8AC3E}">
        <p14:creationId xmlns:p14="http://schemas.microsoft.com/office/powerpoint/2010/main" val="403849766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7DFFC5A4-27CA-4A43-ACA1-AA4EFE06ED6E}" type="datetime1">
              <a:rPr lang="en-US"/>
              <a:pPr>
                <a:defRPr/>
              </a:pPr>
              <a:t>12/27/2019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E9567E-1AF6-4CE5-83AB-D52A96987173}" type="slidenum">
              <a:rPr lang="en-US"/>
              <a:pPr>
                <a:defRPr/>
              </a:pPr>
              <a:t>‹#›</a:t>
            </a:fld>
            <a:endParaRPr lang="en-US"/>
          </a:p>
        </p:txBody>
      </p:sp>
    </p:spTree>
    <p:extLst>
      <p:ext uri="{BB962C8B-B14F-4D97-AF65-F5344CB8AC3E}">
        <p14:creationId xmlns:p14="http://schemas.microsoft.com/office/powerpoint/2010/main" val="232088831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lvl1pPr>
          </a:lstStyle>
          <a:p>
            <a:pPr>
              <a:defRPr/>
            </a:pPr>
            <a:fld id="{39ADC6C5-0AC2-43F4-B528-0C96CED512AD}" type="datetime1">
              <a:rPr lang="en-US"/>
              <a:pPr>
                <a:defRPr/>
              </a:pPr>
              <a:t>12/27/2019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CBF14A-9B18-40ED-8D38-18DBF8C7F74C}" type="slidenum">
              <a:rPr lang="en-US"/>
              <a:pPr>
                <a:defRPr/>
              </a:pPr>
              <a:t>‹#›</a:t>
            </a:fld>
            <a:endParaRPr lang="en-US"/>
          </a:p>
        </p:txBody>
      </p:sp>
    </p:spTree>
    <p:extLst>
      <p:ext uri="{BB962C8B-B14F-4D97-AF65-F5344CB8AC3E}">
        <p14:creationId xmlns:p14="http://schemas.microsoft.com/office/powerpoint/2010/main" val="42162085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EACFD68C-C8B6-4E33-BE27-FAE0E29F2E2D}" type="datetime1">
              <a:rPr lang="en-US"/>
              <a:pPr>
                <a:defRPr/>
              </a:pPr>
              <a:t>12/27/2019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C75C1D-8D23-4206-8540-CA31A5B23997}" type="slidenum">
              <a:rPr lang="en-US"/>
              <a:pPr>
                <a:defRPr/>
              </a:pPr>
              <a:t>‹#›</a:t>
            </a:fld>
            <a:endParaRPr lang="en-US"/>
          </a:p>
        </p:txBody>
      </p:sp>
    </p:spTree>
    <p:extLst>
      <p:ext uri="{BB962C8B-B14F-4D97-AF65-F5344CB8AC3E}">
        <p14:creationId xmlns:p14="http://schemas.microsoft.com/office/powerpoint/2010/main" val="309558782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6809F9E1-548F-4ED4-A04B-1A0F743857F7}" type="datetime1">
              <a:rPr lang="en-US"/>
              <a:pPr>
                <a:defRPr/>
              </a:pPr>
              <a:t>12/27/2019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A2F740-A883-42FE-ADC4-21EBAB30653A}" type="slidenum">
              <a:rPr lang="en-US"/>
              <a:pPr>
                <a:defRPr/>
              </a:pPr>
              <a:t>‹#›</a:t>
            </a:fld>
            <a:endParaRPr lang="en-US"/>
          </a:p>
        </p:txBody>
      </p:sp>
    </p:spTree>
    <p:extLst>
      <p:ext uri="{BB962C8B-B14F-4D97-AF65-F5344CB8AC3E}">
        <p14:creationId xmlns:p14="http://schemas.microsoft.com/office/powerpoint/2010/main" val="372526000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FF879B4D-7164-42CE-A727-DB9F055056D7}" type="datetime1">
              <a:rPr lang="en-US"/>
              <a:pPr>
                <a:defRPr/>
              </a:pPr>
              <a:t>12/27/2019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EE2C36-C752-4BF6-8E16-AE456AE2A2C8}" type="slidenum">
              <a:rPr lang="en-US"/>
              <a:pPr>
                <a:defRPr/>
              </a:pPr>
              <a:t>‹#›</a:t>
            </a:fld>
            <a:endParaRPr lang="en-US"/>
          </a:p>
        </p:txBody>
      </p:sp>
    </p:spTree>
    <p:extLst>
      <p:ext uri="{BB962C8B-B14F-4D97-AF65-F5344CB8AC3E}">
        <p14:creationId xmlns:p14="http://schemas.microsoft.com/office/powerpoint/2010/main" val="194810393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BBE52D-CE18-43E3-B0E0-84705BBD7300}" type="datetime1">
              <a:rPr lang="en-US"/>
              <a:pPr>
                <a:defRPr/>
              </a:pPr>
              <a:t>12/27/2019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304080-642A-4364-A894-A85CAAE20F4B}" type="slidenum">
              <a:rPr lang="en-US"/>
              <a:pPr>
                <a:defRPr/>
              </a:pPr>
              <a:t>‹#›</a:t>
            </a:fld>
            <a:endParaRPr lang="en-US"/>
          </a:p>
        </p:txBody>
      </p:sp>
    </p:spTree>
    <p:extLst>
      <p:ext uri="{BB962C8B-B14F-4D97-AF65-F5344CB8AC3E}">
        <p14:creationId xmlns:p14="http://schemas.microsoft.com/office/powerpoint/2010/main" val="1016374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3"/>
          <p:cNvSpPr>
            <a:spLocks noGrp="1"/>
          </p:cNvSpPr>
          <p:nvPr>
            <p:ph type="dt" sz="half" idx="10"/>
          </p:nvPr>
        </p:nvSpPr>
        <p:spPr/>
        <p:txBody>
          <a:bodyPr/>
          <a:lstStyle>
            <a:lvl1pPr>
              <a:defRPr/>
            </a:lvl1pPr>
          </a:lstStyle>
          <a:p>
            <a:pPr>
              <a:defRPr/>
            </a:pPr>
            <a:fld id="{6F279B08-147E-4A0E-801F-A6A372D03506}" type="datetime1">
              <a:rPr lang="en-US"/>
              <a:pPr>
                <a:defRPr/>
              </a:pPr>
              <a:t>12/27/2019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86446F-F228-48B3-9484-F2259093A955}" type="slidenum">
              <a:rPr lang="en-US"/>
              <a:pPr>
                <a:defRPr/>
              </a:pPr>
              <a:t>‹#›</a:t>
            </a:fld>
            <a:endParaRPr lang="en-US"/>
          </a:p>
        </p:txBody>
      </p:sp>
    </p:spTree>
    <p:extLst>
      <p:ext uri="{BB962C8B-B14F-4D97-AF65-F5344CB8AC3E}">
        <p14:creationId xmlns:p14="http://schemas.microsoft.com/office/powerpoint/2010/main" val="252644545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3"/>
          <p:cNvSpPr>
            <a:spLocks noGrp="1"/>
          </p:cNvSpPr>
          <p:nvPr>
            <p:ph type="dt" sz="half" idx="10"/>
          </p:nvPr>
        </p:nvSpPr>
        <p:spPr/>
        <p:txBody>
          <a:bodyPr/>
          <a:lstStyle>
            <a:lvl1pPr>
              <a:defRPr/>
            </a:lvl1pPr>
          </a:lstStyle>
          <a:p>
            <a:pPr>
              <a:defRPr/>
            </a:pPr>
            <a:fld id="{69852ED1-FF7E-445A-9DA8-DEF5FF10412F}" type="datetime1">
              <a:rPr lang="en-US"/>
              <a:pPr>
                <a:defRPr/>
              </a:pPr>
              <a:t>12/27/2019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89DF8D-298B-453B-B37B-4F612529E893}" type="slidenum">
              <a:rPr lang="en-US"/>
              <a:pPr>
                <a:defRPr/>
              </a:pPr>
              <a:t>‹#›</a:t>
            </a:fld>
            <a:endParaRPr lang="en-US"/>
          </a:p>
        </p:txBody>
      </p:sp>
    </p:spTree>
    <p:extLst>
      <p:ext uri="{BB962C8B-B14F-4D97-AF65-F5344CB8AC3E}">
        <p14:creationId xmlns:p14="http://schemas.microsoft.com/office/powerpoint/2010/main" val="309144272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Dikdörtgen 6"/>
          <p:cNvSpPr/>
          <p:nvPr userDrawn="1"/>
        </p:nvSpPr>
        <p:spPr>
          <a:xfrm>
            <a:off x="0" y="6524625"/>
            <a:ext cx="9144000" cy="333375"/>
          </a:xfrm>
          <a:prstGeom prst="rect">
            <a:avLst/>
          </a:prstGeom>
          <a:gradFill flip="none" rotWithShape="1">
            <a:gsLst>
              <a:gs pos="0">
                <a:schemeClr val="bg1">
                  <a:alpha val="0"/>
                </a:schemeClr>
              </a:gs>
              <a:gs pos="74000">
                <a:srgbClr val="BFF0EF"/>
              </a:gs>
              <a:gs pos="100000">
                <a:srgbClr val="27A5A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p:cNvSpPr>
            <a:spLocks noGrp="1"/>
          </p:cNvSpPr>
          <p:nvPr>
            <p:ph type="title"/>
          </p:nvPr>
        </p:nvSpPr>
        <p:spPr>
          <a:xfrm>
            <a:off x="619125" y="444500"/>
            <a:ext cx="7886700" cy="971550"/>
          </a:xfrm>
          <a:prstGeom prst="rect">
            <a:avLst/>
          </a:prstGeom>
          <a:effectLst>
            <a:outerShdw blurRad="25400" dist="12700" dir="2700000" algn="tl" rotWithShape="0">
              <a:prstClr val="black"/>
            </a:outerShdw>
          </a:effectLst>
        </p:spPr>
        <p:txBody>
          <a:bodyPr vert="horz" lIns="91440" tIns="45720" rIns="91440" bIns="45720" rtlCol="0" anchor="ctr">
            <a:normAutofit/>
          </a:bodyPr>
          <a:lstStyle/>
          <a:p>
            <a:r>
              <a:rPr lang="tr-TR" dirty="0" smtClean="0"/>
              <a:t>Asıl başlık stili için tıklatın</a:t>
            </a:r>
            <a:endParaRPr lang="en-US" dirty="0"/>
          </a:p>
        </p:txBody>
      </p:sp>
      <p:sp>
        <p:nvSpPr>
          <p:cNvPr id="1028" name="Text Placeholder 2"/>
          <p:cNvSpPr>
            <a:spLocks noGrp="1"/>
          </p:cNvSpPr>
          <p:nvPr>
            <p:ph type="body" idx="1"/>
          </p:nvPr>
        </p:nvSpPr>
        <p:spPr bwMode="auto">
          <a:xfrm>
            <a:off x="628650" y="1530350"/>
            <a:ext cx="788670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smtClean="0"/>
              <a:t>Asıl metin stillerini düzenle</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1" smtClean="0">
                <a:solidFill>
                  <a:schemeClr val="tx1">
                    <a:tint val="75000"/>
                  </a:schemeClr>
                </a:solidFill>
                <a:latin typeface="+mn-lt"/>
              </a:defRPr>
            </a:lvl1pPr>
          </a:lstStyle>
          <a:p>
            <a:pPr>
              <a:defRPr/>
            </a:pPr>
            <a:fld id="{E2D56C59-5431-40FA-9D74-7DA705A61D9F}" type="datetime1">
              <a:rPr lang="en-US"/>
              <a:pPr>
                <a:defRPr/>
              </a:pPr>
              <a:t>12/27/2019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b="1" smtClean="0">
                <a:solidFill>
                  <a:schemeClr val="bg1"/>
                </a:solidFill>
                <a:latin typeface="+mn-lt"/>
              </a:defRPr>
            </a:lvl1pPr>
          </a:lstStyle>
          <a:p>
            <a:pPr>
              <a:defRPr/>
            </a:pPr>
            <a:fld id="{A6AE86BB-9D51-41AB-9728-78FFBC4D564A}" type="slidenum">
              <a:rPr lang="en-US"/>
              <a:pPr>
                <a:defRPr/>
              </a:pPr>
              <a:t>‹#›</a:t>
            </a:fld>
            <a:endParaRPr lang="en-US"/>
          </a:p>
        </p:txBody>
      </p:sp>
      <p:sp>
        <p:nvSpPr>
          <p:cNvPr id="8" name="Dikdörtgen 7"/>
          <p:cNvSpPr/>
          <p:nvPr userDrawn="1"/>
        </p:nvSpPr>
        <p:spPr>
          <a:xfrm flipH="1">
            <a:off x="0" y="0"/>
            <a:ext cx="9144000" cy="333375"/>
          </a:xfrm>
          <a:prstGeom prst="rect">
            <a:avLst/>
          </a:prstGeom>
          <a:gradFill flip="none" rotWithShape="1">
            <a:gsLst>
              <a:gs pos="0">
                <a:schemeClr val="bg1">
                  <a:alpha val="0"/>
                </a:schemeClr>
              </a:gs>
              <a:gs pos="74000">
                <a:srgbClr val="BFF0EF"/>
              </a:gs>
              <a:gs pos="100000">
                <a:srgbClr val="27A5A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Metin kutusu 8"/>
          <p:cNvSpPr txBox="1"/>
          <p:nvPr userDrawn="1"/>
        </p:nvSpPr>
        <p:spPr>
          <a:xfrm>
            <a:off x="0" y="9525"/>
            <a:ext cx="2698750" cy="306388"/>
          </a:xfrm>
          <a:prstGeom prst="rect">
            <a:avLst/>
          </a:prstGeom>
          <a:noFill/>
          <a:effectLst>
            <a:outerShdw blurRad="38100" dist="12700" dir="2700000" algn="tl" rotWithShape="0">
              <a:prstClr val="black"/>
            </a:outerShdw>
          </a:effectLst>
        </p:spPr>
        <p:txBody>
          <a:bodyPr>
            <a:spAutoFit/>
          </a:bodyPr>
          <a:lstStyle/>
          <a:p>
            <a:pPr eaLnBrk="1" fontAlgn="auto" hangingPunct="1">
              <a:spcBef>
                <a:spcPts val="0"/>
              </a:spcBef>
              <a:spcAft>
                <a:spcPts val="0"/>
              </a:spcAft>
              <a:defRPr/>
            </a:pPr>
            <a:r>
              <a:rPr lang="tr-TR" sz="1400" b="1" dirty="0">
                <a:solidFill>
                  <a:schemeClr val="bg1"/>
                </a:solidFill>
                <a:latin typeface="+mn-lt"/>
              </a:rPr>
              <a:t>Nüfus Kavramı</a:t>
            </a:r>
            <a:endParaRPr lang="en-US" sz="1400" b="1"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ftr="0" dt="0"/>
  <p:txStyles>
    <p:titleStyle>
      <a:lvl1pPr algn="l" rtl="0" fontAlgn="base">
        <a:lnSpc>
          <a:spcPct val="90000"/>
        </a:lnSpc>
        <a:spcBef>
          <a:spcPct val="0"/>
        </a:spcBef>
        <a:spcAft>
          <a:spcPct val="0"/>
        </a:spcAft>
        <a:defRPr sz="4400" b="1" kern="1200">
          <a:solidFill>
            <a:srgbClr val="208886"/>
          </a:solidFill>
          <a:latin typeface="+mn-lt"/>
          <a:ea typeface="+mj-ea"/>
          <a:cs typeface="+mj-cs"/>
        </a:defRPr>
      </a:lvl1pPr>
      <a:lvl2pPr algn="l" rtl="0" fontAlgn="base">
        <a:lnSpc>
          <a:spcPct val="90000"/>
        </a:lnSpc>
        <a:spcBef>
          <a:spcPct val="0"/>
        </a:spcBef>
        <a:spcAft>
          <a:spcPct val="0"/>
        </a:spcAft>
        <a:defRPr sz="4400" b="1">
          <a:solidFill>
            <a:srgbClr val="208886"/>
          </a:solidFill>
          <a:latin typeface="Calibri" panose="020F0502020204030204" pitchFamily="34" charset="0"/>
        </a:defRPr>
      </a:lvl2pPr>
      <a:lvl3pPr algn="l" rtl="0" fontAlgn="base">
        <a:lnSpc>
          <a:spcPct val="90000"/>
        </a:lnSpc>
        <a:spcBef>
          <a:spcPct val="0"/>
        </a:spcBef>
        <a:spcAft>
          <a:spcPct val="0"/>
        </a:spcAft>
        <a:defRPr sz="4400" b="1">
          <a:solidFill>
            <a:srgbClr val="208886"/>
          </a:solidFill>
          <a:latin typeface="Calibri" panose="020F0502020204030204" pitchFamily="34" charset="0"/>
        </a:defRPr>
      </a:lvl3pPr>
      <a:lvl4pPr algn="l" rtl="0" fontAlgn="base">
        <a:lnSpc>
          <a:spcPct val="90000"/>
        </a:lnSpc>
        <a:spcBef>
          <a:spcPct val="0"/>
        </a:spcBef>
        <a:spcAft>
          <a:spcPct val="0"/>
        </a:spcAft>
        <a:defRPr sz="4400" b="1">
          <a:solidFill>
            <a:srgbClr val="208886"/>
          </a:solidFill>
          <a:latin typeface="Calibri" panose="020F0502020204030204" pitchFamily="34" charset="0"/>
        </a:defRPr>
      </a:lvl4pPr>
      <a:lvl5pPr algn="l" rtl="0" fontAlgn="base">
        <a:lnSpc>
          <a:spcPct val="90000"/>
        </a:lnSpc>
        <a:spcBef>
          <a:spcPct val="0"/>
        </a:spcBef>
        <a:spcAft>
          <a:spcPct val="0"/>
        </a:spcAft>
        <a:defRPr sz="4400" b="1">
          <a:solidFill>
            <a:srgbClr val="208886"/>
          </a:solidFill>
          <a:latin typeface="Calibri" panose="020F0502020204030204" pitchFamily="34" charset="0"/>
        </a:defRPr>
      </a:lvl5pPr>
      <a:lvl6pPr marL="457200" algn="l" rtl="0" fontAlgn="base">
        <a:lnSpc>
          <a:spcPct val="90000"/>
        </a:lnSpc>
        <a:spcBef>
          <a:spcPct val="0"/>
        </a:spcBef>
        <a:spcAft>
          <a:spcPct val="0"/>
        </a:spcAft>
        <a:defRPr sz="4400" b="1">
          <a:solidFill>
            <a:srgbClr val="208886"/>
          </a:solidFill>
          <a:latin typeface="Calibri" panose="020F0502020204030204" pitchFamily="34" charset="0"/>
        </a:defRPr>
      </a:lvl6pPr>
      <a:lvl7pPr marL="914400" algn="l" rtl="0" fontAlgn="base">
        <a:lnSpc>
          <a:spcPct val="90000"/>
        </a:lnSpc>
        <a:spcBef>
          <a:spcPct val="0"/>
        </a:spcBef>
        <a:spcAft>
          <a:spcPct val="0"/>
        </a:spcAft>
        <a:defRPr sz="4400" b="1">
          <a:solidFill>
            <a:srgbClr val="208886"/>
          </a:solidFill>
          <a:latin typeface="Calibri" panose="020F0502020204030204" pitchFamily="34" charset="0"/>
        </a:defRPr>
      </a:lvl7pPr>
      <a:lvl8pPr marL="1371600" algn="l" rtl="0" fontAlgn="base">
        <a:lnSpc>
          <a:spcPct val="90000"/>
        </a:lnSpc>
        <a:spcBef>
          <a:spcPct val="0"/>
        </a:spcBef>
        <a:spcAft>
          <a:spcPct val="0"/>
        </a:spcAft>
        <a:defRPr sz="4400" b="1">
          <a:solidFill>
            <a:srgbClr val="208886"/>
          </a:solidFill>
          <a:latin typeface="Calibri" panose="020F0502020204030204" pitchFamily="34" charset="0"/>
        </a:defRPr>
      </a:lvl8pPr>
      <a:lvl9pPr marL="1828800" algn="l" rtl="0" fontAlgn="base">
        <a:lnSpc>
          <a:spcPct val="90000"/>
        </a:lnSpc>
        <a:spcBef>
          <a:spcPct val="0"/>
        </a:spcBef>
        <a:spcAft>
          <a:spcPct val="0"/>
        </a:spcAft>
        <a:defRPr sz="4400" b="1">
          <a:solidFill>
            <a:srgbClr val="208886"/>
          </a:solidFill>
          <a:latin typeface="Calibri" panose="020F0502020204030204" pitchFamily="34" charset="0"/>
        </a:defRPr>
      </a:lvl9pPr>
    </p:titleStyle>
    <p:bodyStyle>
      <a:lvl1pPr marL="228600" indent="-228600" algn="l" rtl="0" fontAlgn="base">
        <a:spcBef>
          <a:spcPts val="1000"/>
        </a:spcBef>
        <a:spcAft>
          <a:spcPct val="0"/>
        </a:spcAft>
        <a:buSzPct val="70000"/>
        <a:buBlip>
          <a:blip r:embed="rId14"/>
        </a:buBlip>
        <a:defRPr sz="2800" b="1" kern="1200">
          <a:solidFill>
            <a:schemeClr val="tx1"/>
          </a:solidFill>
          <a:latin typeface="+mn-lt"/>
          <a:ea typeface="+mn-ea"/>
          <a:cs typeface="+mn-cs"/>
        </a:defRPr>
      </a:lvl1pPr>
      <a:lvl2pPr marL="685800" indent="-228600" algn="l" rtl="0" fontAlgn="base">
        <a:spcBef>
          <a:spcPts val="500"/>
        </a:spcBef>
        <a:spcAft>
          <a:spcPct val="0"/>
        </a:spcAft>
        <a:buFont typeface="Arial" panose="020B0604020202020204" pitchFamily="34" charset="0"/>
        <a:buChar char="•"/>
        <a:defRPr sz="2400" b="1" kern="1200">
          <a:solidFill>
            <a:schemeClr val="tx1"/>
          </a:solidFill>
          <a:latin typeface="+mn-lt"/>
          <a:ea typeface="+mn-ea"/>
          <a:cs typeface="+mn-cs"/>
        </a:defRPr>
      </a:lvl2pPr>
      <a:lvl3pPr marL="1143000" indent="-228600" algn="l" rtl="0" fontAlgn="base">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indent="-228600" algn="l" rtl="0" fontAlgn="base">
        <a:spcBef>
          <a:spcPts val="500"/>
        </a:spcBef>
        <a:spcAft>
          <a:spcPct val="0"/>
        </a:spcAft>
        <a:buFont typeface="Arial" panose="020B0604020202020204" pitchFamily="34" charset="0"/>
        <a:buChar char="•"/>
        <a:defRPr b="1" kern="1200">
          <a:solidFill>
            <a:schemeClr val="tx1"/>
          </a:solidFill>
          <a:latin typeface="+mn-lt"/>
          <a:ea typeface="+mn-ea"/>
          <a:cs typeface="+mn-cs"/>
        </a:defRPr>
      </a:lvl4pPr>
      <a:lvl5pPr marL="2057400" indent="-228600" algn="l" rtl="0" fontAlgn="base">
        <a:spcBef>
          <a:spcPts val="500"/>
        </a:spcBef>
        <a:spcAft>
          <a:spcPct val="0"/>
        </a:spcAft>
        <a:buFont typeface="Arial" panose="020B0604020202020204" pitchFamily="34" charset="0"/>
        <a:buChar char="•"/>
        <a:defRPr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Yuvarlatılmış Dikdörtgen 2"/>
          <p:cNvSpPr/>
          <p:nvPr/>
        </p:nvSpPr>
        <p:spPr>
          <a:xfrm>
            <a:off x="523875" y="2663825"/>
            <a:ext cx="8096250" cy="1065213"/>
          </a:xfrm>
          <a:prstGeom prst="roundRect">
            <a:avLst/>
          </a:prstGeom>
          <a:noFill/>
          <a:ln w="38100">
            <a:solidFill>
              <a:srgbClr val="208886"/>
            </a:solidFill>
          </a:ln>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Unvan 4"/>
          <p:cNvSpPr>
            <a:spLocks noGrp="1"/>
          </p:cNvSpPr>
          <p:nvPr>
            <p:ph type="ctrTitle"/>
          </p:nvPr>
        </p:nvSpPr>
        <p:spPr>
          <a:xfrm>
            <a:off x="685800" y="2582863"/>
            <a:ext cx="7772400" cy="998537"/>
          </a:xfrm>
        </p:spPr>
        <p:txBody>
          <a:bodyPr/>
          <a:lstStyle/>
          <a:p>
            <a:pPr fontAlgn="auto">
              <a:spcAft>
                <a:spcPts val="0"/>
              </a:spcAft>
              <a:defRPr/>
            </a:pPr>
            <a:r>
              <a:rPr lang="tr-TR" sz="4800" dirty="0" smtClean="0"/>
              <a:t>SAĞLIK SOSYOLOJİSİ</a:t>
            </a:r>
            <a:endParaRPr lang="en-US" sz="4800" dirty="0"/>
          </a:p>
        </p:txBody>
      </p:sp>
      <p:sp>
        <p:nvSpPr>
          <p:cNvPr id="7" name="Dikdörtgen 6"/>
          <p:cNvSpPr/>
          <p:nvPr/>
        </p:nvSpPr>
        <p:spPr>
          <a:xfrm>
            <a:off x="0" y="6524625"/>
            <a:ext cx="9144000" cy="333375"/>
          </a:xfrm>
          <a:prstGeom prst="rect">
            <a:avLst/>
          </a:prstGeom>
          <a:gradFill flip="none" rotWithShape="1">
            <a:gsLst>
              <a:gs pos="0">
                <a:schemeClr val="bg1">
                  <a:alpha val="0"/>
                </a:schemeClr>
              </a:gs>
              <a:gs pos="74000">
                <a:srgbClr val="BFF0EF"/>
              </a:gs>
              <a:gs pos="100000">
                <a:srgbClr val="27A5A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7" name="Slayt Numarası Yer Tutucusu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250455-ACC8-4BB3-986C-268070C23099}" type="slidenum">
              <a:rPr lang="en-US" altLang="en-US">
                <a:solidFill>
                  <a:schemeClr val="bg1"/>
                </a:solidFill>
              </a:rPr>
              <a:pPr fontAlgn="base">
                <a:spcBef>
                  <a:spcPct val="0"/>
                </a:spcBef>
                <a:spcAft>
                  <a:spcPct val="0"/>
                </a:spcAft>
              </a:pPr>
              <a:t>1</a:t>
            </a:fld>
            <a:endParaRPr lang="en-US" altLang="en-US">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a:t>Demografi Biliminin Amaçları</a:t>
            </a:r>
            <a:endParaRPr lang="en-US" dirty="0"/>
          </a:p>
        </p:txBody>
      </p:sp>
      <p:sp>
        <p:nvSpPr>
          <p:cNvPr id="3" name="İçerik Yer Tutucusu 2"/>
          <p:cNvSpPr>
            <a:spLocks noGrp="1"/>
          </p:cNvSpPr>
          <p:nvPr>
            <p:ph idx="1"/>
          </p:nvPr>
        </p:nvSpPr>
        <p:spPr>
          <a:xfrm>
            <a:off x="628650" y="1485900"/>
            <a:ext cx="7886700" cy="5021263"/>
          </a:xfrm>
        </p:spPr>
        <p:txBody>
          <a:bodyPr rtlCol="0">
            <a:normAutofit fontScale="92500"/>
          </a:bodyPr>
          <a:lstStyle/>
          <a:p>
            <a:pPr fontAlgn="auto">
              <a:spcAft>
                <a:spcPts val="0"/>
              </a:spcAft>
              <a:defRPr/>
            </a:pPr>
            <a:r>
              <a:rPr lang="tr-TR" dirty="0"/>
              <a:t>Nüfusun büyüklük, bileşim ve dağılımlarında meydana gelen değişmeleri belirlemek için gözlemler ve ölçümlerde bulunmak.</a:t>
            </a:r>
            <a:endParaRPr lang="en-US" dirty="0"/>
          </a:p>
          <a:p>
            <a:pPr>
              <a:spcAft>
                <a:spcPts val="0"/>
              </a:spcAft>
              <a:defRPr/>
            </a:pPr>
            <a:r>
              <a:rPr lang="tr-TR" dirty="0"/>
              <a:t>Bu değişikliklerin, doğurganlık, ölüm ve göçleri nasıl etkilediğini anlamak amacıyla gözlem ve ölçümler yaparak, meydana gelen değişimleri açıklamak.</a:t>
            </a:r>
            <a:endParaRPr lang="en-US" dirty="0"/>
          </a:p>
          <a:p>
            <a:pPr>
              <a:spcAft>
                <a:spcPts val="0"/>
              </a:spcAft>
              <a:defRPr/>
            </a:pPr>
            <a:r>
              <a:rPr lang="tr-TR" dirty="0"/>
              <a:t>Belirli bir bölgede yaşayan insan nüfusunun büyüklüğü, bileşimi ve dağılımı hakkında gözlemler, ölçümler ve tamlamalar yapmak.</a:t>
            </a:r>
            <a:endParaRPr lang="en-US" dirty="0"/>
          </a:p>
          <a:p>
            <a:pPr fontAlgn="auto">
              <a:spcAft>
                <a:spcPts val="0"/>
              </a:spcAft>
              <a:defRPr/>
            </a:pPr>
            <a:r>
              <a:rPr lang="tr-TR" dirty="0"/>
              <a:t>Gözlemlenen değişimlerin ve yönelimlerin, nüfus açısından sonuçların değerlendirilmesi.</a:t>
            </a:r>
            <a:endParaRPr lang="en-US" dirty="0"/>
          </a:p>
        </p:txBody>
      </p:sp>
      <p:sp>
        <p:nvSpPr>
          <p:cNvPr id="1229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72D1A16-75DF-4FC9-99C4-C420F42D64F6}" type="slidenum">
              <a:rPr lang="en-US" altLang="en-US">
                <a:solidFill>
                  <a:schemeClr val="bg1"/>
                </a:solidFill>
              </a:rPr>
              <a:pPr fontAlgn="base">
                <a:spcBef>
                  <a:spcPct val="0"/>
                </a:spcBef>
                <a:spcAft>
                  <a:spcPct val="0"/>
                </a:spcAft>
              </a:pPr>
              <a:t>10</a:t>
            </a:fld>
            <a:endParaRPr lang="en-US" altLang="en-US">
              <a:solidFill>
                <a:schemeClr val="bg1"/>
              </a:solidFil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çerik Yer Tutucusu 2"/>
          <p:cNvSpPr>
            <a:spLocks noGrp="1"/>
          </p:cNvSpPr>
          <p:nvPr>
            <p:ph idx="1"/>
          </p:nvPr>
        </p:nvSpPr>
        <p:spPr>
          <a:xfrm>
            <a:off x="628650" y="868363"/>
            <a:ext cx="7886700" cy="5121275"/>
          </a:xfrm>
        </p:spPr>
        <p:txBody>
          <a:bodyPr/>
          <a:lstStyle/>
          <a:p>
            <a:r>
              <a:rPr lang="tr-TR" altLang="en-US" sz="2600" smtClean="0"/>
              <a:t>Sonuç olarak demografi, ölüm, doğum oranları, bunları ülkemiz ve dünya dünyamız açısından incelemeyi kendisine konu edinmiştir. </a:t>
            </a:r>
          </a:p>
          <a:p>
            <a:r>
              <a:rPr lang="tr-TR" altLang="en-US" sz="2600" smtClean="0"/>
              <a:t>Kısaca çağımızdan örnek verecek olursak, en yüksek doğurganlık oranına ekonomik bakımdan geri kalmış memleketlerde karşılanmaktadır. </a:t>
            </a:r>
          </a:p>
          <a:p>
            <a:r>
              <a:rPr lang="tr-TR" altLang="en-US" sz="2600" smtClean="0"/>
              <a:t>Mesela, Asya, Afrika, Latin Amerika gibi ülkelerde kaba doğum oranı binde 50 civarındadır. Öte yandan en düşük doğum oranı ise Batı Avrupa'da (Avusturya, Danimarka, Lüksemburg, İsviçre, İsveç) gibi toplumlarda tespit edilmiştir. Bu ülkelerde oran binde on bir’dir.</a:t>
            </a:r>
            <a:endParaRPr lang="en-US" altLang="en-US" sz="2600" smtClean="0"/>
          </a:p>
        </p:txBody>
      </p:sp>
      <p:sp>
        <p:nvSpPr>
          <p:cNvPr id="1331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BC5945-EEA7-4592-9402-18A943673C75}" type="slidenum">
              <a:rPr lang="en-US" altLang="en-US">
                <a:solidFill>
                  <a:schemeClr val="bg1"/>
                </a:solidFill>
              </a:rPr>
              <a:pPr fontAlgn="base">
                <a:spcBef>
                  <a:spcPct val="0"/>
                </a:spcBef>
                <a:spcAft>
                  <a:spcPct val="0"/>
                </a:spcAft>
              </a:pPr>
              <a:t>11</a:t>
            </a:fld>
            <a:endParaRPr lang="en-US" altLang="en-US">
              <a:solidFill>
                <a:schemeClr val="bg1"/>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İçerik Yer Tutucusu 2"/>
          <p:cNvSpPr>
            <a:spLocks noGrp="1"/>
          </p:cNvSpPr>
          <p:nvPr>
            <p:ph idx="1"/>
          </p:nvPr>
        </p:nvSpPr>
        <p:spPr>
          <a:xfrm>
            <a:off x="628650" y="993775"/>
            <a:ext cx="7886700" cy="4376738"/>
          </a:xfrm>
        </p:spPr>
        <p:txBody>
          <a:bodyPr/>
          <a:lstStyle/>
          <a:p>
            <a:pPr>
              <a:spcAft>
                <a:spcPts val="600"/>
              </a:spcAft>
            </a:pPr>
            <a:r>
              <a:rPr lang="tr-TR" altLang="en-US" smtClean="0"/>
              <a:t>Ayrıca insanların sosyo-ekonomik statüleri de bu konuda belirleyiciliğini korumaktadır. </a:t>
            </a:r>
          </a:p>
          <a:p>
            <a:pPr>
              <a:spcAft>
                <a:spcPts val="600"/>
              </a:spcAft>
            </a:pPr>
            <a:r>
              <a:rPr lang="tr-TR" altLang="en-US" smtClean="0"/>
              <a:t>Bu rakam Türkiye'mizde binde 30 civarındadır. Bu rakam Türkiye'nin bölge ve yerleşim merkezlerine göre farklılık arz etmektedir. </a:t>
            </a:r>
          </a:p>
          <a:p>
            <a:pPr>
              <a:spcAft>
                <a:spcPts val="600"/>
              </a:spcAft>
            </a:pPr>
            <a:r>
              <a:rPr lang="tr-TR" altLang="en-US" smtClean="0"/>
              <a:t>Eğitimli bir aile tek çocuk yaparken doğu bölgelerimizde 30 çocuklu </a:t>
            </a:r>
            <a:br>
              <a:rPr lang="tr-TR" altLang="en-US" smtClean="0"/>
            </a:br>
            <a:r>
              <a:rPr lang="tr-TR" altLang="en-US" smtClean="0"/>
              <a:t>ailelerle karşılaşmak </a:t>
            </a:r>
            <a:br>
              <a:rPr lang="tr-TR" altLang="en-US" smtClean="0"/>
            </a:br>
            <a:r>
              <a:rPr lang="tr-TR" altLang="en-US" smtClean="0"/>
              <a:t>mümkündür.</a:t>
            </a:r>
            <a:endParaRPr lang="en-US" altLang="en-US" smtClean="0"/>
          </a:p>
        </p:txBody>
      </p:sp>
      <p:sp>
        <p:nvSpPr>
          <p:cNvPr id="1433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19DBFEA-18A6-4DDC-B1AF-4399F999214C}" type="slidenum">
              <a:rPr lang="en-US" altLang="en-US">
                <a:solidFill>
                  <a:schemeClr val="bg1"/>
                </a:solidFill>
              </a:rPr>
              <a:pPr fontAlgn="base">
                <a:spcBef>
                  <a:spcPct val="0"/>
                </a:spcBef>
                <a:spcAft>
                  <a:spcPct val="0"/>
                </a:spcAft>
              </a:pPr>
              <a:t>12</a:t>
            </a:fld>
            <a:endParaRPr lang="en-US" altLang="en-US">
              <a:solidFill>
                <a:schemeClr val="bg1"/>
              </a:solidFill>
            </a:endParaRPr>
          </a:p>
        </p:txBody>
      </p:sp>
      <p:pic>
        <p:nvPicPr>
          <p:cNvPr id="5122" name="Picture 2" descr="çok çocuklu aile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4152048"/>
            <a:ext cx="4208016" cy="2159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a:t>NÜFUS VE SOSYAL DEĞİŞME</a:t>
            </a:r>
            <a:endParaRPr lang="en-US" dirty="0"/>
          </a:p>
        </p:txBody>
      </p:sp>
      <p:sp>
        <p:nvSpPr>
          <p:cNvPr id="15363" name="İçerik Yer Tutucusu 2"/>
          <p:cNvSpPr>
            <a:spLocks noGrp="1"/>
          </p:cNvSpPr>
          <p:nvPr>
            <p:ph idx="1"/>
          </p:nvPr>
        </p:nvSpPr>
        <p:spPr>
          <a:xfrm>
            <a:off x="628650" y="1530350"/>
            <a:ext cx="8035925" cy="4835525"/>
          </a:xfrm>
        </p:spPr>
        <p:txBody>
          <a:bodyPr/>
          <a:lstStyle/>
          <a:p>
            <a:pPr>
              <a:spcAft>
                <a:spcPts val="600"/>
              </a:spcAft>
            </a:pPr>
            <a:r>
              <a:rPr lang="tr-TR" altLang="en-US" sz="2600" smtClean="0"/>
              <a:t>Nüfus hareketleri, belirli alanlarda sosyal değişmeyi etkilemiştir. </a:t>
            </a:r>
          </a:p>
          <a:p>
            <a:pPr>
              <a:spcAft>
                <a:spcPts val="600"/>
              </a:spcAft>
            </a:pPr>
            <a:r>
              <a:rPr lang="tr-TR" altLang="en-US" sz="2600" smtClean="0"/>
              <a:t>Toplumlarda meydana gelen demografik hareketler toplumsal ve kültürel yapıya yeni problemler yaratırlar. </a:t>
            </a:r>
          </a:p>
          <a:p>
            <a:pPr>
              <a:spcAft>
                <a:spcPts val="600"/>
              </a:spcAft>
            </a:pPr>
            <a:r>
              <a:rPr lang="tr-TR" altLang="en-US" sz="2600" smtClean="0"/>
              <a:t>Örneğin doğum, ölüm, göç olgusu gibi toplumlarda kentleşme olgusu hız kazanmış mevcut yapıdaki şehir nüfusları süratle artmıştır. Kırsal kesimden şehirlere göç etmenin sebepleri farklı hayat standartlarını yakalama daha yüksek kazanç elde etme isteği ve kırsal kesimdeki toprağın verimsizliği, karşımıza çıkmaktadır.</a:t>
            </a:r>
            <a:endParaRPr lang="en-US" altLang="en-US" sz="2600" smtClean="0"/>
          </a:p>
        </p:txBody>
      </p:sp>
      <p:sp>
        <p:nvSpPr>
          <p:cNvPr id="1536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C4C3CE-81EE-4746-A38F-656172E426F8}" type="slidenum">
              <a:rPr lang="en-US" altLang="en-US">
                <a:solidFill>
                  <a:schemeClr val="bg1"/>
                </a:solidFill>
              </a:rPr>
              <a:pPr fontAlgn="base">
                <a:spcBef>
                  <a:spcPct val="0"/>
                </a:spcBef>
                <a:spcAft>
                  <a:spcPct val="0"/>
                </a:spcAft>
              </a:pPr>
              <a:t>13</a:t>
            </a:fld>
            <a:endParaRPr lang="en-US" altLang="en-US">
              <a:solidFill>
                <a:schemeClr val="bg1"/>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2"/>
          <p:cNvSpPr>
            <a:spLocks noGrp="1"/>
          </p:cNvSpPr>
          <p:nvPr>
            <p:ph idx="1"/>
          </p:nvPr>
        </p:nvSpPr>
        <p:spPr>
          <a:xfrm>
            <a:off x="628650" y="1260475"/>
            <a:ext cx="7886700" cy="4581525"/>
          </a:xfrm>
        </p:spPr>
        <p:txBody>
          <a:bodyPr/>
          <a:lstStyle/>
          <a:p>
            <a:pPr>
              <a:spcAft>
                <a:spcPts val="600"/>
              </a:spcAft>
            </a:pPr>
            <a:r>
              <a:rPr lang="tr-TR" altLang="en-US" smtClean="0"/>
              <a:t>İnsanların değer yargıları, </a:t>
            </a:r>
            <a:br>
              <a:rPr lang="tr-TR" altLang="en-US" smtClean="0"/>
            </a:br>
            <a:r>
              <a:rPr lang="tr-TR" altLang="en-US" smtClean="0"/>
              <a:t>tutumları, inançları, </a:t>
            </a:r>
            <a:br>
              <a:rPr lang="tr-TR" altLang="en-US" smtClean="0"/>
            </a:br>
            <a:r>
              <a:rPr lang="tr-TR" altLang="en-US" smtClean="0"/>
              <a:t>gelenek, görenek, hayat </a:t>
            </a:r>
            <a:br>
              <a:rPr lang="tr-TR" altLang="en-US" smtClean="0"/>
            </a:br>
            <a:r>
              <a:rPr lang="tr-TR" altLang="en-US" smtClean="0"/>
              <a:t>tarzı ve dünya görüşleri </a:t>
            </a:r>
            <a:br>
              <a:rPr lang="tr-TR" altLang="en-US" smtClean="0"/>
            </a:br>
            <a:r>
              <a:rPr lang="tr-TR" altLang="en-US" smtClean="0"/>
              <a:t>değişime uğramış veya en azından etkilenmiştir. </a:t>
            </a:r>
          </a:p>
          <a:p>
            <a:pPr>
              <a:spcAft>
                <a:spcPts val="600"/>
              </a:spcAft>
            </a:pPr>
            <a:r>
              <a:rPr lang="tr-TR" altLang="en-US" smtClean="0"/>
              <a:t>Sosyal ihtiyaçlarını karşılamak maksadıyla etkileşen ve ortak bir kültürü paylaşan çok sayıdaki insanın oluşturduğu bir birliktelik olarak tanımlanan toplumun önemli karakteristiklerinden biride değişme özelliğine sahip olmasıdır.</a:t>
            </a:r>
            <a:endParaRPr lang="en-US" altLang="en-US" smtClean="0"/>
          </a:p>
        </p:txBody>
      </p:sp>
      <p:sp>
        <p:nvSpPr>
          <p:cNvPr id="1638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F8DE71-8166-4729-9091-CAA4321F8A10}" type="slidenum">
              <a:rPr lang="en-US" altLang="en-US">
                <a:solidFill>
                  <a:schemeClr val="bg1"/>
                </a:solidFill>
              </a:rPr>
              <a:pPr fontAlgn="base">
                <a:spcBef>
                  <a:spcPct val="0"/>
                </a:spcBef>
                <a:spcAft>
                  <a:spcPct val="0"/>
                </a:spcAft>
              </a:pPr>
              <a:t>14</a:t>
            </a:fld>
            <a:endParaRPr lang="en-US" altLang="en-US">
              <a:solidFill>
                <a:schemeClr val="bg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4740" y="150897"/>
            <a:ext cx="4252728" cy="2825342"/>
          </a:xfrm>
          <a:prstGeom prst="rect">
            <a:avLst/>
          </a:prstGeom>
          <a:ln>
            <a:noFill/>
          </a:ln>
          <a:effectLst>
            <a:softEdge rad="112500"/>
          </a:effec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çerik Yer Tutucusu 2"/>
          <p:cNvSpPr>
            <a:spLocks noGrp="1"/>
          </p:cNvSpPr>
          <p:nvPr>
            <p:ph idx="1"/>
          </p:nvPr>
        </p:nvSpPr>
        <p:spPr>
          <a:xfrm>
            <a:off x="628650" y="890588"/>
            <a:ext cx="7886700" cy="5226050"/>
          </a:xfrm>
        </p:spPr>
        <p:txBody>
          <a:bodyPr/>
          <a:lstStyle/>
          <a:p>
            <a:pPr>
              <a:spcAft>
                <a:spcPts val="600"/>
              </a:spcAft>
            </a:pPr>
            <a:r>
              <a:rPr lang="tr-TR" altLang="en-US" smtClean="0"/>
              <a:t>Büyüklük terimiyle Durkheim toplumsal bilimlerin gelişmesi olgusuyla etkilenen “materyal yoğunluk” ile birbiriyle sadece ekonomik değil fakat kültürel alanda da etkin ilişkiler içinde bulunan bireylerin sayısıyla ölçülen “moral yoğunluk” arasında farklılık olduğunu belirtmektedir. </a:t>
            </a:r>
          </a:p>
          <a:p>
            <a:pPr>
              <a:spcAft>
                <a:spcPts val="600"/>
              </a:spcAft>
            </a:pPr>
            <a:r>
              <a:rPr lang="tr-TR" altLang="en-US" smtClean="0"/>
              <a:t>Durkheim'e göre büyüklükteki artış genellikle yoğunlukta da kendini göstermektedir. </a:t>
            </a:r>
          </a:p>
          <a:p>
            <a:pPr>
              <a:spcAft>
                <a:spcPts val="600"/>
              </a:spcAft>
            </a:pPr>
            <a:r>
              <a:rPr lang="tr-TR" altLang="en-US" smtClean="0"/>
              <a:t>Her iki etmendeki değişimler ise birlikte, toplumsal yapıda değişmeler meydana getirmektedir.</a:t>
            </a:r>
            <a:endParaRPr lang="en-US" altLang="en-US" smtClean="0"/>
          </a:p>
        </p:txBody>
      </p:sp>
      <p:sp>
        <p:nvSpPr>
          <p:cNvPr id="1741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7A8459-51B8-4D2A-9FC7-D5488E585690}" type="slidenum">
              <a:rPr lang="en-US" altLang="en-US">
                <a:solidFill>
                  <a:schemeClr val="bg1"/>
                </a:solidFill>
              </a:rPr>
              <a:pPr fontAlgn="base">
                <a:spcBef>
                  <a:spcPct val="0"/>
                </a:spcBef>
                <a:spcAft>
                  <a:spcPct val="0"/>
                </a:spcAft>
              </a:pPr>
              <a:t>15</a:t>
            </a:fld>
            <a:endParaRPr lang="en-US" altLang="en-US">
              <a:solidFill>
                <a:schemeClr val="bg1"/>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idx="1"/>
          </p:nvPr>
        </p:nvSpPr>
        <p:spPr>
          <a:xfrm>
            <a:off x="628650" y="827088"/>
            <a:ext cx="7886700" cy="5235575"/>
          </a:xfrm>
        </p:spPr>
        <p:txBody>
          <a:bodyPr/>
          <a:lstStyle/>
          <a:p>
            <a:pPr>
              <a:spcAft>
                <a:spcPts val="600"/>
              </a:spcAft>
            </a:pPr>
            <a:r>
              <a:rPr lang="tr-TR" altLang="en-US" smtClean="0"/>
              <a:t>Durkheim'in belirttiği yönüyle toplumların nüfuslarının artması ve yoğunlaşmasıyla birlikte gerekli üretim için iş bölümüne başvurmuşlardır. </a:t>
            </a:r>
          </a:p>
          <a:p>
            <a:pPr>
              <a:spcAft>
                <a:spcPts val="600"/>
              </a:spcAft>
            </a:pPr>
            <a:r>
              <a:rPr lang="tr-TR" altLang="en-US" smtClean="0"/>
              <a:t>Geleneksel toplumlarda insanlar genellikle tarım, hayvancılık ve zanaatla uğraşırlar. Yaptıkları üretimi tek başlarına yaparlardı. </a:t>
            </a:r>
          </a:p>
          <a:p>
            <a:pPr>
              <a:spcAft>
                <a:spcPts val="600"/>
              </a:spcAft>
            </a:pPr>
            <a:r>
              <a:rPr lang="tr-TR" altLang="en-US" smtClean="0"/>
              <a:t>İş bölümü gelişmesiyle birlikte mesleki uzmanlaşma ortaya çıkmış bu da tek bir kişinin değil belirli bölümlere ayrılmış ve bu bölümlerdeki kişilerin ortak çalışması sonucu üretim yapılması sağlanmıştır.</a:t>
            </a:r>
            <a:endParaRPr lang="en-US" altLang="en-US" sz="2600" smtClean="0"/>
          </a:p>
        </p:txBody>
      </p:sp>
      <p:sp>
        <p:nvSpPr>
          <p:cNvPr id="1843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6C95C2-7BD5-4814-ADA8-B6ABEA95AECA}" type="slidenum">
              <a:rPr lang="en-US" altLang="en-US">
                <a:solidFill>
                  <a:schemeClr val="bg1"/>
                </a:solidFill>
              </a:rPr>
              <a:pPr fontAlgn="base">
                <a:spcBef>
                  <a:spcPct val="0"/>
                </a:spcBef>
                <a:spcAft>
                  <a:spcPct val="0"/>
                </a:spcAft>
              </a:pPr>
              <a:t>16</a:t>
            </a:fld>
            <a:endParaRPr lang="en-US" altLang="en-US">
              <a:solidFill>
                <a:schemeClr val="bg1"/>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çerik Yer Tutucusu 2"/>
          <p:cNvSpPr>
            <a:spLocks noGrp="1"/>
          </p:cNvSpPr>
          <p:nvPr>
            <p:ph idx="1"/>
          </p:nvPr>
        </p:nvSpPr>
        <p:spPr>
          <a:xfrm>
            <a:off x="628650" y="806450"/>
            <a:ext cx="7886700" cy="5283200"/>
          </a:xfrm>
        </p:spPr>
        <p:txBody>
          <a:bodyPr/>
          <a:lstStyle/>
          <a:p>
            <a:pPr>
              <a:spcAft>
                <a:spcPts val="600"/>
              </a:spcAft>
            </a:pPr>
            <a:r>
              <a:rPr lang="tr-TR" altLang="en-US" smtClean="0"/>
              <a:t>Nüfusuna gerekli eğitim, sağlık </a:t>
            </a:r>
            <a:br>
              <a:rPr lang="tr-TR" altLang="en-US" smtClean="0"/>
            </a:br>
            <a:r>
              <a:rPr lang="tr-TR" altLang="en-US" smtClean="0"/>
              <a:t>ve üretim hizmetleri </a:t>
            </a:r>
            <a:br>
              <a:rPr lang="tr-TR" altLang="en-US" smtClean="0"/>
            </a:br>
            <a:r>
              <a:rPr lang="tr-TR" altLang="en-US" smtClean="0"/>
              <a:t>getiremeyen toplumlar en başta </a:t>
            </a:r>
            <a:br>
              <a:rPr lang="tr-TR" altLang="en-US" smtClean="0"/>
            </a:br>
            <a:r>
              <a:rPr lang="tr-TR" altLang="en-US" smtClean="0"/>
              <a:t>baş edilemez bu sayısal yığılımın </a:t>
            </a:r>
            <a:br>
              <a:rPr lang="tr-TR" altLang="en-US" smtClean="0"/>
            </a:br>
            <a:r>
              <a:rPr lang="tr-TR" altLang="en-US" smtClean="0"/>
              <a:t>sonuçlarını yaşamaktadırlar. </a:t>
            </a:r>
          </a:p>
          <a:p>
            <a:pPr>
              <a:spcAft>
                <a:spcPts val="600"/>
              </a:spcAft>
            </a:pPr>
            <a:r>
              <a:rPr lang="tr-TR" altLang="en-US" smtClean="0"/>
              <a:t>Bu tür ülkelerde toplumsal değişmeyi kontrol etmek, planlamak ve sonuç almakta zorlaşmaktadır. </a:t>
            </a:r>
          </a:p>
          <a:p>
            <a:pPr>
              <a:spcAft>
                <a:spcPts val="600"/>
              </a:spcAft>
            </a:pPr>
            <a:r>
              <a:rPr lang="tr-TR" altLang="en-US" smtClean="0"/>
              <a:t>Sağlık, beslenme, eğitim problemleri gelişmekte olan ülkelerde bunlarla birlikte savunma problemlerini de gündeme getirmektedir.</a:t>
            </a:r>
            <a:endParaRPr lang="en-US" altLang="en-US" sz="2600" smtClean="0"/>
          </a:p>
        </p:txBody>
      </p:sp>
      <p:sp>
        <p:nvSpPr>
          <p:cNvPr id="1945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24B54E1-5B55-4278-BA4F-80B060512E25}" type="slidenum">
              <a:rPr lang="en-US" altLang="en-US">
                <a:solidFill>
                  <a:schemeClr val="bg1"/>
                </a:solidFill>
              </a:rPr>
              <a:pPr fontAlgn="base">
                <a:spcBef>
                  <a:spcPct val="0"/>
                </a:spcBef>
                <a:spcAft>
                  <a:spcPct val="0"/>
                </a:spcAft>
              </a:pPr>
              <a:t>17</a:t>
            </a:fld>
            <a:endParaRPr lang="en-US" altLang="en-US">
              <a:solidFill>
                <a:schemeClr val="bg1"/>
              </a:solidFill>
            </a:endParaRPr>
          </a:p>
        </p:txBody>
      </p:sp>
      <p:pic>
        <p:nvPicPr>
          <p:cNvPr id="7170" name="Picture 2" descr="İlgili resi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33" r="6045"/>
          <a:stretch/>
        </p:blipFill>
        <p:spPr bwMode="auto">
          <a:xfrm>
            <a:off x="5906549" y="868057"/>
            <a:ext cx="2829078" cy="18840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İçerik Yer Tutucusu 2"/>
          <p:cNvSpPr>
            <a:spLocks noGrp="1"/>
          </p:cNvSpPr>
          <p:nvPr>
            <p:ph idx="1"/>
          </p:nvPr>
        </p:nvSpPr>
        <p:spPr>
          <a:xfrm>
            <a:off x="628650" y="1054100"/>
            <a:ext cx="7886700" cy="4786313"/>
          </a:xfrm>
        </p:spPr>
        <p:txBody>
          <a:bodyPr/>
          <a:lstStyle/>
          <a:p>
            <a:pPr>
              <a:spcAft>
                <a:spcPts val="600"/>
              </a:spcAft>
            </a:pPr>
            <a:r>
              <a:rPr lang="tr-TR" altLang="en-US" smtClean="0"/>
              <a:t>Bir milyar insanın hiçbir sağlık hizmeti görememesi, </a:t>
            </a:r>
          </a:p>
          <a:p>
            <a:pPr>
              <a:spcAft>
                <a:spcPts val="600"/>
              </a:spcAft>
            </a:pPr>
            <a:r>
              <a:rPr lang="tr-TR" altLang="en-US" smtClean="0"/>
              <a:t>İki milyon dolayında çocuğun tedavisi mümkün olduğu bulaşıcı hastalıklardan ölmesi,  </a:t>
            </a:r>
          </a:p>
          <a:p>
            <a:pPr>
              <a:spcAft>
                <a:spcPts val="600"/>
              </a:spcAft>
            </a:pPr>
            <a:r>
              <a:rPr lang="tr-TR" altLang="en-US" smtClean="0"/>
              <a:t>Bir milyar insanın okuma yazma imkanından faydalanamaması, </a:t>
            </a:r>
          </a:p>
          <a:p>
            <a:pPr>
              <a:spcAft>
                <a:spcPts val="600"/>
              </a:spcAft>
            </a:pPr>
            <a:r>
              <a:rPr lang="tr-TR" altLang="en-US" smtClean="0"/>
              <a:t>Seksen milyon çocuğun okuldan mahrum olması, </a:t>
            </a:r>
          </a:p>
          <a:p>
            <a:pPr>
              <a:spcAft>
                <a:spcPts val="600"/>
              </a:spcAft>
            </a:pPr>
            <a:r>
              <a:rPr lang="tr-TR" altLang="en-US" smtClean="0"/>
              <a:t>Kadınların okur yazarlık oranlarının erkeklere nazaran %70 düzeyinde olması düşündürücüdür.</a:t>
            </a:r>
            <a:endParaRPr lang="en-US" altLang="en-US" sz="2600" smtClean="0"/>
          </a:p>
        </p:txBody>
      </p:sp>
      <p:sp>
        <p:nvSpPr>
          <p:cNvPr id="2048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72D266-F7EE-4C53-B369-8FED1E62A7E7}" type="slidenum">
              <a:rPr lang="en-US" altLang="en-US">
                <a:solidFill>
                  <a:schemeClr val="bg1"/>
                </a:solidFill>
              </a:rPr>
              <a:pPr fontAlgn="base">
                <a:spcBef>
                  <a:spcPct val="0"/>
                </a:spcBef>
                <a:spcAft>
                  <a:spcPct val="0"/>
                </a:spcAft>
              </a:pPr>
              <a:t>18</a:t>
            </a:fld>
            <a:endParaRPr lang="en-US" altLang="en-US">
              <a:solidFill>
                <a:schemeClr val="bg1"/>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İçerik Yer Tutucusu 2"/>
          <p:cNvSpPr>
            <a:spLocks noGrp="1"/>
          </p:cNvSpPr>
          <p:nvPr>
            <p:ph idx="1"/>
          </p:nvPr>
        </p:nvSpPr>
        <p:spPr>
          <a:xfrm>
            <a:off x="628650" y="928688"/>
            <a:ext cx="5621338" cy="5214937"/>
          </a:xfrm>
        </p:spPr>
        <p:txBody>
          <a:bodyPr/>
          <a:lstStyle/>
          <a:p>
            <a:pPr>
              <a:spcAft>
                <a:spcPts val="600"/>
              </a:spcAft>
            </a:pPr>
            <a:r>
              <a:rPr lang="tr-TR" altLang="en-US" smtClean="0"/>
              <a:t>Demografyanın dünya ölçeğinde tespit ettiği bu sonuçlar üç aşağı beş yukarı kabul edilen rakamlardır. </a:t>
            </a:r>
          </a:p>
          <a:p>
            <a:pPr>
              <a:spcAft>
                <a:spcPts val="600"/>
              </a:spcAft>
            </a:pPr>
            <a:r>
              <a:rPr lang="tr-TR" altLang="en-US" smtClean="0"/>
              <a:t>Toplumsal değişmeyi istenilen doğrultuda gerçekleştirebilmek için nüfusun planlanması çok önemlidir. </a:t>
            </a:r>
          </a:p>
          <a:p>
            <a:pPr>
              <a:spcAft>
                <a:spcPts val="600"/>
              </a:spcAft>
            </a:pPr>
            <a:r>
              <a:rPr lang="tr-TR" altLang="en-US" smtClean="0"/>
              <a:t>Sosyal olaylar ve bütünü ile toplum kültürü arasında çok yakın iletişim vardır.</a:t>
            </a:r>
            <a:endParaRPr lang="en-US" altLang="en-US" sz="2600" smtClean="0"/>
          </a:p>
        </p:txBody>
      </p:sp>
      <p:sp>
        <p:nvSpPr>
          <p:cNvPr id="2150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C1F683-EB1F-49BB-B74A-4EB8985B17DB}" type="slidenum">
              <a:rPr lang="en-US" altLang="en-US">
                <a:solidFill>
                  <a:schemeClr val="bg1"/>
                </a:solidFill>
              </a:rPr>
              <a:pPr fontAlgn="base">
                <a:spcBef>
                  <a:spcPct val="0"/>
                </a:spcBef>
                <a:spcAft>
                  <a:spcPct val="0"/>
                </a:spcAft>
              </a:pPr>
              <a:t>19</a:t>
            </a:fld>
            <a:endParaRPr lang="en-US" altLang="en-US">
              <a:solidFill>
                <a:schemeClr val="bg1"/>
              </a:solidFill>
            </a:endParaRPr>
          </a:p>
        </p:txBody>
      </p:sp>
      <p:pic>
        <p:nvPicPr>
          <p:cNvPr id="21508" name="Picture 2" descr="İlgili resi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5363" y="941388"/>
            <a:ext cx="270668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Unvan 4"/>
          <p:cNvSpPr>
            <a:spLocks noGrp="1"/>
          </p:cNvSpPr>
          <p:nvPr>
            <p:ph type="ctrTitle"/>
          </p:nvPr>
        </p:nvSpPr>
        <p:spPr>
          <a:xfrm>
            <a:off x="685800" y="2832100"/>
            <a:ext cx="7772400" cy="996950"/>
          </a:xfrm>
        </p:spPr>
        <p:txBody>
          <a:bodyPr/>
          <a:lstStyle/>
          <a:p>
            <a:pPr fontAlgn="auto">
              <a:spcAft>
                <a:spcPts val="0"/>
              </a:spcAft>
              <a:defRPr/>
            </a:pPr>
            <a:r>
              <a:rPr lang="tr-TR" sz="4800" dirty="0" smtClean="0"/>
              <a:t>NÜFUS</a:t>
            </a:r>
            <a:endParaRPr lang="en-US" sz="4800" dirty="0"/>
          </a:p>
        </p:txBody>
      </p:sp>
      <p:sp>
        <p:nvSpPr>
          <p:cNvPr id="4099" name="Alt Başlık 5"/>
          <p:cNvSpPr>
            <a:spLocks noGrp="1"/>
          </p:cNvSpPr>
          <p:nvPr>
            <p:ph type="subTitle" idx="1"/>
          </p:nvPr>
        </p:nvSpPr>
        <p:spPr>
          <a:xfrm>
            <a:off x="1143000" y="4338638"/>
            <a:ext cx="6858000" cy="579437"/>
          </a:xfrm>
        </p:spPr>
        <p:txBody>
          <a:bodyPr/>
          <a:lstStyle/>
          <a:p>
            <a:r>
              <a:rPr lang="tr-TR" altLang="tr-TR" sz="2800" smtClean="0"/>
              <a:t>Psk. Dr. Sabâ Yalçın</a:t>
            </a:r>
            <a:endParaRPr lang="en-US" altLang="en-US" sz="2800" smtClean="0"/>
          </a:p>
        </p:txBody>
      </p:sp>
      <p:sp>
        <p:nvSpPr>
          <p:cNvPr id="7" name="Dikdörtgen 6"/>
          <p:cNvSpPr/>
          <p:nvPr/>
        </p:nvSpPr>
        <p:spPr>
          <a:xfrm>
            <a:off x="0" y="6524625"/>
            <a:ext cx="9144000" cy="333375"/>
          </a:xfrm>
          <a:prstGeom prst="rect">
            <a:avLst/>
          </a:prstGeom>
          <a:gradFill flip="none" rotWithShape="1">
            <a:gsLst>
              <a:gs pos="0">
                <a:schemeClr val="bg1">
                  <a:alpha val="0"/>
                </a:schemeClr>
              </a:gs>
              <a:gs pos="74000">
                <a:srgbClr val="BFF0EF"/>
              </a:gs>
              <a:gs pos="100000">
                <a:srgbClr val="27A5A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Slayt Numarası Yer Tutucusu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6114B4-8B6C-426A-B1FB-64A2CCED25A9}" type="slidenum">
              <a:rPr lang="en-US" altLang="en-US">
                <a:solidFill>
                  <a:schemeClr val="bg1"/>
                </a:solidFill>
              </a:rPr>
              <a:pPr fontAlgn="base">
                <a:spcBef>
                  <a:spcPct val="0"/>
                </a:spcBef>
                <a:spcAft>
                  <a:spcPct val="0"/>
                </a:spcAft>
              </a:pPr>
              <a:t>2</a:t>
            </a:fld>
            <a:endParaRPr lang="en-US" altLang="en-US">
              <a:solidFill>
                <a:schemeClr val="bg1"/>
              </a:solidFill>
            </a:endParaRPr>
          </a:p>
        </p:txBody>
      </p:sp>
      <p:pic>
        <p:nvPicPr>
          <p:cNvPr id="1026" name="Picture 2" descr="Nüfus Kavram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109" y="328474"/>
            <a:ext cx="7009782" cy="24852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İçerik Yer Tutucusu 2"/>
          <p:cNvSpPr>
            <a:spLocks noGrp="1"/>
          </p:cNvSpPr>
          <p:nvPr>
            <p:ph idx="1"/>
          </p:nvPr>
        </p:nvSpPr>
        <p:spPr>
          <a:xfrm>
            <a:off x="628650" y="982663"/>
            <a:ext cx="7886700" cy="4892675"/>
          </a:xfrm>
        </p:spPr>
        <p:txBody>
          <a:bodyPr/>
          <a:lstStyle/>
          <a:p>
            <a:pPr>
              <a:spcAft>
                <a:spcPts val="600"/>
              </a:spcAft>
            </a:pPr>
            <a:r>
              <a:rPr lang="tr-TR" altLang="en-US" sz="2600" smtClean="0"/>
              <a:t>Cinsiyet ve yaş farkları bütün toplumlarda kültürel anlamlar yüklenmiştir. </a:t>
            </a:r>
          </a:p>
          <a:p>
            <a:pPr>
              <a:spcAft>
                <a:spcPts val="600"/>
              </a:spcAft>
            </a:pPr>
            <a:r>
              <a:rPr lang="tr-TR" altLang="en-US" sz="2600" smtClean="0"/>
              <a:t>Çoğunluğu genç evlilerden oluşmuş bir toplumun önemli yönlerinden yaşlı ve çocuklardan meydana gelmiş toplumlardan farklı olur ve bu toplumun nüfus yoğunluğu o toplumun kültür gelişimi ile ilişkilidir. </a:t>
            </a:r>
          </a:p>
          <a:p>
            <a:pPr>
              <a:spcAft>
                <a:spcPts val="600"/>
              </a:spcAft>
            </a:pPr>
            <a:r>
              <a:rPr lang="tr-TR" altLang="en-US" sz="2600" smtClean="0"/>
              <a:t>Örneğin, Amerikan endüstrisi alanında, banyo sabunu imal eden bir işletmenin devamı için, sabunu satın alan müşterinin yılda altı milyon kez banyo yapmaları gerektiğini tespit etmiş ve bu konuda reklam çalışmaları sürdürülmüştür.</a:t>
            </a:r>
            <a:endParaRPr lang="en-US" altLang="en-US" sz="2600" smtClean="0"/>
          </a:p>
        </p:txBody>
      </p:sp>
      <p:sp>
        <p:nvSpPr>
          <p:cNvPr id="2253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D99574-FAC1-47A2-AF87-241A0CDCB109}" type="slidenum">
              <a:rPr lang="en-US" altLang="en-US">
                <a:solidFill>
                  <a:schemeClr val="bg1"/>
                </a:solidFill>
              </a:rPr>
              <a:pPr fontAlgn="base">
                <a:spcBef>
                  <a:spcPct val="0"/>
                </a:spcBef>
                <a:spcAft>
                  <a:spcPct val="0"/>
                </a:spcAft>
              </a:pPr>
              <a:t>20</a:t>
            </a:fld>
            <a:endParaRPr lang="en-US" altLang="en-US">
              <a:solidFill>
                <a:schemeClr val="bg1"/>
              </a:solidFill>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p:cNvSpPr>
            <a:spLocks noGrp="1"/>
          </p:cNvSpPr>
          <p:nvPr>
            <p:ph idx="1"/>
          </p:nvPr>
        </p:nvSpPr>
        <p:spPr>
          <a:xfrm>
            <a:off x="541338" y="835025"/>
            <a:ext cx="8061325" cy="5210175"/>
          </a:xfrm>
        </p:spPr>
        <p:txBody>
          <a:bodyPr/>
          <a:lstStyle/>
          <a:p>
            <a:r>
              <a:rPr lang="tr-TR" altLang="en-US" sz="2600" smtClean="0"/>
              <a:t>Doğum ile ölüm oranındaki değişikliklerde tüm sosyal sistemlere etki yapmakta ve sonuçlarım yansıtmaktadır. </a:t>
            </a:r>
          </a:p>
          <a:p>
            <a:r>
              <a:rPr lang="tr-TR" altLang="en-US" sz="2600" smtClean="0"/>
              <a:t>Hatta evlenme şekilleri de demografik faktörlerle sıkı sıkıya ilişkilidir. Örneğin Hindistan'da ilkel bir grubu oluşturan “Todos”lar poliandri (bir kadının çok erkekle evlenmesi) uygulanmaktadır. </a:t>
            </a:r>
          </a:p>
          <a:p>
            <a:r>
              <a:rPr lang="tr-TR" altLang="en-US" sz="2600" smtClean="0"/>
              <a:t>Bu sistemi yürütmek için kadın nüfusunun az olması zorunluydu. </a:t>
            </a:r>
          </a:p>
          <a:p>
            <a:r>
              <a:rPr lang="tr-TR" altLang="en-US" sz="2600" smtClean="0"/>
              <a:t>Bu sebeple Todos'lar kız çocuklarını öldürmekte iken, İngilizlerin müdahalesi ile demografik bir değişiklik meydana gelmiş ve poliandri, fonksiyonel değeri kalmadığı için ortadan kalkmıştır.</a:t>
            </a:r>
            <a:endParaRPr lang="en-US" altLang="en-US" sz="2600" smtClean="0"/>
          </a:p>
        </p:txBody>
      </p:sp>
      <p:sp>
        <p:nvSpPr>
          <p:cNvPr id="2355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5C8246-E1A2-4D15-807E-E3E75DE205D1}" type="slidenum">
              <a:rPr lang="en-US" altLang="en-US">
                <a:solidFill>
                  <a:schemeClr val="bg1"/>
                </a:solidFill>
              </a:rPr>
              <a:pPr fontAlgn="base">
                <a:spcBef>
                  <a:spcPct val="0"/>
                </a:spcBef>
                <a:spcAft>
                  <a:spcPct val="0"/>
                </a:spcAft>
              </a:pPr>
              <a:t>21</a:t>
            </a:fld>
            <a:endParaRPr lang="en-US" altLang="en-US">
              <a:solidFill>
                <a:schemeClr val="bg1"/>
              </a:solidFill>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çerik Yer Tutucusu 2"/>
          <p:cNvSpPr>
            <a:spLocks noGrp="1"/>
          </p:cNvSpPr>
          <p:nvPr>
            <p:ph idx="1"/>
          </p:nvPr>
        </p:nvSpPr>
        <p:spPr>
          <a:xfrm>
            <a:off x="628650" y="950913"/>
            <a:ext cx="7886700" cy="4997450"/>
          </a:xfrm>
        </p:spPr>
        <p:txBody>
          <a:bodyPr/>
          <a:lstStyle/>
          <a:p>
            <a:pPr>
              <a:spcAft>
                <a:spcPts val="600"/>
              </a:spcAft>
            </a:pPr>
            <a:r>
              <a:rPr lang="tr-TR" altLang="en-US" smtClean="0"/>
              <a:t>İlkel insanlar, uygun bir demografik, ekonomik dengeyi sağlamışlardır. </a:t>
            </a:r>
          </a:p>
          <a:p>
            <a:pPr>
              <a:spcAft>
                <a:spcPts val="600"/>
              </a:spcAft>
            </a:pPr>
            <a:r>
              <a:rPr lang="tr-TR" altLang="en-US" smtClean="0"/>
              <a:t>Ancak toplayıcılık dönemi geride kalıp yiyeceklerini kendileri üretmeye başladıklarından sonra denge bozulmuştur. </a:t>
            </a:r>
          </a:p>
          <a:p>
            <a:pPr>
              <a:spcAft>
                <a:spcPts val="600"/>
              </a:spcAft>
            </a:pPr>
            <a:r>
              <a:rPr lang="tr-TR" altLang="en-US" smtClean="0"/>
              <a:t>İnsan hayvan üretmesi ve tarımla </a:t>
            </a:r>
            <a:br>
              <a:rPr lang="tr-TR" altLang="en-US" smtClean="0"/>
            </a:br>
            <a:r>
              <a:rPr lang="tr-TR" altLang="en-US" smtClean="0"/>
              <a:t>uğraşmaya başlamasıyla </a:t>
            </a:r>
            <a:br>
              <a:rPr lang="tr-TR" altLang="en-US" smtClean="0"/>
            </a:br>
            <a:r>
              <a:rPr lang="tr-TR" altLang="en-US" smtClean="0"/>
              <a:t>iş bölümü başlamıştır. </a:t>
            </a:r>
          </a:p>
          <a:p>
            <a:pPr>
              <a:spcAft>
                <a:spcPts val="600"/>
              </a:spcAft>
            </a:pPr>
            <a:r>
              <a:rPr lang="tr-TR" altLang="en-US" smtClean="0"/>
              <a:t>Bu durumu izleyen dönemlerde </a:t>
            </a:r>
            <a:br>
              <a:rPr lang="tr-TR" altLang="en-US" smtClean="0"/>
            </a:br>
            <a:r>
              <a:rPr lang="tr-TR" altLang="en-US" smtClean="0"/>
              <a:t>mal değişimi ve ticaret ve başlamıştır.</a:t>
            </a:r>
            <a:endParaRPr lang="en-US" altLang="en-US" sz="2600" smtClean="0"/>
          </a:p>
        </p:txBody>
      </p:sp>
      <p:sp>
        <p:nvSpPr>
          <p:cNvPr id="2457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5C39C8-F348-47C6-9208-690FE9813587}" type="slidenum">
              <a:rPr lang="en-US" altLang="en-US">
                <a:solidFill>
                  <a:schemeClr val="bg1"/>
                </a:solidFill>
              </a:rPr>
              <a:pPr fontAlgn="base">
                <a:spcBef>
                  <a:spcPct val="0"/>
                </a:spcBef>
                <a:spcAft>
                  <a:spcPct val="0"/>
                </a:spcAft>
              </a:pPr>
              <a:t>22</a:t>
            </a:fld>
            <a:endParaRPr lang="en-US" altLang="en-US">
              <a:solidFill>
                <a:schemeClr val="bg1"/>
              </a:solidFill>
            </a:endParaRPr>
          </a:p>
        </p:txBody>
      </p:sp>
      <p:pic>
        <p:nvPicPr>
          <p:cNvPr id="9218" name="Picture 2" descr="ilkel toplumlar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353"/>
          <a:stretch/>
        </p:blipFill>
        <p:spPr bwMode="auto">
          <a:xfrm>
            <a:off x="5917986" y="3233692"/>
            <a:ext cx="2870907" cy="2317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İçerik Yer Tutucusu 2"/>
          <p:cNvSpPr>
            <a:spLocks noGrp="1"/>
          </p:cNvSpPr>
          <p:nvPr>
            <p:ph idx="1"/>
          </p:nvPr>
        </p:nvSpPr>
        <p:spPr>
          <a:xfrm>
            <a:off x="433388" y="890588"/>
            <a:ext cx="8337550" cy="5076825"/>
          </a:xfrm>
        </p:spPr>
        <p:txBody>
          <a:bodyPr/>
          <a:lstStyle/>
          <a:p>
            <a:pPr>
              <a:spcAft>
                <a:spcPts val="600"/>
              </a:spcAft>
            </a:pPr>
            <a:r>
              <a:rPr lang="tr-TR" altLang="en-US" sz="2600" smtClean="0"/>
              <a:t>Nüfusun belirli sınırları aşmaması kural olarak benimsenmiştir. </a:t>
            </a:r>
          </a:p>
          <a:p>
            <a:pPr>
              <a:spcAft>
                <a:spcPts val="600"/>
              </a:spcAft>
            </a:pPr>
            <a:r>
              <a:rPr lang="tr-TR" altLang="en-US" sz="2600" smtClean="0"/>
              <a:t>Çeşitli ihtiyaçları karşılayacak madde ve hizmetler doğada ve toplumda sınırlı olduğundan nüfusun birden bire büyük oranda çoğalması çok çeşitli problemlerin ortaya çıkmasına neden olur. </a:t>
            </a:r>
          </a:p>
          <a:p>
            <a:pPr>
              <a:spcAft>
                <a:spcPts val="600"/>
              </a:spcAft>
            </a:pPr>
            <a:r>
              <a:rPr lang="tr-TR" altLang="en-US" sz="2600" smtClean="0"/>
              <a:t>İlkel toplumlarda nüfus artışını önlemek bakımından çeşitli mekanizmalar sosyal sistemler içinde işlemiştir. </a:t>
            </a:r>
          </a:p>
          <a:p>
            <a:pPr>
              <a:spcAft>
                <a:spcPts val="600"/>
              </a:spcAft>
            </a:pPr>
            <a:r>
              <a:rPr lang="tr-TR" altLang="en-US" sz="2600" smtClean="0"/>
              <a:t>Çocukların, yaşlı ve yeteneksiz kişilerin öldürülmesi, çocuk düşürme, cinsel ilişkileri sınırlama, mecburi göçlere başvurma gibi sınırlayıcı araçlara başvurulmuştur.</a:t>
            </a:r>
            <a:endParaRPr lang="en-US" altLang="en-US" sz="2600" smtClean="0"/>
          </a:p>
        </p:txBody>
      </p:sp>
      <p:sp>
        <p:nvSpPr>
          <p:cNvPr id="2560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4A08A0-BDCD-436B-8183-10A86E691C6F}" type="slidenum">
              <a:rPr lang="en-US" altLang="en-US">
                <a:solidFill>
                  <a:schemeClr val="bg1"/>
                </a:solidFill>
              </a:rPr>
              <a:pPr fontAlgn="base">
                <a:spcBef>
                  <a:spcPct val="0"/>
                </a:spcBef>
                <a:spcAft>
                  <a:spcPct val="0"/>
                </a:spcAft>
              </a:pPr>
              <a:t>23</a:t>
            </a:fld>
            <a:endParaRPr lang="en-US" altLang="en-US">
              <a:solidFill>
                <a:schemeClr val="bg1"/>
              </a:solidFill>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çerik Yer Tutucusu 2"/>
          <p:cNvSpPr>
            <a:spLocks noGrp="1"/>
          </p:cNvSpPr>
          <p:nvPr>
            <p:ph idx="1"/>
          </p:nvPr>
        </p:nvSpPr>
        <p:spPr>
          <a:xfrm>
            <a:off x="628650" y="1108075"/>
            <a:ext cx="7886700" cy="5238750"/>
          </a:xfrm>
        </p:spPr>
        <p:txBody>
          <a:bodyPr/>
          <a:lstStyle/>
          <a:p>
            <a:pPr>
              <a:spcAft>
                <a:spcPts val="600"/>
              </a:spcAft>
            </a:pPr>
            <a:r>
              <a:rPr lang="tr-TR" altLang="en-US" smtClean="0"/>
              <a:t>Savaşlar da, nüfus artışının </a:t>
            </a:r>
            <a:br>
              <a:rPr lang="tr-TR" altLang="en-US" smtClean="0"/>
            </a:br>
            <a:r>
              <a:rPr lang="tr-TR" altLang="en-US" smtClean="0"/>
              <a:t>kontrol fonksiyonu bakımından </a:t>
            </a:r>
            <a:br>
              <a:rPr lang="tr-TR" altLang="en-US" smtClean="0"/>
            </a:br>
            <a:r>
              <a:rPr lang="tr-TR" altLang="en-US" smtClean="0"/>
              <a:t>etkili olmuştur. </a:t>
            </a:r>
          </a:p>
          <a:p>
            <a:pPr>
              <a:spcAft>
                <a:spcPts val="600"/>
              </a:spcAft>
            </a:pPr>
            <a:r>
              <a:rPr lang="tr-TR" altLang="en-US" smtClean="0"/>
              <a:t>Söz konusu çocuk öldürme Japonya'da 1868 yılına kadar hukuken uygulanmıştır. </a:t>
            </a:r>
          </a:p>
          <a:p>
            <a:pPr>
              <a:spcAft>
                <a:spcPts val="600"/>
              </a:spcAft>
            </a:pPr>
            <a:r>
              <a:rPr lang="tr-TR" altLang="en-US" smtClean="0"/>
              <a:t>Nüfusun çoğalmasını frenleyen kurumlar dini inançlar, örf, adet ve kanunlar biçiminde görülmektedir; evlenme yaşının geciktirilmesi, şartlara bağlanması, karı koca arasında zorunlu ayrılma sürelerinin konulması, poligami ve boşanmanın yasaklanması gibi.</a:t>
            </a:r>
            <a:r>
              <a:rPr lang="en-US" altLang="en-US" smtClean="0"/>
              <a:t> </a:t>
            </a:r>
          </a:p>
        </p:txBody>
      </p:sp>
      <p:sp>
        <p:nvSpPr>
          <p:cNvPr id="2662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BE3389-E280-462A-8FCA-FFA34D0B8027}" type="slidenum">
              <a:rPr lang="en-US" altLang="en-US">
                <a:solidFill>
                  <a:schemeClr val="bg1"/>
                </a:solidFill>
              </a:rPr>
              <a:pPr fontAlgn="base">
                <a:spcBef>
                  <a:spcPct val="0"/>
                </a:spcBef>
                <a:spcAft>
                  <a:spcPct val="0"/>
                </a:spcAft>
              </a:pPr>
              <a:t>24</a:t>
            </a:fld>
            <a:endParaRPr lang="en-US" altLang="en-US">
              <a:solidFill>
                <a:schemeClr val="bg1"/>
              </a:solidFill>
            </a:endParaRPr>
          </a:p>
        </p:txBody>
      </p:sp>
      <p:pic>
        <p:nvPicPr>
          <p:cNvPr id="10244" name="Picture 4"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5526" y="177553"/>
            <a:ext cx="3139520" cy="23703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çerik Yer Tutucusu 2"/>
          <p:cNvSpPr>
            <a:spLocks noGrp="1"/>
          </p:cNvSpPr>
          <p:nvPr>
            <p:ph idx="1"/>
          </p:nvPr>
        </p:nvSpPr>
        <p:spPr>
          <a:xfrm>
            <a:off x="628650" y="1754188"/>
            <a:ext cx="7886700" cy="3349625"/>
          </a:xfrm>
        </p:spPr>
        <p:txBody>
          <a:bodyPr/>
          <a:lstStyle/>
          <a:p>
            <a:pPr>
              <a:spcAft>
                <a:spcPts val="600"/>
              </a:spcAft>
            </a:pPr>
            <a:r>
              <a:rPr lang="tr-TR" altLang="en-US" smtClean="0"/>
              <a:t>Sosyal değişme eğer, sosyal bütünleşmeyi temin ediyorsa bu sağlıklı bir süreçtir. Sosyal bütünleşme ekonomik büyümeyi ve orta sınıflaşmayı hızlandıran bir faktördür.</a:t>
            </a:r>
            <a:endParaRPr lang="en-US" altLang="en-US" smtClean="0"/>
          </a:p>
          <a:p>
            <a:pPr>
              <a:spcAft>
                <a:spcPts val="600"/>
              </a:spcAft>
            </a:pPr>
            <a:r>
              <a:rPr lang="tr-TR" altLang="en-US" smtClean="0"/>
              <a:t>Toplumlarda meydana gelen nüfus değişmesi ve nüfus hareketleri, toplumun yapılarında olumlu ve olumsuz değişmelere neden olmuştur.</a:t>
            </a:r>
            <a:endParaRPr lang="en-US" altLang="en-US" smtClean="0"/>
          </a:p>
        </p:txBody>
      </p:sp>
      <p:sp>
        <p:nvSpPr>
          <p:cNvPr id="2765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917C5D-AF61-4A15-A72F-0CA262D5D86E}" type="slidenum">
              <a:rPr lang="en-US" altLang="en-US">
                <a:solidFill>
                  <a:schemeClr val="bg1"/>
                </a:solidFill>
              </a:rPr>
              <a:pPr fontAlgn="base">
                <a:spcBef>
                  <a:spcPct val="0"/>
                </a:spcBef>
                <a:spcAft>
                  <a:spcPct val="0"/>
                </a:spcAft>
              </a:pPr>
              <a:t>25</a:t>
            </a:fld>
            <a:endParaRPr lang="en-US" altLang="en-US">
              <a:solidFill>
                <a:schemeClr val="bg1"/>
              </a:solidFil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a:t>KÜLTÜR VE NÜFUS İLİŞKİSİ</a:t>
            </a:r>
            <a:endParaRPr lang="en-US" dirty="0"/>
          </a:p>
        </p:txBody>
      </p:sp>
      <p:sp>
        <p:nvSpPr>
          <p:cNvPr id="28675" name="İçerik Yer Tutucusu 2"/>
          <p:cNvSpPr>
            <a:spLocks noGrp="1"/>
          </p:cNvSpPr>
          <p:nvPr>
            <p:ph idx="1"/>
          </p:nvPr>
        </p:nvSpPr>
        <p:spPr>
          <a:xfrm>
            <a:off x="628650" y="1530350"/>
            <a:ext cx="7956550" cy="4976813"/>
          </a:xfrm>
        </p:spPr>
        <p:txBody>
          <a:bodyPr/>
          <a:lstStyle/>
          <a:p>
            <a:r>
              <a:rPr lang="tr-TR" altLang="en-US" sz="2600" smtClean="0"/>
              <a:t>Mevcut yapıdaki nüfus değişmeleri, nüfus artışları ve nüfus hareketleri o toplumun kültürünü etkiler, kültür değişmelerine yol açar. </a:t>
            </a:r>
          </a:p>
          <a:p>
            <a:r>
              <a:rPr lang="tr-TR" altLang="en-US" sz="2600" smtClean="0"/>
              <a:t>Bu değişmeler bazen nüfus artışlarıyla bazen de iç ve dış göçlerle oluşurlar. </a:t>
            </a:r>
          </a:p>
          <a:p>
            <a:r>
              <a:rPr lang="tr-TR" altLang="en-US" sz="2600" smtClean="0"/>
              <a:t>İlk çağlarda toplumların, nüfus artışı ve nüfus artışının beraberinde getirdiği problemlerle uğraşmak gibi bir sıkıntıları yoktu. </a:t>
            </a:r>
          </a:p>
          <a:p>
            <a:r>
              <a:rPr lang="tr-TR" altLang="en-US" sz="2600" smtClean="0"/>
              <a:t>Bunda savaşların, salgın hastalıkların ve yaşama tarzlarının önemli bir etken olduğunu belirtmek gerekir.</a:t>
            </a:r>
            <a:endParaRPr lang="en-US" altLang="en-US" sz="2600" smtClean="0"/>
          </a:p>
        </p:txBody>
      </p:sp>
      <p:sp>
        <p:nvSpPr>
          <p:cNvPr id="2867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5F4F65-B80A-4FB3-8B9A-B135B33B1434}" type="slidenum">
              <a:rPr lang="en-US" altLang="en-US">
                <a:solidFill>
                  <a:schemeClr val="bg1"/>
                </a:solidFill>
              </a:rPr>
              <a:pPr fontAlgn="base">
                <a:spcBef>
                  <a:spcPct val="0"/>
                </a:spcBef>
                <a:spcAft>
                  <a:spcPct val="0"/>
                </a:spcAft>
              </a:pPr>
              <a:t>26</a:t>
            </a:fld>
            <a:endParaRPr lang="en-US" altLang="en-US">
              <a:solidFill>
                <a:schemeClr val="bg1"/>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İçerik Yer Tutucusu 2"/>
          <p:cNvSpPr>
            <a:spLocks noGrp="1"/>
          </p:cNvSpPr>
          <p:nvPr>
            <p:ph idx="1"/>
          </p:nvPr>
        </p:nvSpPr>
        <p:spPr>
          <a:xfrm>
            <a:off x="628650" y="842963"/>
            <a:ext cx="8248650" cy="5256212"/>
          </a:xfrm>
        </p:spPr>
        <p:txBody>
          <a:bodyPr/>
          <a:lstStyle/>
          <a:p>
            <a:r>
              <a:rPr lang="tr-TR" altLang="en-US" sz="2600" smtClean="0"/>
              <a:t>Sanayileşmeyle birlikte </a:t>
            </a:r>
            <a:br>
              <a:rPr lang="tr-TR" altLang="en-US" sz="2600" smtClean="0"/>
            </a:br>
            <a:r>
              <a:rPr lang="tr-TR" altLang="en-US" sz="2600" smtClean="0"/>
              <a:t>kentleşme olgusu hız </a:t>
            </a:r>
            <a:br>
              <a:rPr lang="tr-TR" altLang="en-US" sz="2600" smtClean="0"/>
            </a:br>
            <a:r>
              <a:rPr lang="tr-TR" altLang="en-US" sz="2600" smtClean="0"/>
              <a:t>kazanmış ve kent </a:t>
            </a:r>
            <a:br>
              <a:rPr lang="tr-TR" altLang="en-US" sz="2600" smtClean="0"/>
            </a:br>
            <a:r>
              <a:rPr lang="tr-TR" altLang="en-US" sz="2600" smtClean="0"/>
              <a:t>nüfusları giderek </a:t>
            </a:r>
            <a:br>
              <a:rPr lang="tr-TR" altLang="en-US" sz="2600" smtClean="0"/>
            </a:br>
            <a:r>
              <a:rPr lang="tr-TR" altLang="en-US" sz="2600" smtClean="0"/>
              <a:t>artmaya başlamıştır. </a:t>
            </a:r>
          </a:p>
          <a:p>
            <a:r>
              <a:rPr lang="tr-TR" altLang="en-US" sz="2600" smtClean="0"/>
              <a:t>Toplu yaşam tarzının hüküm sürdüğü bir sürece girmişlerdir. </a:t>
            </a:r>
          </a:p>
          <a:p>
            <a:r>
              <a:rPr lang="tr-TR" altLang="en-US" sz="2600" smtClean="0"/>
              <a:t>Bu değişimler toplumsal yapıyı ve küresel değerleri etkilemiş bu da farklılaşmaya yol açmıştır. </a:t>
            </a:r>
          </a:p>
          <a:p>
            <a:r>
              <a:rPr lang="tr-TR" altLang="en-US" sz="2600" smtClean="0"/>
              <a:t>Göç eden gruplar, gittikleri kentin sosyal yapısından etkilenmekle kalmamış, ayrıca bu yapıyı etkilemişlerdir. Örneğin gecekondu kentlerinin kurulması.</a:t>
            </a:r>
            <a:endParaRPr lang="en-US" altLang="en-US" sz="2600" smtClean="0"/>
          </a:p>
        </p:txBody>
      </p:sp>
      <p:sp>
        <p:nvSpPr>
          <p:cNvPr id="2969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D0C5F4-A53B-427C-8D3A-639479AA6E8E}" type="slidenum">
              <a:rPr lang="en-US" altLang="en-US">
                <a:solidFill>
                  <a:schemeClr val="bg1"/>
                </a:solidFill>
              </a:rPr>
              <a:pPr fontAlgn="base">
                <a:spcBef>
                  <a:spcPct val="0"/>
                </a:spcBef>
                <a:spcAft>
                  <a:spcPct val="0"/>
                </a:spcAft>
              </a:pPr>
              <a:t>27</a:t>
            </a:fld>
            <a:endParaRPr lang="en-US" altLang="en-US">
              <a:solidFill>
                <a:schemeClr val="bg1"/>
              </a:solidFill>
            </a:endParaRPr>
          </a:p>
        </p:txBody>
      </p:sp>
      <p:pic>
        <p:nvPicPr>
          <p:cNvPr id="11266" name="Picture 2" descr="nüfus yoğunluğu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814" y="246105"/>
            <a:ext cx="4572001" cy="2566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a:t>NÜFUS VE KENTLEŞME İLİŞKİSİ</a:t>
            </a:r>
            <a:endParaRPr lang="en-US" dirty="0"/>
          </a:p>
        </p:txBody>
      </p:sp>
      <p:sp>
        <p:nvSpPr>
          <p:cNvPr id="30723" name="İçerik Yer Tutucusu 2"/>
          <p:cNvSpPr>
            <a:spLocks noGrp="1"/>
          </p:cNvSpPr>
          <p:nvPr>
            <p:ph idx="1"/>
          </p:nvPr>
        </p:nvSpPr>
        <p:spPr>
          <a:xfrm>
            <a:off x="628650" y="1530350"/>
            <a:ext cx="8018463" cy="4772025"/>
          </a:xfrm>
        </p:spPr>
        <p:txBody>
          <a:bodyPr/>
          <a:lstStyle/>
          <a:p>
            <a:r>
              <a:rPr lang="tr-TR" altLang="en-US" smtClean="0"/>
              <a:t>İnsanlar yerleşik hayata geçtikleri zaman kentleşme olgusu yavaş yavaş ortaya çıkmaya başlamıştır. </a:t>
            </a:r>
          </a:p>
          <a:p>
            <a:r>
              <a:rPr lang="tr-TR" altLang="en-US" smtClean="0"/>
              <a:t>İlk zamanlar ticarete uygun yerleşim bölgelerinde canlı şehirler meydana gelmeye başlamıştır. </a:t>
            </a:r>
          </a:p>
          <a:p>
            <a:r>
              <a:rPr lang="tr-TR" altLang="en-US" smtClean="0"/>
              <a:t>Önemli şehir merkezleri, nehirlerde, vadilerde ve alüvyonlu topraklar üzerinde kurulmaya başlanmıştır. </a:t>
            </a:r>
          </a:p>
          <a:p>
            <a:r>
              <a:rPr lang="tr-TR" altLang="en-US" smtClean="0"/>
              <a:t>Sanayileşmeyle birlikte geniş nüfus kütlelerini içerisinde barındıran, sanayi kentleri ortaya çıkmıştır.</a:t>
            </a:r>
            <a:endParaRPr lang="en-US" altLang="en-US" smtClean="0"/>
          </a:p>
        </p:txBody>
      </p:sp>
      <p:sp>
        <p:nvSpPr>
          <p:cNvPr id="30724"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A4BBEA-5667-4EAC-BED6-9BEA3E398BCF}" type="slidenum">
              <a:rPr lang="en-US" altLang="en-US">
                <a:solidFill>
                  <a:schemeClr val="bg1"/>
                </a:solidFill>
              </a:rPr>
              <a:pPr fontAlgn="base">
                <a:spcBef>
                  <a:spcPct val="0"/>
                </a:spcBef>
                <a:spcAft>
                  <a:spcPct val="0"/>
                </a:spcAft>
              </a:pPr>
              <a:t>28</a:t>
            </a:fld>
            <a:endParaRPr lang="en-US" altLang="en-US">
              <a:solidFill>
                <a:schemeClr val="bg1"/>
              </a:solidFil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619125"/>
            <a:ext cx="7886700" cy="5743575"/>
          </a:xfrm>
        </p:spPr>
        <p:txBody>
          <a:bodyPr rtlCol="0">
            <a:normAutofit/>
          </a:bodyPr>
          <a:lstStyle/>
          <a:p>
            <a:pPr fontAlgn="auto">
              <a:spcAft>
                <a:spcPts val="0"/>
              </a:spcAft>
              <a:defRPr/>
            </a:pPr>
            <a:r>
              <a:rPr lang="tr-TR" sz="2600" dirty="0"/>
              <a:t>Geniş ölçüde nüfus barındıran bu kentlerde nüfus artışıyla birlikte yeni problemler ve sosyal yapıda değişmeler meydana gelmiştir. </a:t>
            </a:r>
            <a:endParaRPr lang="tr-TR" sz="2600" dirty="0" smtClean="0"/>
          </a:p>
          <a:p>
            <a:pPr fontAlgn="auto">
              <a:spcAft>
                <a:spcPts val="0"/>
              </a:spcAft>
              <a:defRPr/>
            </a:pPr>
            <a:r>
              <a:rPr lang="tr-TR" sz="2600" dirty="0" smtClean="0"/>
              <a:t>Bu </a:t>
            </a:r>
            <a:r>
              <a:rPr lang="tr-TR" sz="2600" dirty="0"/>
              <a:t>problemler, </a:t>
            </a:r>
            <a:endParaRPr lang="tr-TR" sz="2600" dirty="0" smtClean="0"/>
          </a:p>
          <a:p>
            <a:pPr lvl="1" fontAlgn="auto">
              <a:spcAft>
                <a:spcPts val="0"/>
              </a:spcAft>
              <a:defRPr/>
            </a:pPr>
            <a:r>
              <a:rPr lang="tr-TR" dirty="0" smtClean="0"/>
              <a:t>hava </a:t>
            </a:r>
            <a:r>
              <a:rPr lang="tr-TR" dirty="0"/>
              <a:t>kirliliği, </a:t>
            </a:r>
            <a:endParaRPr lang="tr-TR" dirty="0" smtClean="0"/>
          </a:p>
          <a:p>
            <a:pPr lvl="1" fontAlgn="auto">
              <a:spcAft>
                <a:spcPts val="0"/>
              </a:spcAft>
              <a:defRPr/>
            </a:pPr>
            <a:r>
              <a:rPr lang="tr-TR" dirty="0" smtClean="0"/>
              <a:t>gürültü</a:t>
            </a:r>
            <a:r>
              <a:rPr lang="tr-TR" dirty="0"/>
              <a:t>, </a:t>
            </a:r>
            <a:endParaRPr lang="tr-TR" dirty="0" smtClean="0"/>
          </a:p>
          <a:p>
            <a:pPr lvl="1" fontAlgn="auto">
              <a:spcAft>
                <a:spcPts val="0"/>
              </a:spcAft>
              <a:defRPr/>
            </a:pPr>
            <a:r>
              <a:rPr lang="tr-TR" dirty="0" smtClean="0"/>
              <a:t>işsizlik</a:t>
            </a:r>
            <a:r>
              <a:rPr lang="tr-TR" dirty="0"/>
              <a:t>, </a:t>
            </a:r>
            <a:endParaRPr lang="tr-TR" dirty="0" smtClean="0"/>
          </a:p>
          <a:p>
            <a:pPr lvl="1" fontAlgn="auto">
              <a:spcAft>
                <a:spcPts val="0"/>
              </a:spcAft>
              <a:defRPr/>
            </a:pPr>
            <a:r>
              <a:rPr lang="tr-TR" dirty="0" smtClean="0"/>
              <a:t>cinayet </a:t>
            </a:r>
            <a:r>
              <a:rPr lang="tr-TR" dirty="0"/>
              <a:t>ve hırsızlık </a:t>
            </a:r>
            <a:r>
              <a:rPr lang="tr-TR" dirty="0" smtClean="0"/>
              <a:t/>
            </a:r>
            <a:br>
              <a:rPr lang="tr-TR" dirty="0" smtClean="0"/>
            </a:br>
            <a:r>
              <a:rPr lang="tr-TR" dirty="0" smtClean="0"/>
              <a:t>oranlarındaki </a:t>
            </a:r>
            <a:r>
              <a:rPr lang="tr-TR" dirty="0"/>
              <a:t>artış, </a:t>
            </a:r>
            <a:endParaRPr lang="tr-TR" dirty="0" smtClean="0"/>
          </a:p>
          <a:p>
            <a:pPr lvl="1" fontAlgn="auto">
              <a:spcAft>
                <a:spcPts val="0"/>
              </a:spcAft>
              <a:defRPr/>
            </a:pPr>
            <a:r>
              <a:rPr lang="tr-TR" dirty="0" smtClean="0"/>
              <a:t>aşırı </a:t>
            </a:r>
            <a:r>
              <a:rPr lang="tr-TR" dirty="0"/>
              <a:t>kalabalık okullar, </a:t>
            </a:r>
            <a:endParaRPr lang="tr-TR" dirty="0" smtClean="0"/>
          </a:p>
          <a:p>
            <a:pPr lvl="1" fontAlgn="auto">
              <a:spcAft>
                <a:spcPts val="0"/>
              </a:spcAft>
              <a:defRPr/>
            </a:pPr>
            <a:r>
              <a:rPr lang="tr-TR" dirty="0" smtClean="0"/>
              <a:t>yetersiz </a:t>
            </a:r>
            <a:r>
              <a:rPr lang="tr-TR" dirty="0"/>
              <a:t>toplu taşımacılık ve sağlık hizmetleri ve </a:t>
            </a:r>
            <a:endParaRPr lang="tr-TR" dirty="0" smtClean="0"/>
          </a:p>
          <a:p>
            <a:pPr lvl="1" fontAlgn="auto">
              <a:spcAft>
                <a:spcPts val="0"/>
              </a:spcAft>
              <a:defRPr/>
            </a:pPr>
            <a:r>
              <a:rPr lang="tr-TR" dirty="0" smtClean="0"/>
              <a:t>yetersiz </a:t>
            </a:r>
            <a:r>
              <a:rPr lang="tr-TR" dirty="0"/>
              <a:t>belediye hizmetleri </a:t>
            </a:r>
            <a:endParaRPr lang="tr-TR" dirty="0" smtClean="0"/>
          </a:p>
          <a:p>
            <a:pPr marL="239713" indent="0" fontAlgn="auto">
              <a:spcAft>
                <a:spcPts val="0"/>
              </a:spcAft>
              <a:buFontTx/>
              <a:buNone/>
              <a:defRPr/>
            </a:pPr>
            <a:r>
              <a:rPr lang="tr-TR" sz="2600" dirty="0" smtClean="0"/>
              <a:t>olarak </a:t>
            </a:r>
            <a:r>
              <a:rPr lang="tr-TR" sz="2600" dirty="0"/>
              <a:t>sıralanabilir.</a:t>
            </a:r>
            <a:endParaRPr lang="en-US" sz="2600" dirty="0"/>
          </a:p>
        </p:txBody>
      </p:sp>
      <p:sp>
        <p:nvSpPr>
          <p:cNvPr id="3174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298879-49B4-4846-B580-8101D4525E15}" type="slidenum">
              <a:rPr lang="en-US" altLang="en-US">
                <a:solidFill>
                  <a:schemeClr val="bg1"/>
                </a:solidFill>
              </a:rPr>
              <a:pPr fontAlgn="base">
                <a:spcBef>
                  <a:spcPct val="0"/>
                </a:spcBef>
                <a:spcAft>
                  <a:spcPct val="0"/>
                </a:spcAft>
              </a:pPr>
              <a:t>29</a:t>
            </a:fld>
            <a:endParaRPr lang="en-US" altLang="en-US">
              <a:solidFill>
                <a:schemeClr val="bg1"/>
              </a:solidFill>
            </a:endParaRPr>
          </a:p>
        </p:txBody>
      </p:sp>
      <p:pic>
        <p:nvPicPr>
          <p:cNvPr id="12290" name="Picture 2" descr="https://www.zenginbilgiler.com/wp-content/uploads/2019/04/%C3%A7arp%C4%B1k-kentle%C5%9F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607" y="2001289"/>
            <a:ext cx="4597554" cy="2223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126D32-FB4D-46E7-856A-01544C645B54}" type="slidenum">
              <a:rPr lang="en-US" altLang="en-US">
                <a:solidFill>
                  <a:schemeClr val="bg1"/>
                </a:solidFill>
              </a:rPr>
              <a:pPr fontAlgn="base">
                <a:spcBef>
                  <a:spcPct val="0"/>
                </a:spcBef>
                <a:spcAft>
                  <a:spcPct val="0"/>
                </a:spcAft>
              </a:pPr>
              <a:t>3</a:t>
            </a:fld>
            <a:endParaRPr lang="en-US" altLang="en-US">
              <a:solidFill>
                <a:schemeClr val="bg1"/>
              </a:solidFill>
            </a:endParaRPr>
          </a:p>
        </p:txBody>
      </p:sp>
      <p:sp>
        <p:nvSpPr>
          <p:cNvPr id="5123" name="İçerik Yer Tutucusu 2"/>
          <p:cNvSpPr>
            <a:spLocks noGrp="1"/>
          </p:cNvSpPr>
          <p:nvPr>
            <p:ph idx="1"/>
          </p:nvPr>
        </p:nvSpPr>
        <p:spPr>
          <a:xfrm>
            <a:off x="628650" y="647700"/>
            <a:ext cx="7886700" cy="5743575"/>
          </a:xfrm>
        </p:spPr>
        <p:txBody>
          <a:bodyPr/>
          <a:lstStyle/>
          <a:p>
            <a:pPr>
              <a:spcAft>
                <a:spcPts val="300"/>
              </a:spcAft>
            </a:pPr>
            <a:r>
              <a:rPr lang="tr-TR" altLang="en-US" smtClean="0"/>
              <a:t>Nüfus denildiğinde bir grubu </a:t>
            </a:r>
            <a:br>
              <a:rPr lang="tr-TR" altLang="en-US" smtClean="0"/>
            </a:br>
            <a:r>
              <a:rPr lang="tr-TR" altLang="en-US" smtClean="0"/>
              <a:t>veya toplumu meydana getiren </a:t>
            </a:r>
            <a:br>
              <a:rPr lang="tr-TR" altLang="en-US" smtClean="0"/>
            </a:br>
            <a:r>
              <a:rPr lang="tr-TR" altLang="en-US" smtClean="0"/>
              <a:t>tüm canlılar anlaşılır. </a:t>
            </a:r>
          </a:p>
          <a:p>
            <a:pPr>
              <a:spcAft>
                <a:spcPts val="300"/>
              </a:spcAft>
            </a:pPr>
            <a:r>
              <a:rPr lang="tr-TR" altLang="en-US" smtClean="0"/>
              <a:t>Ekolojide nüfus, aynı bir hayat çevresi içinde yaşamını sürdüren ve birbirine muhtaç olan bir hayat birliğini meydana getiren bitki veya hayvan çeşitlilerini ifade etmektedir. İnsanoğlunun nüfusu ise farklıdır. </a:t>
            </a:r>
          </a:p>
          <a:p>
            <a:pPr>
              <a:spcAft>
                <a:spcPts val="300"/>
              </a:spcAft>
            </a:pPr>
            <a:r>
              <a:rPr lang="tr-TR" altLang="en-US" smtClean="0"/>
              <a:t>İnsanın diğer canlılardan ayıran temel özellik akıl ve düşünce gücüne sahip olmasıdır. </a:t>
            </a:r>
          </a:p>
          <a:p>
            <a:pPr>
              <a:spcAft>
                <a:spcPts val="300"/>
              </a:spcAft>
            </a:pPr>
            <a:r>
              <a:rPr lang="tr-TR" altLang="en-US" smtClean="0"/>
              <a:t>Nüfusun incelenmesi, aynı zamanda toplumun sosyal yapı şartlarının ortaya çıkarılması demektir.</a:t>
            </a:r>
            <a:endParaRPr lang="en-US" altLang="en-US" smtClean="0"/>
          </a:p>
        </p:txBody>
      </p:sp>
      <p:pic>
        <p:nvPicPr>
          <p:cNvPr id="1026"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2629" y="232080"/>
            <a:ext cx="3072259" cy="17966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a:t>NÜFUS HAREKETLERİ VE </a:t>
            </a:r>
            <a:r>
              <a:rPr lang="tr-TR" dirty="0" smtClean="0"/>
              <a:t>GÖÇ</a:t>
            </a:r>
            <a:endParaRPr lang="en-US" dirty="0"/>
          </a:p>
        </p:txBody>
      </p:sp>
      <p:sp>
        <p:nvSpPr>
          <p:cNvPr id="32771" name="İçerik Yer Tutucusu 2"/>
          <p:cNvSpPr>
            <a:spLocks noGrp="1"/>
          </p:cNvSpPr>
          <p:nvPr>
            <p:ph idx="1"/>
          </p:nvPr>
        </p:nvSpPr>
        <p:spPr>
          <a:xfrm>
            <a:off x="628650" y="1733550"/>
            <a:ext cx="3854450" cy="3406775"/>
          </a:xfrm>
        </p:spPr>
        <p:txBody>
          <a:bodyPr/>
          <a:lstStyle/>
          <a:p>
            <a:pPr>
              <a:spcAft>
                <a:spcPts val="600"/>
              </a:spcAft>
            </a:pPr>
            <a:r>
              <a:rPr lang="tr-TR" altLang="en-US" smtClean="0"/>
              <a:t>İnsanların göç olgusu, bir coğrafik bölgeden diğer bir bölgeye göç etmelerini ifade eder. </a:t>
            </a:r>
          </a:p>
          <a:p>
            <a:pPr>
              <a:spcAft>
                <a:spcPts val="600"/>
              </a:spcAft>
            </a:pPr>
            <a:r>
              <a:rPr lang="tr-TR" altLang="en-US" smtClean="0"/>
              <a:t>İç göçler ve dış göçler olmak üzere iki farklı göç vardır.</a:t>
            </a:r>
            <a:endParaRPr lang="en-US" altLang="en-US" smtClean="0"/>
          </a:p>
        </p:txBody>
      </p:sp>
      <p:sp>
        <p:nvSpPr>
          <p:cNvPr id="32772"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BEC82D-14D9-4FC4-BB6D-E3A7598445B5}" type="slidenum">
              <a:rPr lang="en-US" altLang="en-US">
                <a:solidFill>
                  <a:schemeClr val="bg1"/>
                </a:solidFill>
              </a:rPr>
              <a:pPr fontAlgn="base">
                <a:spcBef>
                  <a:spcPct val="0"/>
                </a:spcBef>
                <a:spcAft>
                  <a:spcPct val="0"/>
                </a:spcAft>
              </a:pPr>
              <a:t>30</a:t>
            </a:fld>
            <a:endParaRPr lang="en-US" altLang="en-US">
              <a:solidFill>
                <a:schemeClr val="bg1"/>
              </a:solidFill>
            </a:endParaRPr>
          </a:p>
        </p:txBody>
      </p:sp>
      <p:pic>
        <p:nvPicPr>
          <p:cNvPr id="13314" name="Picture 2" descr="göç tarih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85" r="11517"/>
          <a:stretch/>
        </p:blipFill>
        <p:spPr bwMode="auto">
          <a:xfrm>
            <a:off x="4396781" y="1822341"/>
            <a:ext cx="4480890" cy="3051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çerik Yer Tutucusu 2"/>
          <p:cNvSpPr>
            <a:spLocks noGrp="1"/>
          </p:cNvSpPr>
          <p:nvPr>
            <p:ph idx="1"/>
          </p:nvPr>
        </p:nvSpPr>
        <p:spPr>
          <a:xfrm>
            <a:off x="628650" y="1031875"/>
            <a:ext cx="7886700" cy="4794250"/>
          </a:xfrm>
        </p:spPr>
        <p:txBody>
          <a:bodyPr/>
          <a:lstStyle/>
          <a:p>
            <a:r>
              <a:rPr lang="tr-TR" altLang="en-US" sz="2600" smtClean="0"/>
              <a:t>Sanayileşmeyle beraber kırsal kesimlerden şehirlere göçler aşırı bir şekilde artmıştır. </a:t>
            </a:r>
          </a:p>
          <a:p>
            <a:r>
              <a:rPr lang="tr-TR" altLang="en-US" sz="2600" smtClean="0"/>
              <a:t>Bireyleri bu duruma iten iki faktörden bahsetmek mümkündür. İnsanların içinde bulunduğu elverişsiz koşullar ve iş sahibi olabilme imkansızlığı gibi eğitim, sağlık ve diğer imkanlardan yoksun olmak, iyi bir sosyal ortam istekleri insanları çekmektedir. </a:t>
            </a:r>
          </a:p>
          <a:p>
            <a:r>
              <a:rPr lang="tr-TR" altLang="en-US" sz="2600" smtClean="0"/>
              <a:t>Öncelikle geleneksel geniş aile küçülmüş ve yerini çekirdek aileye bırakmıştır. Artık birçok bireyden oluşan geniş aile yerine anne, baba ve çocuklardan meydana gelen çekirdek aile vardır. </a:t>
            </a:r>
            <a:endParaRPr lang="en-US" altLang="en-US" sz="2600" smtClean="0"/>
          </a:p>
        </p:txBody>
      </p:sp>
      <p:sp>
        <p:nvSpPr>
          <p:cNvPr id="3379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9AB843-A35E-483B-A064-18CB110B59B7}" type="slidenum">
              <a:rPr lang="en-US" altLang="en-US">
                <a:solidFill>
                  <a:schemeClr val="bg1"/>
                </a:solidFill>
              </a:rPr>
              <a:pPr fontAlgn="base">
                <a:spcBef>
                  <a:spcPct val="0"/>
                </a:spcBef>
                <a:spcAft>
                  <a:spcPct val="0"/>
                </a:spcAft>
              </a:pPr>
              <a:t>31</a:t>
            </a:fld>
            <a:endParaRPr lang="en-US" altLang="en-US">
              <a:solidFill>
                <a:schemeClr val="bg1"/>
              </a:solidFil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çerik Yer Tutucusu 2"/>
          <p:cNvSpPr>
            <a:spLocks noGrp="1"/>
          </p:cNvSpPr>
          <p:nvPr>
            <p:ph idx="1"/>
          </p:nvPr>
        </p:nvSpPr>
        <p:spPr>
          <a:xfrm>
            <a:off x="628650" y="1100138"/>
            <a:ext cx="7886700" cy="4741862"/>
          </a:xfrm>
        </p:spPr>
        <p:txBody>
          <a:bodyPr/>
          <a:lstStyle/>
          <a:p>
            <a:r>
              <a:rPr lang="tr-TR" altLang="en-US" smtClean="0"/>
              <a:t>Bütün bu değişimlerle beraber yeni değer yargıları oluşmuştur. </a:t>
            </a:r>
          </a:p>
          <a:p>
            <a:r>
              <a:rPr lang="tr-TR" altLang="en-US" smtClean="0"/>
              <a:t>Akrabalar arası dayanışma, yakınlık ilişkileri dumura uğramış, yardımlaşma adeta unutulmuştur. Çünkü kentlerdeki ücret sistemi buna imkan da vermemektedir. </a:t>
            </a:r>
          </a:p>
          <a:p>
            <a:r>
              <a:rPr lang="tr-TR" altLang="en-US" smtClean="0"/>
              <a:t>Aile üyeleri ihtiyaçlarını kurumlardan karşılamaya başlamışlardır. </a:t>
            </a:r>
          </a:p>
          <a:p>
            <a:r>
              <a:rPr lang="tr-TR" altLang="en-US" smtClean="0"/>
              <a:t>Kişiler arası iletişim resmi ve ikinci şekle bürünmüştür.</a:t>
            </a:r>
            <a:endParaRPr lang="en-US" altLang="en-US" smtClean="0"/>
          </a:p>
        </p:txBody>
      </p:sp>
      <p:sp>
        <p:nvSpPr>
          <p:cNvPr id="34819"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7E994B-4EBC-41F1-A536-E5241508FBDF}" type="slidenum">
              <a:rPr lang="en-US" altLang="en-US">
                <a:solidFill>
                  <a:schemeClr val="bg1"/>
                </a:solidFill>
              </a:rPr>
              <a:pPr fontAlgn="base">
                <a:spcBef>
                  <a:spcPct val="0"/>
                </a:spcBef>
                <a:spcAft>
                  <a:spcPct val="0"/>
                </a:spcAft>
              </a:pPr>
              <a:t>32</a:t>
            </a:fld>
            <a:endParaRPr lang="en-US" altLang="en-US">
              <a:solidFill>
                <a:schemeClr val="bg1"/>
              </a:solidFill>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p:cNvSpPr>
            <a:spLocks noGrp="1"/>
          </p:cNvSpPr>
          <p:nvPr>
            <p:ph idx="1"/>
          </p:nvPr>
        </p:nvSpPr>
        <p:spPr>
          <a:xfrm>
            <a:off x="628650" y="1165225"/>
            <a:ext cx="7886700" cy="4527550"/>
          </a:xfrm>
        </p:spPr>
        <p:txBody>
          <a:bodyPr/>
          <a:lstStyle/>
          <a:p>
            <a:r>
              <a:rPr lang="tr-TR" altLang="en-US" sz="2600" smtClean="0"/>
              <a:t>İnsanlar karşılıksız, sıcak ve duygusal ilişkiler beklerken bu gibi ailelerin bunu sağlaması imkansız hale gelmiştir. </a:t>
            </a:r>
          </a:p>
          <a:p>
            <a:r>
              <a:rPr lang="tr-TR" altLang="en-US" sz="2600" smtClean="0"/>
              <a:t>Çünkü geniş klasik ailede üyeler gereksinimlerini karşılanıyordu. Modern aile bunlardan yoksundu. </a:t>
            </a:r>
          </a:p>
          <a:p>
            <a:r>
              <a:rPr lang="tr-TR" altLang="en-US" sz="2600" smtClean="0"/>
              <a:t>Şehirleşme sürecinde oluşan bir aile tipide gecekondu ailesidir. Bu ailede iş ve eş seçme özgürlüğü gibi konularda baba egemendir. Önemli kararları baba alır. </a:t>
            </a:r>
          </a:p>
          <a:p>
            <a:r>
              <a:rPr lang="tr-TR" altLang="en-US" sz="2600" smtClean="0"/>
              <a:t>Bunlar hızla şehirleşme sürecine girmelerine rağmen kent ailesiyle bütünleşememişlerdir.</a:t>
            </a:r>
            <a:endParaRPr lang="en-US" altLang="en-US" sz="2600" smtClean="0"/>
          </a:p>
        </p:txBody>
      </p:sp>
      <p:sp>
        <p:nvSpPr>
          <p:cNvPr id="3584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1F13D3-4AB0-4E8C-AEFD-8482248700C6}" type="slidenum">
              <a:rPr lang="en-US" altLang="en-US">
                <a:solidFill>
                  <a:schemeClr val="bg1"/>
                </a:solidFill>
              </a:rPr>
              <a:pPr fontAlgn="base">
                <a:spcBef>
                  <a:spcPct val="0"/>
                </a:spcBef>
                <a:spcAft>
                  <a:spcPct val="0"/>
                </a:spcAft>
              </a:pPr>
              <a:t>33</a:t>
            </a:fld>
            <a:endParaRPr lang="en-US" altLang="en-US">
              <a:solidFill>
                <a:schemeClr val="bg1"/>
              </a:solidFil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İçerik Yer Tutucusu 2"/>
          <p:cNvSpPr>
            <a:spLocks noGrp="1"/>
          </p:cNvSpPr>
          <p:nvPr>
            <p:ph idx="1"/>
          </p:nvPr>
        </p:nvSpPr>
        <p:spPr>
          <a:xfrm>
            <a:off x="628650" y="1720850"/>
            <a:ext cx="7886700" cy="3863975"/>
          </a:xfrm>
        </p:spPr>
        <p:txBody>
          <a:bodyPr/>
          <a:lstStyle/>
          <a:p>
            <a:pPr>
              <a:lnSpc>
                <a:spcPct val="110000"/>
              </a:lnSpc>
              <a:spcAft>
                <a:spcPts val="600"/>
              </a:spcAft>
            </a:pPr>
            <a:r>
              <a:rPr lang="tr-TR" altLang="en-US" smtClean="0"/>
              <a:t>İç göçler yalnız kırdan kente </a:t>
            </a:r>
            <a:br>
              <a:rPr lang="tr-TR" altLang="en-US" smtClean="0"/>
            </a:br>
            <a:r>
              <a:rPr lang="tr-TR" altLang="en-US" smtClean="0"/>
              <a:t>yönelik bir yön gösterir. </a:t>
            </a:r>
          </a:p>
          <a:p>
            <a:pPr>
              <a:lnSpc>
                <a:spcPct val="110000"/>
              </a:lnSpc>
              <a:spcAft>
                <a:spcPts val="600"/>
              </a:spcAft>
            </a:pPr>
            <a:r>
              <a:rPr lang="tr-TR" altLang="en-US" smtClean="0"/>
              <a:t>Göçlere ilişkin olarak bölgeler arası nüfus hareketlerinden de bahsetmek gerekir. </a:t>
            </a:r>
          </a:p>
          <a:p>
            <a:pPr>
              <a:lnSpc>
                <a:spcPct val="110000"/>
              </a:lnSpc>
              <a:spcAft>
                <a:spcPts val="600"/>
              </a:spcAft>
            </a:pPr>
            <a:r>
              <a:rPr lang="tr-TR" altLang="en-US" smtClean="0"/>
              <a:t>Metropoller sanayi ve ticaret merkezlerini oluşturan bölgeler hızla nüfus alırken diğer küçük şehirlerimiz hızla nüfus kaybına uğramaktadırlar.</a:t>
            </a:r>
            <a:endParaRPr lang="en-US" altLang="en-US" smtClean="0"/>
          </a:p>
        </p:txBody>
      </p:sp>
      <p:sp>
        <p:nvSpPr>
          <p:cNvPr id="3686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822FBF-C6E5-4EB2-9C00-C55240AB6B9C}" type="slidenum">
              <a:rPr lang="en-US" altLang="en-US">
                <a:solidFill>
                  <a:schemeClr val="bg1"/>
                </a:solidFill>
              </a:rPr>
              <a:pPr fontAlgn="base">
                <a:spcBef>
                  <a:spcPct val="0"/>
                </a:spcBef>
                <a:spcAft>
                  <a:spcPct val="0"/>
                </a:spcAft>
              </a:pPr>
              <a:t>34</a:t>
            </a:fld>
            <a:endParaRPr lang="en-US" altLang="en-US">
              <a:solidFill>
                <a:schemeClr val="bg1"/>
              </a:solidFill>
            </a:endParaRPr>
          </a:p>
        </p:txBody>
      </p:sp>
      <p:pic>
        <p:nvPicPr>
          <p:cNvPr id="14338" name="Picture 2" descr="iç göçle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88640"/>
            <a:ext cx="3546413" cy="26598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İçerik Yer Tutucusu 2"/>
          <p:cNvSpPr>
            <a:spLocks noGrp="1"/>
          </p:cNvSpPr>
          <p:nvPr>
            <p:ph idx="1"/>
          </p:nvPr>
        </p:nvSpPr>
        <p:spPr>
          <a:xfrm>
            <a:off x="628650" y="1236663"/>
            <a:ext cx="7886700" cy="4384675"/>
          </a:xfrm>
        </p:spPr>
        <p:txBody>
          <a:bodyPr/>
          <a:lstStyle/>
          <a:p>
            <a:r>
              <a:rPr lang="tr-TR" altLang="en-US" sz="2600" smtClean="0"/>
              <a:t>Gecekondularda yapı kalitesizliğinin ve özellikle alt yapının olmayışı mahallelerin fiziksel olarak problemli olduğunu göstermektedir. </a:t>
            </a:r>
          </a:p>
          <a:p>
            <a:r>
              <a:rPr lang="tr-TR" altLang="en-US" sz="2600" smtClean="0"/>
              <a:t>Bölge sakinlerinin ayrıca ekonomik iş imkanlarından yoksun oluşu, düşük gelir ve özellikle kırsal hayattan kent hayatına geçiş süreci yaşama biçimlerinde kendine özgü bir takım kalıplar ortaya çıkarmaktadır. </a:t>
            </a:r>
          </a:p>
          <a:p>
            <a:r>
              <a:rPr lang="tr-TR" altLang="en-US" sz="2600" smtClean="0"/>
              <a:t>Böylece gecekondu “kırsal kentsel etkileşim sonucu ortaya çıkan fiziksel ve sosyal şartlan yeterli olmayan yerleşim merkezleri” olarak ifade edilebilirler.</a:t>
            </a:r>
            <a:endParaRPr lang="en-US" altLang="en-US" sz="2600" smtClean="0"/>
          </a:p>
        </p:txBody>
      </p:sp>
      <p:sp>
        <p:nvSpPr>
          <p:cNvPr id="3789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654ABC9-4714-4340-A9CF-A7C502F01E71}" type="slidenum">
              <a:rPr lang="en-US" altLang="en-US">
                <a:solidFill>
                  <a:schemeClr val="bg1"/>
                </a:solidFill>
              </a:rPr>
              <a:pPr fontAlgn="base">
                <a:spcBef>
                  <a:spcPct val="0"/>
                </a:spcBef>
                <a:spcAft>
                  <a:spcPct val="0"/>
                </a:spcAft>
              </a:pPr>
              <a:t>35</a:t>
            </a:fld>
            <a:endParaRPr lang="en-US" altLang="en-US">
              <a:solidFill>
                <a:schemeClr val="bg1"/>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çerik Yer Tutucusu 2"/>
          <p:cNvSpPr>
            <a:spLocks noGrp="1"/>
          </p:cNvSpPr>
          <p:nvPr>
            <p:ph idx="1"/>
          </p:nvPr>
        </p:nvSpPr>
        <p:spPr>
          <a:xfrm>
            <a:off x="628650" y="1044575"/>
            <a:ext cx="7886700" cy="4768850"/>
          </a:xfrm>
        </p:spPr>
        <p:txBody>
          <a:bodyPr/>
          <a:lstStyle/>
          <a:p>
            <a:r>
              <a:rPr lang="tr-TR" altLang="en-US" sz="2600" smtClean="0"/>
              <a:t>Nüfus hareketleri ve göç olgusu toplumsal değişimi yaşarken zaman kavramını da farklı bir şekilde algılamaya başlamaktadır. </a:t>
            </a:r>
          </a:p>
          <a:p>
            <a:r>
              <a:rPr lang="tr-TR" altLang="en-US" sz="2600" smtClean="0"/>
              <a:t>1962'de yapılan bir çalışmada, Türkiye'nin kuzeyinde hızla değişen çeşitli kırsal topluluklarda, değişme sonucu zaman kavramının yeniden standardizasyonunu analiz etmeye çalışılmıştır. </a:t>
            </a:r>
          </a:p>
          <a:p>
            <a:r>
              <a:rPr lang="tr-TR" altLang="en-US" sz="2600" smtClean="0"/>
              <a:t>Bu bölgede tarım, kendine yeterlilik evresinden ticari tarıma doğru gitmekteydi. Motorlu karayolu taşımacılığı etkili bir biçimde kurulması sosyal yapıya yeni görünümler katmıştır.</a:t>
            </a:r>
            <a:endParaRPr lang="en-US" altLang="en-US" sz="2600" smtClean="0"/>
          </a:p>
        </p:txBody>
      </p:sp>
      <p:sp>
        <p:nvSpPr>
          <p:cNvPr id="38915"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056B82-7640-43E7-ACC4-8B435EA0A111}" type="slidenum">
              <a:rPr lang="en-US" altLang="en-US">
                <a:solidFill>
                  <a:schemeClr val="bg1"/>
                </a:solidFill>
              </a:rPr>
              <a:pPr fontAlgn="base">
                <a:spcBef>
                  <a:spcPct val="0"/>
                </a:spcBef>
                <a:spcAft>
                  <a:spcPct val="0"/>
                </a:spcAft>
              </a:pPr>
              <a:t>36</a:t>
            </a:fld>
            <a:endParaRPr lang="en-US" altLang="en-US">
              <a:solidFill>
                <a:schemeClr val="bg1"/>
              </a:solidFill>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smtClean="0"/>
              <a:t>SONUÇ</a:t>
            </a:r>
            <a:endParaRPr lang="en-US" dirty="0"/>
          </a:p>
        </p:txBody>
      </p:sp>
      <p:sp>
        <p:nvSpPr>
          <p:cNvPr id="39939" name="İçerik Yer Tutucusu 2"/>
          <p:cNvSpPr>
            <a:spLocks noGrp="1"/>
          </p:cNvSpPr>
          <p:nvPr>
            <p:ph idx="1"/>
          </p:nvPr>
        </p:nvSpPr>
        <p:spPr>
          <a:xfrm>
            <a:off x="628650" y="1644650"/>
            <a:ext cx="7886700" cy="4365625"/>
          </a:xfrm>
        </p:spPr>
        <p:txBody>
          <a:bodyPr/>
          <a:lstStyle/>
          <a:p>
            <a:pPr>
              <a:spcAft>
                <a:spcPts val="600"/>
              </a:spcAft>
            </a:pPr>
            <a:r>
              <a:rPr lang="tr-TR" altLang="en-US" smtClean="0"/>
              <a:t>Endüstrileşmeyle beraber </a:t>
            </a:r>
            <a:br>
              <a:rPr lang="tr-TR" altLang="en-US" smtClean="0"/>
            </a:br>
            <a:r>
              <a:rPr lang="tr-TR" altLang="en-US" smtClean="0"/>
              <a:t>oluşan metropoller, geniş </a:t>
            </a:r>
            <a:br>
              <a:rPr lang="tr-TR" altLang="en-US" smtClean="0"/>
            </a:br>
            <a:r>
              <a:rPr lang="tr-TR" altLang="en-US" smtClean="0"/>
              <a:t>iş imkanları ve fırsatlar </a:t>
            </a:r>
            <a:br>
              <a:rPr lang="tr-TR" altLang="en-US" smtClean="0"/>
            </a:br>
            <a:r>
              <a:rPr lang="tr-TR" altLang="en-US" smtClean="0"/>
              <a:t>nedeniyle kırsal sakinlerini göçe zorlamıştır. </a:t>
            </a:r>
          </a:p>
          <a:p>
            <a:pPr>
              <a:spcAft>
                <a:spcPts val="600"/>
              </a:spcAft>
            </a:pPr>
            <a:r>
              <a:rPr lang="tr-TR" altLang="en-US" smtClean="0"/>
              <a:t>Kentler göçmenleri, göçmenler de kentleri adeta değişime uğratmışlardır. </a:t>
            </a:r>
          </a:p>
          <a:p>
            <a:pPr>
              <a:spcAft>
                <a:spcPts val="600"/>
              </a:spcAft>
            </a:pPr>
            <a:r>
              <a:rPr lang="tr-TR" altLang="en-US" smtClean="0"/>
              <a:t>Kentler fiziksel olarak, göçenlerde hem fiziksel ve hem de kültürel olarak değişime maruz kalmışlardır.</a:t>
            </a:r>
            <a:endParaRPr lang="en-US" altLang="en-US" smtClean="0"/>
          </a:p>
        </p:txBody>
      </p:sp>
      <p:sp>
        <p:nvSpPr>
          <p:cNvPr id="39940"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E8B8B16-FC94-496C-9B43-BF79CC60A7C7}" type="slidenum">
              <a:rPr lang="en-US" altLang="en-US">
                <a:solidFill>
                  <a:schemeClr val="bg1"/>
                </a:solidFill>
              </a:rPr>
              <a:pPr fontAlgn="base">
                <a:spcBef>
                  <a:spcPct val="0"/>
                </a:spcBef>
                <a:spcAft>
                  <a:spcPct val="0"/>
                </a:spcAft>
              </a:pPr>
              <a:t>37</a:t>
            </a:fld>
            <a:endParaRPr lang="en-US" altLang="en-US">
              <a:solidFill>
                <a:schemeClr val="bg1"/>
              </a:solidFill>
            </a:endParaRPr>
          </a:p>
        </p:txBody>
      </p:sp>
      <p:pic>
        <p:nvPicPr>
          <p:cNvPr id="15362" name="Picture 2" descr="göçlerin sonuçlar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33028"/>
            <a:ext cx="3979245" cy="2629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2"/>
          <p:cNvSpPr>
            <a:spLocks noGrp="1"/>
          </p:cNvSpPr>
          <p:nvPr>
            <p:ph idx="1"/>
          </p:nvPr>
        </p:nvSpPr>
        <p:spPr>
          <a:xfrm>
            <a:off x="628650" y="1868488"/>
            <a:ext cx="7886700" cy="3121025"/>
          </a:xfrm>
        </p:spPr>
        <p:txBody>
          <a:bodyPr/>
          <a:lstStyle/>
          <a:p>
            <a:pPr>
              <a:lnSpc>
                <a:spcPct val="110000"/>
              </a:lnSpc>
              <a:spcAft>
                <a:spcPts val="600"/>
              </a:spcAft>
            </a:pPr>
            <a:r>
              <a:rPr lang="tr-TR" altLang="en-US" smtClean="0"/>
              <a:t>Nüfus hareketleri ve sosyal değişme ilişkisinden ailenin birçok özelliklerinden dominant özelliği kendisini devam ettirmesi fonksiyonudur. </a:t>
            </a:r>
          </a:p>
          <a:p>
            <a:pPr>
              <a:lnSpc>
                <a:spcPct val="110000"/>
              </a:lnSpc>
              <a:spcAft>
                <a:spcPts val="600"/>
              </a:spcAft>
            </a:pPr>
            <a:r>
              <a:rPr lang="tr-TR" altLang="en-US" smtClean="0"/>
              <a:t>Her türlü kültür ve coğrafi, fiziki, psikolojik, sosyolojik çevreye göre şekillenebilen bu kurum toplumun yapısını teşkil eder.</a:t>
            </a:r>
            <a:r>
              <a:rPr lang="en-US" altLang="en-US" smtClean="0"/>
              <a:t> </a:t>
            </a:r>
          </a:p>
        </p:txBody>
      </p:sp>
      <p:sp>
        <p:nvSpPr>
          <p:cNvPr id="4096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F86C82-500B-4CC4-AF78-39028D3B0B7F}" type="slidenum">
              <a:rPr lang="en-US" altLang="en-US">
                <a:solidFill>
                  <a:schemeClr val="bg1"/>
                </a:solidFill>
              </a:rPr>
              <a:pPr fontAlgn="base">
                <a:spcBef>
                  <a:spcPct val="0"/>
                </a:spcBef>
                <a:spcAft>
                  <a:spcPct val="0"/>
                </a:spcAft>
              </a:pPr>
              <a:t>38</a:t>
            </a:fld>
            <a:endParaRPr lang="en-US" altLang="en-US">
              <a:solidFill>
                <a:schemeClr val="bg1"/>
              </a:solidFill>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375" y="398463"/>
            <a:ext cx="8985250" cy="606425"/>
          </a:xfrm>
        </p:spPr>
        <p:txBody>
          <a:bodyPr/>
          <a:lstStyle/>
          <a:p>
            <a:pPr fontAlgn="auto">
              <a:spcAft>
                <a:spcPts val="0"/>
              </a:spcAft>
              <a:defRPr/>
            </a:pPr>
            <a:r>
              <a:rPr lang="tr-TR" sz="3200" dirty="0" smtClean="0"/>
              <a:t>KAYNAKÇA</a:t>
            </a:r>
            <a:endParaRPr lang="en-US" sz="3200" dirty="0"/>
          </a:p>
        </p:txBody>
      </p:sp>
      <p:sp>
        <p:nvSpPr>
          <p:cNvPr id="41987" name="İçerik Yer Tutucusu 2"/>
          <p:cNvSpPr>
            <a:spLocks noGrp="1"/>
          </p:cNvSpPr>
          <p:nvPr>
            <p:ph idx="1"/>
          </p:nvPr>
        </p:nvSpPr>
        <p:spPr>
          <a:xfrm>
            <a:off x="87313" y="1014413"/>
            <a:ext cx="8986837" cy="5486400"/>
          </a:xfrm>
        </p:spPr>
        <p:txBody>
          <a:bodyPr/>
          <a:lstStyle/>
          <a:p>
            <a:pPr marL="90488" indent="-90488">
              <a:lnSpc>
                <a:spcPct val="120000"/>
              </a:lnSpc>
              <a:spcBef>
                <a:spcPct val="0"/>
              </a:spcBef>
            </a:pPr>
            <a:r>
              <a:rPr lang="tr-TR" altLang="en-US" sz="1400" smtClean="0"/>
              <a:t>Bilgiseven, Amiran Kurtkan, “Genel Sosyolou”, Filiz Kitabevi, İstanbul 1986</a:t>
            </a:r>
            <a:endParaRPr lang="en-US" altLang="en-US" sz="1400" smtClean="0"/>
          </a:p>
          <a:p>
            <a:pPr marL="90488" indent="-90488">
              <a:lnSpc>
                <a:spcPct val="120000"/>
              </a:lnSpc>
              <a:spcBef>
                <a:spcPct val="0"/>
              </a:spcBef>
            </a:pPr>
            <a:r>
              <a:rPr lang="tr-TR" altLang="en-US" sz="1400" smtClean="0"/>
              <a:t>Bilgiseven, Amiran Kurtkan, “Köy sosyolojisi”, Filiz Kitabevi, İstanbul 1988</a:t>
            </a:r>
            <a:endParaRPr lang="en-US" altLang="en-US" sz="1400" smtClean="0"/>
          </a:p>
          <a:p>
            <a:pPr marL="90488" indent="-90488">
              <a:lnSpc>
                <a:spcPct val="120000"/>
              </a:lnSpc>
              <a:spcBef>
                <a:spcPct val="0"/>
              </a:spcBef>
            </a:pPr>
            <a:r>
              <a:rPr lang="tr-TR" altLang="en-US" sz="1400" smtClean="0"/>
              <a:t>Bottomore, Tom B., “Toplumbilim”, Çev: Ünsal Oskay, Der Yayınları, İstanbul 2000</a:t>
            </a:r>
            <a:endParaRPr lang="en-US" altLang="en-US" sz="1400" smtClean="0"/>
          </a:p>
          <a:p>
            <a:pPr marL="90488" indent="-90488">
              <a:lnSpc>
                <a:spcPct val="120000"/>
              </a:lnSpc>
              <a:spcBef>
                <a:spcPct val="0"/>
              </a:spcBef>
            </a:pPr>
            <a:r>
              <a:rPr lang="tr-TR" altLang="en-US" sz="1400" smtClean="0"/>
              <a:t>Doğart, İsmail, “Sosyoloji”, Sistem Yayıncılık, Ankara 1995</a:t>
            </a:r>
            <a:endParaRPr lang="en-US" altLang="en-US" sz="1400" smtClean="0"/>
          </a:p>
          <a:p>
            <a:pPr marL="90488" indent="-90488">
              <a:lnSpc>
                <a:spcPct val="120000"/>
              </a:lnSpc>
              <a:spcBef>
                <a:spcPct val="0"/>
              </a:spcBef>
            </a:pPr>
            <a:r>
              <a:rPr lang="tr-TR" altLang="en-US" sz="1400" smtClean="0"/>
              <a:t>Doğanay, Hayati, “Demografya”, Atatürk Üniversitesi Fen-Edebiyat Fakültesi Coğrafya Bölümü Yayınları, Erzurum 1991</a:t>
            </a:r>
            <a:endParaRPr lang="en-US" altLang="en-US" sz="1400" smtClean="0"/>
          </a:p>
          <a:p>
            <a:pPr marL="90488" indent="-90488">
              <a:lnSpc>
                <a:spcPct val="120000"/>
              </a:lnSpc>
              <a:spcBef>
                <a:spcPct val="0"/>
              </a:spcBef>
            </a:pPr>
            <a:r>
              <a:rPr lang="tr-TR" altLang="en-US" sz="1400" smtClean="0"/>
              <a:t>Dönmezer, Sulhi, “Toplumbilim”, Beta Yayınevi, İstanbul 1994</a:t>
            </a:r>
            <a:endParaRPr lang="en-US" altLang="en-US" sz="1400" smtClean="0"/>
          </a:p>
          <a:p>
            <a:pPr marL="90488" indent="-90488">
              <a:lnSpc>
                <a:spcPct val="120000"/>
              </a:lnSpc>
              <a:spcBef>
                <a:spcPct val="0"/>
              </a:spcBef>
            </a:pPr>
            <a:r>
              <a:rPr lang="tr-TR" altLang="en-US" sz="1400" smtClean="0"/>
              <a:t>Erkal, Mustafa Esin, “Sosyoloji”, Der Yayınları, İstanbul 2000</a:t>
            </a:r>
            <a:endParaRPr lang="en-US" altLang="en-US" sz="1400" smtClean="0"/>
          </a:p>
          <a:p>
            <a:pPr marL="90488" indent="-90488">
              <a:lnSpc>
                <a:spcPct val="120000"/>
              </a:lnSpc>
              <a:spcBef>
                <a:spcPct val="0"/>
              </a:spcBef>
            </a:pPr>
            <a:r>
              <a:rPr lang="tr-TR" altLang="en-US" sz="1400" smtClean="0"/>
              <a:t>Doğan, Mehmet Said, “Sosyal Değişme ve Din”, İstanbul Üniversitesi İktisat Fakültesi Metodoloji ve Sosyoloji Araştırmaları Merkezi Sosyoloji Konferansları Dergisi, 27. Kitap, İstanbul 2003</a:t>
            </a:r>
            <a:endParaRPr lang="en-US" altLang="en-US" sz="1400" smtClean="0"/>
          </a:p>
          <a:p>
            <a:pPr marL="90488" indent="-90488">
              <a:lnSpc>
                <a:spcPct val="120000"/>
              </a:lnSpc>
              <a:spcBef>
                <a:spcPct val="0"/>
              </a:spcBef>
            </a:pPr>
            <a:r>
              <a:rPr lang="tr-TR" altLang="en-US" sz="1400" smtClean="0"/>
              <a:t>Güven, S., “Toplumbilim”, Ezgi Kitabevi, Bursa 1999</a:t>
            </a:r>
            <a:endParaRPr lang="en-US" altLang="en-US" sz="1400" smtClean="0"/>
          </a:p>
          <a:p>
            <a:pPr marL="90488" indent="-90488">
              <a:lnSpc>
                <a:spcPct val="120000"/>
              </a:lnSpc>
              <a:spcBef>
                <a:spcPct val="0"/>
              </a:spcBef>
            </a:pPr>
            <a:r>
              <a:rPr lang="tr-TR" altLang="en-US" sz="1400" smtClean="0"/>
              <a:t>Kıray, Mübeccel Belik, “Toplumsal Yapı Toplumsal Değişme”, Bağlam Yayınları, İstanbul 1999</a:t>
            </a:r>
            <a:endParaRPr lang="en-US" altLang="en-US" sz="1400" smtClean="0"/>
          </a:p>
          <a:p>
            <a:pPr marL="90488" indent="-90488">
              <a:lnSpc>
                <a:spcPct val="120000"/>
              </a:lnSpc>
              <a:spcBef>
                <a:spcPct val="0"/>
              </a:spcBef>
            </a:pPr>
            <a:r>
              <a:rPr lang="tr-TR" altLang="en-US" sz="1400" smtClean="0"/>
              <a:t>Turinay, Necmettin, “Değişen Toplum ve Aile”, Akçağ Yayınları, Ankara 1996</a:t>
            </a:r>
            <a:endParaRPr lang="en-US" altLang="en-US" sz="1400" smtClean="0"/>
          </a:p>
          <a:p>
            <a:pPr marL="90488" indent="-90488">
              <a:lnSpc>
                <a:spcPct val="120000"/>
              </a:lnSpc>
              <a:spcBef>
                <a:spcPct val="0"/>
              </a:spcBef>
            </a:pPr>
            <a:r>
              <a:rPr lang="tr-TR" altLang="en-US" sz="1400" smtClean="0"/>
              <a:t>Kongar, Emre, “Toplumsal Değişme Kuramları ve Türkiye Gerçeği, Remzi Kitabevi, İstanbul 1995</a:t>
            </a:r>
            <a:endParaRPr lang="en-US" altLang="en-US" sz="1400" smtClean="0"/>
          </a:p>
          <a:p>
            <a:pPr marL="90488" indent="-90488">
              <a:lnSpc>
                <a:spcPct val="120000"/>
              </a:lnSpc>
              <a:spcBef>
                <a:spcPct val="0"/>
              </a:spcBef>
            </a:pPr>
            <a:r>
              <a:rPr lang="tr-TR" altLang="en-US" sz="1400" smtClean="0"/>
              <a:t>Aslantürk Zeki-Amman, Tayfun, “Sosyoloji”, Çamlıca Yayınları, İstanbul 2001</a:t>
            </a:r>
            <a:endParaRPr lang="en-US" altLang="en-US" sz="1400" smtClean="0"/>
          </a:p>
          <a:p>
            <a:pPr marL="90488" indent="-90488">
              <a:lnSpc>
                <a:spcPct val="120000"/>
              </a:lnSpc>
              <a:spcBef>
                <a:spcPct val="0"/>
              </a:spcBef>
            </a:pPr>
            <a:r>
              <a:rPr lang="tr-TR" altLang="en-US" sz="1400" smtClean="0"/>
              <a:t>Ozankaya, Özer, “Toplumbilim”, Cem Yayınevi, İstanbul 1994</a:t>
            </a:r>
            <a:endParaRPr lang="en-US" altLang="en-US" sz="1400" smtClean="0"/>
          </a:p>
          <a:p>
            <a:pPr marL="90488" indent="-90488">
              <a:lnSpc>
                <a:spcPct val="120000"/>
              </a:lnSpc>
              <a:spcBef>
                <a:spcPct val="0"/>
              </a:spcBef>
            </a:pPr>
            <a:r>
              <a:rPr lang="tr-TR" altLang="en-US" sz="1400" smtClean="0"/>
              <a:t>Turhan, Mümtaz, “Kültür Değişmeleri”, Marmara Üniversitesi İF AV Yayınları, İstanbul 1987</a:t>
            </a:r>
            <a:endParaRPr lang="en-US" altLang="en-US" sz="1400" smtClean="0"/>
          </a:p>
          <a:p>
            <a:pPr marL="90488" indent="-90488">
              <a:lnSpc>
                <a:spcPct val="120000"/>
              </a:lnSpc>
              <a:spcBef>
                <a:spcPct val="0"/>
              </a:spcBef>
            </a:pPr>
            <a:r>
              <a:rPr lang="tr-TR" altLang="en-US" sz="1400" smtClean="0"/>
              <a:t>Özkalp, Enver, “Sosyolojiye Giriş”, Anadolu Üniversitesi Yayınları, Eskişehir 1995</a:t>
            </a:r>
            <a:endParaRPr lang="en-US" altLang="en-US" sz="1400" smtClean="0"/>
          </a:p>
          <a:p>
            <a:pPr marL="90488" indent="-90488">
              <a:lnSpc>
                <a:spcPct val="120000"/>
              </a:lnSpc>
              <a:spcBef>
                <a:spcPct val="0"/>
              </a:spcBef>
            </a:pPr>
            <a:r>
              <a:rPr lang="tr-TR" altLang="en-US" sz="1400" smtClean="0"/>
              <a:t>Tezcan, Mahmut, “Sosyal ve Kültürel Değişme”, Ankara 1984</a:t>
            </a:r>
            <a:endParaRPr lang="en-US" altLang="en-US" sz="1400" smtClean="0"/>
          </a:p>
          <a:p>
            <a:pPr marL="90488" indent="-90488">
              <a:lnSpc>
                <a:spcPct val="120000"/>
              </a:lnSpc>
              <a:spcBef>
                <a:spcPct val="0"/>
              </a:spcBef>
            </a:pPr>
            <a:r>
              <a:rPr lang="tr-TR" altLang="en-US" sz="1400" smtClean="0"/>
              <a:t>Tezcan, Mahmut, “Sosyolojiye Giriş”, Ankara 1995</a:t>
            </a:r>
          </a:p>
          <a:p>
            <a:pPr marL="90488" indent="-90488">
              <a:lnSpc>
                <a:spcPct val="120000"/>
              </a:lnSpc>
              <a:spcBef>
                <a:spcPct val="0"/>
              </a:spcBef>
            </a:pPr>
            <a:r>
              <a:rPr lang="tr-TR" altLang="en-US" sz="1400" smtClean="0"/>
              <a:t>Sezen, Yümni, “Sosyoloji ve Dm Sosyolojisinde Temel Bilgiler ve Tartışmalar”, Marmara Üniversitesi İFAV Yayınları, İstanbul 1990</a:t>
            </a:r>
            <a:r>
              <a:rPr lang="en-US" altLang="en-US" sz="1400" smtClean="0"/>
              <a:t> </a:t>
            </a:r>
            <a:endParaRPr lang="tr-TR" altLang="en-US" sz="1400" smtClean="0"/>
          </a:p>
        </p:txBody>
      </p:sp>
      <p:sp>
        <p:nvSpPr>
          <p:cNvPr id="41988"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56FE68-77CE-4534-AE5E-A6AA46766C69}" type="slidenum">
              <a:rPr lang="en-US" altLang="en-US">
                <a:solidFill>
                  <a:schemeClr val="bg1"/>
                </a:solidFill>
              </a:rPr>
              <a:pPr fontAlgn="base">
                <a:spcBef>
                  <a:spcPct val="0"/>
                </a:spcBef>
                <a:spcAft>
                  <a:spcPct val="0"/>
                </a:spcAft>
              </a:pPr>
              <a:t>39</a:t>
            </a:fld>
            <a:endParaRPr lang="en-US" altLang="en-US">
              <a:solidFill>
                <a:schemeClr val="bg1"/>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0BF882-A8A1-4726-ACF5-F5217BA35495}" type="slidenum">
              <a:rPr lang="en-US" altLang="en-US">
                <a:solidFill>
                  <a:schemeClr val="bg1"/>
                </a:solidFill>
              </a:rPr>
              <a:pPr fontAlgn="base">
                <a:spcBef>
                  <a:spcPct val="0"/>
                </a:spcBef>
                <a:spcAft>
                  <a:spcPct val="0"/>
                </a:spcAft>
              </a:pPr>
              <a:t>4</a:t>
            </a:fld>
            <a:endParaRPr lang="en-US" altLang="en-US">
              <a:solidFill>
                <a:schemeClr val="bg1"/>
              </a:solidFill>
            </a:endParaRPr>
          </a:p>
        </p:txBody>
      </p:sp>
      <p:sp>
        <p:nvSpPr>
          <p:cNvPr id="6147" name="İçerik Yer Tutucusu 2"/>
          <p:cNvSpPr>
            <a:spLocks noGrp="1"/>
          </p:cNvSpPr>
          <p:nvPr>
            <p:ph idx="1"/>
          </p:nvPr>
        </p:nvSpPr>
        <p:spPr>
          <a:xfrm>
            <a:off x="628650" y="1427163"/>
            <a:ext cx="7886700" cy="4003675"/>
          </a:xfrm>
        </p:spPr>
        <p:txBody>
          <a:bodyPr/>
          <a:lstStyle/>
          <a:p>
            <a:pPr>
              <a:spcAft>
                <a:spcPts val="600"/>
              </a:spcAft>
            </a:pPr>
            <a:r>
              <a:rPr lang="tr-TR" altLang="en-US" smtClean="0"/>
              <a:t>Nüfus, kültürel, sosyal ve ekonomik yönleriyle ele alınabilen bir özellik taşımaktadır. </a:t>
            </a:r>
          </a:p>
          <a:p>
            <a:pPr>
              <a:spcAft>
                <a:spcPts val="600"/>
              </a:spcAft>
            </a:pPr>
            <a:r>
              <a:rPr lang="tr-TR" altLang="en-US" smtClean="0"/>
              <a:t>Nüfusun hem üretici hem de tüketici fonksiyonu vardır. Ekonomistler ve sosyologlar bu iki özelliği göz önünde tutarlar. </a:t>
            </a:r>
          </a:p>
          <a:p>
            <a:pPr>
              <a:spcAft>
                <a:spcPts val="600"/>
              </a:spcAft>
            </a:pPr>
            <a:r>
              <a:rPr lang="tr-TR" altLang="en-US" smtClean="0"/>
              <a:t>Nüfus bir taraftan ülkedeki milli geliri meydana getiren diğer taraftan mal ve hizmetleri tüketen unsurdur.</a:t>
            </a:r>
            <a:endParaRPr lang="en-US" altLang="en-US" smtClean="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çerik Yer Tutucusu 2"/>
          <p:cNvSpPr>
            <a:spLocks noGrp="1"/>
          </p:cNvSpPr>
          <p:nvPr>
            <p:ph idx="1"/>
          </p:nvPr>
        </p:nvSpPr>
        <p:spPr>
          <a:xfrm>
            <a:off x="315913" y="681038"/>
            <a:ext cx="8543925" cy="5613400"/>
          </a:xfrm>
        </p:spPr>
        <p:txBody>
          <a:bodyPr/>
          <a:lstStyle/>
          <a:p>
            <a:pPr marL="177800" indent="-177800">
              <a:spcBef>
                <a:spcPts val="600"/>
              </a:spcBef>
            </a:pPr>
            <a:r>
              <a:rPr lang="en-US" altLang="en-US" sz="1600" smtClean="0"/>
              <a:t>https://yaslanmarehberim.org/2019/08/24/dunyada-ve-turkiyede-yasli-nufus/</a:t>
            </a:r>
            <a:endParaRPr lang="tr-TR" altLang="en-US" sz="1600" smtClean="0"/>
          </a:p>
          <a:p>
            <a:pPr marL="177800" indent="-177800">
              <a:spcBef>
                <a:spcPts val="600"/>
              </a:spcBef>
            </a:pPr>
            <a:r>
              <a:rPr lang="en-US" altLang="en-US" sz="1600" smtClean="0"/>
              <a:t>http://www.times.si/slovenija/svetovno-prebivalstvo-se-se-vedno-povecuje-za-vec-kot-odstotek-letno--ba0a9fe127bd137a17d8793b4cec49121370c521.html</a:t>
            </a:r>
          </a:p>
          <a:p>
            <a:pPr marL="177800" indent="-177800">
              <a:spcBef>
                <a:spcPts val="600"/>
              </a:spcBef>
            </a:pPr>
            <a:r>
              <a:rPr lang="en-US" altLang="en-US" sz="1600" smtClean="0"/>
              <a:t>https://www.bolgegundem.com/trabzon-nufusu-kac-oldu-tuik-2018-trabzon-ilce-ilce-nufus-sonuclari-719129h.htm</a:t>
            </a:r>
          </a:p>
          <a:p>
            <a:pPr marL="177800" indent="-177800">
              <a:spcBef>
                <a:spcPts val="600"/>
              </a:spcBef>
            </a:pPr>
            <a:r>
              <a:rPr lang="en-US" altLang="en-US" sz="1600" smtClean="0"/>
              <a:t>https://www.habercigazetesi.net/hem-nufus-hem-de-goc-artti/</a:t>
            </a:r>
          </a:p>
          <a:p>
            <a:pPr marL="177800" indent="-177800">
              <a:spcBef>
                <a:spcPts val="600"/>
              </a:spcBef>
            </a:pPr>
            <a:r>
              <a:rPr lang="en-US" altLang="en-US" sz="1600" smtClean="0"/>
              <a:t>https://www.yazbuz.com/demografi-nedir/</a:t>
            </a:r>
          </a:p>
          <a:p>
            <a:pPr marL="177800" indent="-177800">
              <a:spcBef>
                <a:spcPts val="600"/>
              </a:spcBef>
            </a:pPr>
            <a:r>
              <a:rPr lang="en-US" altLang="en-US" sz="1600" smtClean="0"/>
              <a:t>https://www.ahaber.com.tr/yasam/2011/10/21/39-karili-94-ccuklu</a:t>
            </a:r>
          </a:p>
          <a:p>
            <a:pPr marL="177800" indent="-177800">
              <a:spcBef>
                <a:spcPts val="600"/>
              </a:spcBef>
            </a:pPr>
            <a:r>
              <a:rPr lang="en-US" altLang="en-US" sz="1600" smtClean="0"/>
              <a:t>https://alltopstartups.com/2011/10/01/top-15-quotes-to-inspire-technology-entrepreneurs/</a:t>
            </a:r>
          </a:p>
          <a:p>
            <a:pPr marL="177800" indent="-177800">
              <a:spcBef>
                <a:spcPts val="600"/>
              </a:spcBef>
            </a:pPr>
            <a:r>
              <a:rPr lang="en-US" altLang="en-US" sz="1600" smtClean="0"/>
              <a:t>https://www.haberler.com/turkiye-de-kadin-erkek-nufusu-esitlendi-10629189-haberi/</a:t>
            </a:r>
          </a:p>
          <a:p>
            <a:pPr marL="177800" indent="-177800">
              <a:spcBef>
                <a:spcPts val="600"/>
              </a:spcBef>
            </a:pPr>
            <a:r>
              <a:rPr lang="en-US" altLang="en-US" sz="1600" smtClean="0"/>
              <a:t>https://group21environment.wordpress.com/2017/02/23/overbearing-population/</a:t>
            </a:r>
          </a:p>
          <a:p>
            <a:pPr marL="177800" indent="-177800">
              <a:spcBef>
                <a:spcPts val="600"/>
              </a:spcBef>
            </a:pPr>
            <a:r>
              <a:rPr lang="en-US" altLang="en-US" sz="1600" smtClean="0"/>
              <a:t>https://kadinlarinkurtulusu.wordpress.com/yazdiklarimiz/erkek-egemenliginin-tarihsel-kokenleri/</a:t>
            </a:r>
          </a:p>
          <a:p>
            <a:pPr marL="177800" indent="-177800">
              <a:spcBef>
                <a:spcPts val="600"/>
              </a:spcBef>
            </a:pPr>
            <a:r>
              <a:rPr lang="en-US" altLang="en-US" sz="1600" smtClean="0"/>
              <a:t>https://blog.n11.com/kultur-sanat/film/enler/savas-filmleri</a:t>
            </a:r>
          </a:p>
          <a:p>
            <a:pPr marL="177800" indent="-177800">
              <a:spcBef>
                <a:spcPts val="600"/>
              </a:spcBef>
            </a:pPr>
            <a:r>
              <a:rPr lang="en-US" altLang="en-US" sz="1600" smtClean="0"/>
              <a:t>https://kot0.com/dikeyde-buyuyen-nufus-hong-kongun-kent-yogunlugu/</a:t>
            </a:r>
          </a:p>
          <a:p>
            <a:pPr marL="177800" indent="-177800">
              <a:spcBef>
                <a:spcPts val="600"/>
              </a:spcBef>
            </a:pPr>
            <a:r>
              <a:rPr lang="en-US" altLang="en-US" sz="1600" smtClean="0"/>
              <a:t>https://www.zenginbilgiler.com/plansiz-ve-carpik-kentlesme/</a:t>
            </a:r>
          </a:p>
          <a:p>
            <a:pPr marL="177800" indent="-177800">
              <a:spcBef>
                <a:spcPts val="600"/>
              </a:spcBef>
            </a:pPr>
            <a:r>
              <a:rPr lang="en-US" altLang="en-US" sz="1600" smtClean="0"/>
              <a:t>https://www.belgeseltarih.com/ahiska-turklerinin-inegole-yerlestirilmesine-dair-tarihi-belgeler/</a:t>
            </a:r>
          </a:p>
          <a:p>
            <a:pPr marL="177800" indent="-177800">
              <a:spcBef>
                <a:spcPts val="600"/>
              </a:spcBef>
            </a:pPr>
            <a:r>
              <a:rPr lang="en-US" altLang="en-US" sz="1600" smtClean="0"/>
              <a:t>http://www.bilgiyasam.com/ic-goc-nedir-ic-goclerin-nedenleri-nelerdir-3455/</a:t>
            </a:r>
          </a:p>
        </p:txBody>
      </p:sp>
      <p:sp>
        <p:nvSpPr>
          <p:cNvPr id="43011"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E27397-9765-4F43-A07C-518C982AEEC9}" type="slidenum">
              <a:rPr lang="en-US" altLang="en-US">
                <a:solidFill>
                  <a:schemeClr val="bg1"/>
                </a:solidFill>
              </a:rPr>
              <a:pPr fontAlgn="base">
                <a:spcBef>
                  <a:spcPct val="0"/>
                </a:spcBef>
                <a:spcAft>
                  <a:spcPct val="0"/>
                </a:spcAft>
              </a:pPr>
              <a:t>40</a:t>
            </a:fld>
            <a:endParaRPr lang="en-US" altLang="en-US">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A8605A-433E-4A83-BAB4-9A7A0269508C}" type="slidenum">
              <a:rPr lang="en-US" altLang="en-US">
                <a:solidFill>
                  <a:schemeClr val="bg1"/>
                </a:solidFill>
              </a:rPr>
              <a:pPr fontAlgn="base">
                <a:spcBef>
                  <a:spcPct val="0"/>
                </a:spcBef>
                <a:spcAft>
                  <a:spcPct val="0"/>
                </a:spcAft>
              </a:pPr>
              <a:t>5</a:t>
            </a:fld>
            <a:endParaRPr lang="en-US" altLang="en-US">
              <a:solidFill>
                <a:schemeClr val="bg1"/>
              </a:solidFill>
            </a:endParaRPr>
          </a:p>
        </p:txBody>
      </p:sp>
      <p:sp>
        <p:nvSpPr>
          <p:cNvPr id="7171" name="İçerik Yer Tutucusu 2"/>
          <p:cNvSpPr>
            <a:spLocks noGrp="1"/>
          </p:cNvSpPr>
          <p:nvPr>
            <p:ph idx="1"/>
          </p:nvPr>
        </p:nvSpPr>
        <p:spPr>
          <a:xfrm>
            <a:off x="628650" y="1252538"/>
            <a:ext cx="7886700" cy="4686300"/>
          </a:xfrm>
        </p:spPr>
        <p:txBody>
          <a:bodyPr/>
          <a:lstStyle/>
          <a:p>
            <a:pPr>
              <a:spcAft>
                <a:spcPts val="600"/>
              </a:spcAft>
            </a:pPr>
            <a:r>
              <a:rPr lang="tr-TR" altLang="en-US" smtClean="0"/>
              <a:t>Sosyologlar toplumu teşkil </a:t>
            </a:r>
            <a:br>
              <a:rPr lang="tr-TR" altLang="en-US" smtClean="0"/>
            </a:br>
            <a:r>
              <a:rPr lang="tr-TR" altLang="en-US" smtClean="0"/>
              <a:t>eden nüfusun sayısını, </a:t>
            </a:r>
            <a:br>
              <a:rPr lang="tr-TR" altLang="en-US" smtClean="0"/>
            </a:br>
            <a:r>
              <a:rPr lang="tr-TR" altLang="en-US" smtClean="0"/>
              <a:t>özelliklerini bilmeyi önemli </a:t>
            </a:r>
            <a:br>
              <a:rPr lang="tr-TR" altLang="en-US" smtClean="0"/>
            </a:br>
            <a:r>
              <a:rPr lang="tr-TR" altLang="en-US" smtClean="0"/>
              <a:t>kabul ederler. </a:t>
            </a:r>
          </a:p>
          <a:p>
            <a:pPr>
              <a:spcAft>
                <a:spcPts val="600"/>
              </a:spcAft>
            </a:pPr>
            <a:r>
              <a:rPr lang="tr-TR" altLang="en-US" smtClean="0"/>
              <a:t>Örneğin nüfusun doğum ve ölüm oranları, cinsiyete göre, yaş gruplarına göre, ekonomik etkinlik oranlarına göre, eğitim düzeyine göre, sağlık durumuna göre, kentli ve köylü oluşuna göre dağılımı, bu dağılımdaki değişmelerin yönü, bilinmesi çok gerekli ve yararlı olan bilgilerdir.</a:t>
            </a:r>
            <a:endParaRPr lang="en-US" altLang="en-US" smtClean="0"/>
          </a:p>
        </p:txBody>
      </p:sp>
      <p:pic>
        <p:nvPicPr>
          <p:cNvPr id="7172" name="Picture 2" descr="İlgili resim"/>
          <p:cNvPicPr>
            <a:picLocks noChangeAspect="1" noChangeArrowheads="1"/>
          </p:cNvPicPr>
          <p:nvPr/>
        </p:nvPicPr>
        <p:blipFill>
          <a:blip r:embed="rId2" cstate="print">
            <a:clrChange>
              <a:clrFrom>
                <a:srgbClr val="E8E8E8"/>
              </a:clrFrom>
              <a:clrTo>
                <a:srgbClr val="E8E8E8">
                  <a:alpha val="0"/>
                </a:srgbClr>
              </a:clrTo>
            </a:clrChange>
            <a:extLst>
              <a:ext uri="{28A0092B-C50C-407E-A947-70E740481C1C}">
                <a14:useLocalDpi xmlns:a14="http://schemas.microsoft.com/office/drawing/2010/main" val="0"/>
              </a:ext>
            </a:extLst>
          </a:blip>
          <a:srcRect r="42342"/>
          <a:stretch>
            <a:fillRect/>
          </a:stretch>
        </p:blipFill>
        <p:spPr bwMode="auto">
          <a:xfrm>
            <a:off x="5292725" y="260350"/>
            <a:ext cx="31750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9125" y="444500"/>
            <a:ext cx="8143875" cy="971550"/>
          </a:xfrm>
        </p:spPr>
        <p:txBody>
          <a:bodyPr>
            <a:normAutofit fontScale="90000"/>
          </a:bodyPr>
          <a:lstStyle/>
          <a:p>
            <a:pPr fontAlgn="auto">
              <a:spcAft>
                <a:spcPts val="0"/>
              </a:spcAft>
              <a:defRPr/>
            </a:pPr>
            <a:r>
              <a:rPr lang="tr-TR" dirty="0" err="1"/>
              <a:t>Nüfusbilimcilere</a:t>
            </a:r>
            <a:r>
              <a:rPr lang="tr-TR" dirty="0"/>
              <a:t> Göre </a:t>
            </a:r>
            <a:r>
              <a:rPr lang="tr-TR" dirty="0" err="1"/>
              <a:t>Demografya</a:t>
            </a:r>
            <a:endParaRPr lang="en-US" dirty="0"/>
          </a:p>
        </p:txBody>
      </p:sp>
      <p:sp>
        <p:nvSpPr>
          <p:cNvPr id="3" name="İçerik Yer Tutucusu 2"/>
          <p:cNvSpPr>
            <a:spLocks noGrp="1"/>
          </p:cNvSpPr>
          <p:nvPr>
            <p:ph idx="1"/>
          </p:nvPr>
        </p:nvSpPr>
        <p:spPr>
          <a:xfrm>
            <a:off x="628650" y="1733550"/>
            <a:ext cx="7886700" cy="3006725"/>
          </a:xfrm>
        </p:spPr>
        <p:txBody>
          <a:bodyPr rtlCol="0">
            <a:normAutofit/>
          </a:bodyPr>
          <a:lstStyle/>
          <a:p>
            <a:pPr marL="0" indent="0" fontAlgn="auto">
              <a:spcAft>
                <a:spcPts val="600"/>
              </a:spcAft>
              <a:buFontTx/>
              <a:buNone/>
              <a:defRPr/>
            </a:pPr>
            <a:r>
              <a:rPr lang="tr-TR" dirty="0" err="1"/>
              <a:t>Nüfusbilimciler</a:t>
            </a:r>
            <a:r>
              <a:rPr lang="tr-TR" dirty="0"/>
              <a:t> </a:t>
            </a:r>
            <a:r>
              <a:rPr lang="tr-TR" dirty="0" err="1"/>
              <a:t>Demografya</a:t>
            </a:r>
            <a:r>
              <a:rPr lang="tr-TR" dirty="0"/>
              <a:t> bilimine şu üç yönden bakarlar</a:t>
            </a:r>
            <a:r>
              <a:rPr lang="tr-TR" dirty="0" smtClean="0"/>
              <a:t>.</a:t>
            </a:r>
          </a:p>
          <a:p>
            <a:pPr fontAlgn="auto">
              <a:spcAft>
                <a:spcPts val="600"/>
              </a:spcAft>
              <a:defRPr/>
            </a:pPr>
            <a:r>
              <a:rPr lang="tr-TR" dirty="0"/>
              <a:t>Nüfusun yapısı ve bileşimi</a:t>
            </a:r>
            <a:endParaRPr lang="en-US" dirty="0"/>
          </a:p>
          <a:p>
            <a:pPr>
              <a:spcAft>
                <a:spcPts val="600"/>
              </a:spcAft>
              <a:defRPr/>
            </a:pPr>
            <a:r>
              <a:rPr lang="tr-TR" dirty="0"/>
              <a:t>Nüfus dağılımı ve nüfus </a:t>
            </a:r>
            <a:r>
              <a:rPr lang="tr-TR" dirty="0" smtClean="0"/>
              <a:t>hareketleri</a:t>
            </a:r>
            <a:endParaRPr lang="en-US" dirty="0"/>
          </a:p>
          <a:p>
            <a:pPr fontAlgn="auto">
              <a:spcAft>
                <a:spcPts val="600"/>
              </a:spcAft>
              <a:defRPr/>
            </a:pPr>
            <a:r>
              <a:rPr lang="tr-TR" dirty="0"/>
              <a:t>Nüfusun büyüklüğü</a:t>
            </a:r>
            <a:endParaRPr lang="en-US" dirty="0"/>
          </a:p>
        </p:txBody>
      </p:sp>
      <p:sp>
        <p:nvSpPr>
          <p:cNvPr id="8196"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983BF8-38F1-47E5-A074-81442EFA0444}" type="slidenum">
              <a:rPr lang="en-US" altLang="en-US">
                <a:solidFill>
                  <a:schemeClr val="bg1"/>
                </a:solidFill>
              </a:rPr>
              <a:pPr fontAlgn="base">
                <a:spcBef>
                  <a:spcPct val="0"/>
                </a:spcBef>
                <a:spcAft>
                  <a:spcPct val="0"/>
                </a:spcAft>
              </a:pPr>
              <a:t>6</a:t>
            </a:fld>
            <a:endParaRPr lang="en-US" altLang="en-US">
              <a:solidFill>
                <a:schemeClr val="bg1"/>
              </a:solidFill>
            </a:endParaRPr>
          </a:p>
        </p:txBody>
      </p:sp>
      <p:pic>
        <p:nvPicPr>
          <p:cNvPr id="8197" name="Resim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3975100"/>
            <a:ext cx="450373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fontAlgn="auto">
              <a:spcAft>
                <a:spcPts val="0"/>
              </a:spcAft>
              <a:defRPr/>
            </a:pPr>
            <a:r>
              <a:rPr lang="tr-TR" dirty="0" err="1"/>
              <a:t>Demografya</a:t>
            </a:r>
            <a:endParaRPr lang="en-US" dirty="0"/>
          </a:p>
        </p:txBody>
      </p:sp>
      <p:sp>
        <p:nvSpPr>
          <p:cNvPr id="9219" name="İçerik Yer Tutucusu 2"/>
          <p:cNvSpPr>
            <a:spLocks noGrp="1"/>
          </p:cNvSpPr>
          <p:nvPr>
            <p:ph idx="1"/>
          </p:nvPr>
        </p:nvSpPr>
        <p:spPr/>
        <p:txBody>
          <a:bodyPr/>
          <a:lstStyle/>
          <a:p>
            <a:r>
              <a:rPr lang="tr-TR" altLang="en-US" smtClean="0"/>
              <a:t>Nüfusun büyüklüğü, bileşimi ve dağılımı üzerinde meydana gelen değişmeler veya nüfus süreçleri olarak belirttiğimiz doğum, ölüm ve göçlerde meydana gelen artış ve azalmalar sonucu bir bölgede yaşayan insan nüfusundaki değişmeleri inceleyen bilim dalı olarak tanımlanmaktadır. </a:t>
            </a:r>
          </a:p>
          <a:p>
            <a:r>
              <a:rPr lang="tr-TR" altLang="en-US" smtClean="0"/>
              <a:t>Bir disiplin olarak kökeni, ekonomi, istatistik ve biyolojiden olan demografi; coğrafya bölümlerinde okutulup sosyoloji ile ilişkili bir niteliğe kavuşmuştur.</a:t>
            </a:r>
            <a:endParaRPr lang="en-US" altLang="en-US" smtClean="0"/>
          </a:p>
        </p:txBody>
      </p:sp>
      <p:sp>
        <p:nvSpPr>
          <p:cNvPr id="9220"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E67C84-2BAC-4D67-9480-360CCC47C8F8}" type="slidenum">
              <a:rPr lang="en-US" altLang="en-US">
                <a:solidFill>
                  <a:schemeClr val="bg1"/>
                </a:solidFill>
              </a:rPr>
              <a:pPr fontAlgn="base">
                <a:spcBef>
                  <a:spcPct val="0"/>
                </a:spcBef>
                <a:spcAft>
                  <a:spcPct val="0"/>
                </a:spcAft>
              </a:pPr>
              <a:t>7</a:t>
            </a:fld>
            <a:endParaRPr lang="en-US" altLang="en-US">
              <a:solidFill>
                <a:schemeClr val="bg1"/>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İçerik Yer Tutucusu 2"/>
          <p:cNvSpPr>
            <a:spLocks noGrp="1"/>
          </p:cNvSpPr>
          <p:nvPr>
            <p:ph idx="1"/>
          </p:nvPr>
        </p:nvSpPr>
        <p:spPr>
          <a:xfrm>
            <a:off x="628650" y="942975"/>
            <a:ext cx="7886700" cy="4972050"/>
          </a:xfrm>
        </p:spPr>
        <p:txBody>
          <a:bodyPr/>
          <a:lstStyle/>
          <a:p>
            <a:r>
              <a:rPr lang="tr-TR" altLang="en-US" sz="2600" smtClean="0"/>
              <a:t>Demografya genel olarak nüfus analizleri yapmaktadır. </a:t>
            </a:r>
          </a:p>
          <a:p>
            <a:r>
              <a:rPr lang="tr-TR" altLang="en-US" sz="2600" smtClean="0"/>
              <a:t>Ancak bunları yaparken istatistiksel çözümler ve matematiksel ilişkiler kurmaktadır. </a:t>
            </a:r>
          </a:p>
          <a:p>
            <a:r>
              <a:rPr lang="tr-TR" altLang="en-US" sz="2600" smtClean="0"/>
              <a:t>Bu disiplinin başka konuların ise doğum, ölüm, nüfus hareketleri ve büyüme süreçlerindeki ilişkileri keşfetmek ve çeşitli tatminler yürütmektir. </a:t>
            </a:r>
          </a:p>
          <a:p>
            <a:r>
              <a:rPr lang="tr-TR" altLang="en-US" sz="2600" smtClean="0"/>
              <a:t>Genelleyecek olursak demograf yanın nüfusla ilgili gereçler üzerinde açıklamalar, gözlemler yaptığını ifade edebiliriz. </a:t>
            </a:r>
          </a:p>
          <a:p>
            <a:r>
              <a:rPr lang="tr-TR" altLang="en-US" sz="2600" smtClean="0"/>
              <a:t>Demografyayı formel genel nüfusla ilgilendiğinden sosyal demografi olarak ayırabiliriz.</a:t>
            </a:r>
            <a:endParaRPr lang="en-US" altLang="en-US" sz="2600" smtClean="0"/>
          </a:p>
        </p:txBody>
      </p:sp>
      <p:sp>
        <p:nvSpPr>
          <p:cNvPr id="10243"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3343DC4-1411-41D9-BF1F-31AC589C5386}" type="slidenum">
              <a:rPr lang="en-US" altLang="en-US">
                <a:solidFill>
                  <a:schemeClr val="bg1"/>
                </a:solidFill>
              </a:rPr>
              <a:pPr fontAlgn="base">
                <a:spcBef>
                  <a:spcPct val="0"/>
                </a:spcBef>
                <a:spcAft>
                  <a:spcPct val="0"/>
                </a:spcAft>
              </a:pPr>
              <a:t>8</a:t>
            </a:fld>
            <a:endParaRPr lang="en-US" altLang="en-US">
              <a:solidFill>
                <a:schemeClr val="bg1"/>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628650" y="638175"/>
            <a:ext cx="7886700" cy="5735638"/>
          </a:xfrm>
        </p:spPr>
        <p:txBody>
          <a:bodyPr/>
          <a:lstStyle/>
          <a:p>
            <a:r>
              <a:rPr lang="tr-TR" altLang="en-US" sz="2600" smtClean="0"/>
              <a:t>Formel demografi, nüfusun </a:t>
            </a:r>
            <a:br>
              <a:rPr lang="tr-TR" altLang="en-US" sz="2600" smtClean="0"/>
            </a:br>
            <a:r>
              <a:rPr lang="tr-TR" altLang="en-US" sz="2600" smtClean="0"/>
              <a:t>matematiksel yönü ile </a:t>
            </a:r>
            <a:br>
              <a:rPr lang="tr-TR" altLang="en-US" sz="2600" smtClean="0"/>
            </a:br>
            <a:r>
              <a:rPr lang="tr-TR" altLang="en-US" sz="2600" smtClean="0"/>
              <a:t>ilgilenir ve istatistiksel </a:t>
            </a:r>
            <a:br>
              <a:rPr lang="tr-TR" altLang="en-US" sz="2600" smtClean="0"/>
            </a:br>
            <a:r>
              <a:rPr lang="tr-TR" altLang="en-US" sz="2600" smtClean="0"/>
              <a:t>analizler ve tahminler yürütür. </a:t>
            </a:r>
          </a:p>
          <a:p>
            <a:r>
              <a:rPr lang="tr-TR" altLang="en-US" sz="2600" smtClean="0"/>
              <a:t>Formel demografi ile uğraşanlar şu sorulara cevap vermeye çalışırlar. </a:t>
            </a:r>
          </a:p>
          <a:p>
            <a:pPr lvl="1"/>
            <a:r>
              <a:rPr lang="tr-TR" altLang="en-US" smtClean="0"/>
              <a:t>Doğurganlık ve ölüm aralarındaki mevcut eğilimler, </a:t>
            </a:r>
          </a:p>
          <a:p>
            <a:pPr lvl="1"/>
            <a:r>
              <a:rPr lang="tr-TR" altLang="en-US" smtClean="0"/>
              <a:t>bu eğilimleri etkileyen faktörler ve </a:t>
            </a:r>
          </a:p>
          <a:p>
            <a:pPr lvl="1"/>
            <a:r>
              <a:rPr lang="tr-TR" altLang="en-US" smtClean="0"/>
              <a:t>bunların nüfus artışları üzerindeki neticeler ve değerlendirilmesi.</a:t>
            </a:r>
            <a:endParaRPr lang="en-US" altLang="en-US" smtClean="0"/>
          </a:p>
          <a:p>
            <a:r>
              <a:rPr lang="tr-TR" altLang="en-US" sz="2600" smtClean="0"/>
              <a:t>Sosyal demografi ise nüfus olgusu hakkındaki bilgilerimizi genişletir ve bu olgunun sonuçları hakkında bizi bilgilendirir.</a:t>
            </a:r>
            <a:endParaRPr lang="en-US" altLang="en-US" sz="2600" smtClean="0"/>
          </a:p>
        </p:txBody>
      </p:sp>
      <p:sp>
        <p:nvSpPr>
          <p:cNvPr id="11267" name="Slayt Numarası Yer Tutucus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C92D656-65B0-4FCA-A7F0-7775901C7E54}" type="slidenum">
              <a:rPr lang="en-US" altLang="en-US">
                <a:solidFill>
                  <a:schemeClr val="bg1"/>
                </a:solidFill>
              </a:rPr>
              <a:pPr fontAlgn="base">
                <a:spcBef>
                  <a:spcPct val="0"/>
                </a:spcBef>
                <a:spcAft>
                  <a:spcPct val="0"/>
                </a:spcAft>
              </a:pPr>
              <a:t>9</a:t>
            </a:fld>
            <a:endParaRPr lang="en-US" altLang="en-US">
              <a:solidFill>
                <a:schemeClr val="bg1"/>
              </a:solidFill>
            </a:endParaRPr>
          </a:p>
        </p:txBody>
      </p:sp>
      <p:pic>
        <p:nvPicPr>
          <p:cNvPr id="5" name="Resim 4"/>
          <p:cNvPicPr>
            <a:picLocks noChangeAspect="1"/>
          </p:cNvPicPr>
          <p:nvPr/>
        </p:nvPicPr>
        <p:blipFill rotWithShape="1">
          <a:blip r:embed="rId2" cstate="print">
            <a:clrChange>
              <a:clrFrom>
                <a:srgbClr val="FFFFFF"/>
              </a:clrFrom>
              <a:clrTo>
                <a:srgbClr val="FFFFFF">
                  <a:alpha val="0"/>
                </a:srgbClr>
              </a:clrTo>
            </a:clrChange>
          </a:blip>
          <a:srcRect l="6493" t="13802" r="8743" b="13802"/>
          <a:stretch/>
        </p:blipFill>
        <p:spPr>
          <a:xfrm>
            <a:off x="5076825" y="260350"/>
            <a:ext cx="3700463" cy="1817688"/>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2064</TotalTime>
  <Words>1936</Words>
  <Application>Microsoft Office PowerPoint</Application>
  <PresentationFormat>Ekran Gösterisi (4:3)</PresentationFormat>
  <Paragraphs>213</Paragraphs>
  <Slides>40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40</vt:i4>
      </vt:variant>
    </vt:vector>
  </HeadingPairs>
  <TitlesOfParts>
    <vt:vector size="43" baseType="lpstr">
      <vt:lpstr>Arial</vt:lpstr>
      <vt:lpstr>Calibri</vt:lpstr>
      <vt:lpstr>Office Teması</vt:lpstr>
      <vt:lpstr>SAĞLIK SOSYOLOJİSİ</vt:lpstr>
      <vt:lpstr>NÜFUS</vt:lpstr>
      <vt:lpstr>PowerPoint Sunusu</vt:lpstr>
      <vt:lpstr>PowerPoint Sunusu</vt:lpstr>
      <vt:lpstr>PowerPoint Sunusu</vt:lpstr>
      <vt:lpstr>Nüfusbilimcilere Göre Demografya</vt:lpstr>
      <vt:lpstr>Demografya</vt:lpstr>
      <vt:lpstr>PowerPoint Sunusu</vt:lpstr>
      <vt:lpstr>PowerPoint Sunusu</vt:lpstr>
      <vt:lpstr>Demografi Biliminin Amaçları</vt:lpstr>
      <vt:lpstr>PowerPoint Sunusu</vt:lpstr>
      <vt:lpstr>PowerPoint Sunusu</vt:lpstr>
      <vt:lpstr>NÜFUS VE SOSYAL DEĞİŞME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KÜLTÜR VE NÜFUS İLİŞKİSİ</vt:lpstr>
      <vt:lpstr>PowerPoint Sunusu</vt:lpstr>
      <vt:lpstr>NÜFUS VE KENTLEŞME İLİŞKİSİ</vt:lpstr>
      <vt:lpstr>PowerPoint Sunusu</vt:lpstr>
      <vt:lpstr>NÜFUS HAREKETLERİ VE GÖÇ</vt:lpstr>
      <vt:lpstr>PowerPoint Sunusu</vt:lpstr>
      <vt:lpstr>PowerPoint Sunusu</vt:lpstr>
      <vt:lpstr>PowerPoint Sunusu</vt:lpstr>
      <vt:lpstr>PowerPoint Sunusu</vt:lpstr>
      <vt:lpstr>PowerPoint Sunusu</vt:lpstr>
      <vt:lpstr>PowerPoint Sunusu</vt:lpstr>
      <vt:lpstr>SONUÇ</vt:lpstr>
      <vt:lpstr>PowerPoint Sunusu</vt:lpstr>
      <vt:lpstr>KAYNAKÇA</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c:creator>
  <cp:lastModifiedBy>saba</cp:lastModifiedBy>
  <cp:revision>178</cp:revision>
  <dcterms:created xsi:type="dcterms:W3CDTF">2019-12-09T10:03:14Z</dcterms:created>
  <dcterms:modified xsi:type="dcterms:W3CDTF">2019-12-27T07:17:44Z</dcterms:modified>
</cp:coreProperties>
</file>