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5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al__ma_Sayfas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002060"/>
                </a:solidFill>
              </a:defRPr>
            </a:pPr>
            <a:r>
              <a:rPr lang="tr-TR" sz="1200" dirty="0">
                <a:solidFill>
                  <a:srgbClr val="002060"/>
                </a:solidFill>
                <a:latin typeface="Arial" pitchFamily="34" charset="0"/>
                <a:cs typeface="Arial" pitchFamily="34" charset="0"/>
              </a:rPr>
              <a:t>Kaya Tırmanışında Farklı Yöntemler</a:t>
            </a:r>
            <a:endParaRPr lang="en-US" sz="1200" dirty="0">
              <a:solidFill>
                <a:srgbClr val="002060"/>
              </a:solidFill>
              <a:latin typeface="Arial" pitchFamily="34" charset="0"/>
              <a:cs typeface="Arial" pitchFamily="34" charset="0"/>
            </a:endParaRPr>
          </a:p>
        </c:rich>
      </c:tx>
      <c:overlay val="1"/>
    </c:title>
    <c:autoTitleDeleted val="0"/>
    <c:plotArea>
      <c:layout/>
      <c:pieChart>
        <c:varyColors val="1"/>
        <c:ser>
          <c:idx val="0"/>
          <c:order val="0"/>
          <c:tx>
            <c:strRef>
              <c:f>Sayfa1!$B$1</c:f>
              <c:strCache>
                <c:ptCount val="1"/>
                <c:pt idx="0">
                  <c:v>Satışlar</c:v>
                </c:pt>
              </c:strCache>
            </c:strRef>
          </c:tx>
          <c:dPt>
            <c:idx val="4"/>
            <c:bubble3D val="0"/>
            <c:spPr>
              <a:solidFill>
                <a:schemeClr val="bg2">
                  <a:lumMod val="75000"/>
                </a:schemeClr>
              </a:solidFill>
            </c:spPr>
          </c:dPt>
          <c:dPt>
            <c:idx val="10"/>
            <c:bubble3D val="0"/>
            <c:spPr>
              <a:solidFill>
                <a:srgbClr val="FFFF66"/>
              </a:solidFill>
            </c:spPr>
          </c:dPt>
          <c:dLbls>
            <c:dLbl>
              <c:idx val="0"/>
              <c:tx>
                <c:rich>
                  <a:bodyPr/>
                  <a:lstStyle/>
                  <a:p>
                    <a:r>
                      <a:rPr lang="en-US" b="1"/>
                      <a:t>Serbest Tırmanış</a:t>
                    </a:r>
                  </a:p>
                </c:rich>
              </c:tx>
              <c:showLegendKey val="0"/>
              <c:showVal val="1"/>
              <c:showCatName val="1"/>
              <c:showSerName val="0"/>
              <c:showPercent val="0"/>
              <c:showBubbleSize val="0"/>
              <c:extLst>
                <c:ext xmlns:c15="http://schemas.microsoft.com/office/drawing/2012/chart" uri="{CE6537A1-D6FC-4f65-9D91-7224C49458BB}"/>
              </c:extLst>
            </c:dLbl>
            <c:dLbl>
              <c:idx val="1"/>
              <c:tx>
                <c:rich>
                  <a:bodyPr/>
                  <a:lstStyle/>
                  <a:p>
                    <a:r>
                      <a:rPr lang="en-US" b="1"/>
                      <a:t>Yapay Tırmanış</a:t>
                    </a:r>
                  </a:p>
                </c:rich>
              </c:tx>
              <c:showLegendKey val="0"/>
              <c:showVal val="1"/>
              <c:showCatName val="1"/>
              <c:showSerName val="0"/>
              <c:showPercent val="0"/>
              <c:showBubbleSize val="0"/>
              <c:extLst>
                <c:ext xmlns:c15="http://schemas.microsoft.com/office/drawing/2012/chart" uri="{CE6537A1-D6FC-4f65-9D91-7224C49458BB}"/>
              </c:extLst>
            </c:dLbl>
            <c:dLbl>
              <c:idx val="2"/>
              <c:tx>
                <c:rich>
                  <a:bodyPr/>
                  <a:lstStyle/>
                  <a:p>
                    <a:r>
                      <a:rPr lang="en-US" b="1"/>
                      <a:t>Uzun Duvar Tırmanışı</a:t>
                    </a:r>
                  </a:p>
                </c:rich>
              </c:tx>
              <c:showLegendKey val="0"/>
              <c:showVal val="1"/>
              <c:showCatName val="1"/>
              <c:showSerName val="0"/>
              <c:showPercent val="0"/>
              <c:showBubbleSize val="0"/>
              <c:extLst>
                <c:ext xmlns:c15="http://schemas.microsoft.com/office/drawing/2012/chart" uri="{CE6537A1-D6FC-4f65-9D91-7224C49458BB}"/>
              </c:extLst>
            </c:dLbl>
            <c:dLbl>
              <c:idx val="3"/>
              <c:tx>
                <c:rich>
                  <a:bodyPr/>
                  <a:lstStyle/>
                  <a:p>
                    <a:r>
                      <a:rPr lang="en-US" b="1"/>
                      <a:t>Kısa Duvar Tırmanışı</a:t>
                    </a:r>
                  </a:p>
                </c:rich>
              </c:tx>
              <c:showLegendKey val="0"/>
              <c:showVal val="1"/>
              <c:showCatName val="1"/>
              <c:showSerName val="0"/>
              <c:showPercent val="0"/>
              <c:showBubbleSize val="0"/>
              <c:extLst>
                <c:ext xmlns:c15="http://schemas.microsoft.com/office/drawing/2012/chart" uri="{CE6537A1-D6FC-4f65-9D91-7224C49458BB}"/>
              </c:extLst>
            </c:dLbl>
            <c:dLbl>
              <c:idx val="4"/>
              <c:tx>
                <c:rich>
                  <a:bodyPr/>
                  <a:lstStyle/>
                  <a:p>
                    <a:r>
                      <a:rPr lang="es-ES" b="1"/>
                      <a:t>Tek başına Yapılan</a:t>
                    </a:r>
                    <a:r>
                      <a:rPr lang="es-ES" b="1" baseline="0"/>
                      <a:t> (</a:t>
                    </a:r>
                    <a:r>
                      <a:rPr lang="es-ES" b="1"/>
                      <a:t>Solo) Tırmanış</a:t>
                    </a:r>
                  </a:p>
                </c:rich>
              </c:tx>
              <c:showLegendKey val="0"/>
              <c:showVal val="1"/>
              <c:showCatName val="1"/>
              <c:showSerName val="0"/>
              <c:showPercent val="0"/>
              <c:showBubbleSize val="0"/>
              <c:extLst>
                <c:ext xmlns:c15="http://schemas.microsoft.com/office/drawing/2012/chart" uri="{CE6537A1-D6FC-4f65-9D91-7224C49458BB}"/>
              </c:extLst>
            </c:dLbl>
            <c:dLbl>
              <c:idx val="5"/>
              <c:tx>
                <c:rich>
                  <a:bodyPr/>
                  <a:lstStyle/>
                  <a:p>
                    <a:r>
                      <a:rPr lang="en-US" b="1" dirty="0" err="1">
                        <a:solidFill>
                          <a:schemeClr val="tx1"/>
                        </a:solidFill>
                      </a:rPr>
                      <a:t>Geleneksel</a:t>
                    </a:r>
                    <a:r>
                      <a:rPr lang="en-US" b="1" dirty="0">
                        <a:solidFill>
                          <a:schemeClr val="tx1"/>
                        </a:solidFill>
                      </a:rPr>
                      <a:t> </a:t>
                    </a:r>
                    <a:r>
                      <a:rPr lang="en-US" b="1" dirty="0" err="1">
                        <a:solidFill>
                          <a:schemeClr val="tx1"/>
                        </a:solidFill>
                      </a:rPr>
                      <a:t>Tırmanış</a:t>
                    </a:r>
                    <a:endParaRPr lang="en-US" b="1" dirty="0">
                      <a:solidFill>
                        <a:schemeClr val="tx1"/>
                      </a:solidFill>
                    </a:endParaRPr>
                  </a:p>
                </c:rich>
              </c:tx>
              <c:showLegendKey val="0"/>
              <c:showVal val="1"/>
              <c:showCatName val="1"/>
              <c:showSerName val="0"/>
              <c:showPercent val="0"/>
              <c:showBubbleSize val="0"/>
              <c:extLst>
                <c:ext xmlns:c15="http://schemas.microsoft.com/office/drawing/2012/chart" uri="{CE6537A1-D6FC-4f65-9D91-7224C49458BB}"/>
              </c:extLst>
            </c:dLbl>
            <c:dLbl>
              <c:idx val="6"/>
              <c:tx>
                <c:rich>
                  <a:bodyPr/>
                  <a:lstStyle/>
                  <a:p>
                    <a:r>
                      <a:rPr lang="en-US" b="1" dirty="0" err="1">
                        <a:solidFill>
                          <a:schemeClr val="tx1"/>
                        </a:solidFill>
                      </a:rPr>
                      <a:t>Spor</a:t>
                    </a:r>
                    <a:r>
                      <a:rPr lang="en-US" b="1" dirty="0">
                        <a:solidFill>
                          <a:schemeClr val="tx1"/>
                        </a:solidFill>
                      </a:rPr>
                      <a:t> </a:t>
                    </a:r>
                    <a:r>
                      <a:rPr lang="en-US" b="1" dirty="0" err="1">
                        <a:solidFill>
                          <a:schemeClr val="tx1"/>
                        </a:solidFill>
                      </a:rPr>
                      <a:t>Kaya</a:t>
                    </a:r>
                    <a:r>
                      <a:rPr lang="en-US" b="1" dirty="0">
                        <a:solidFill>
                          <a:schemeClr val="tx1"/>
                        </a:solidFill>
                      </a:rPr>
                      <a:t> </a:t>
                    </a:r>
                    <a:r>
                      <a:rPr lang="en-US" b="1" dirty="0" err="1">
                        <a:solidFill>
                          <a:schemeClr val="tx1"/>
                        </a:solidFill>
                      </a:rPr>
                      <a:t>Tırmanışı</a:t>
                    </a:r>
                    <a:endParaRPr lang="en-US" b="1" dirty="0">
                      <a:solidFill>
                        <a:schemeClr val="tx1"/>
                      </a:solidFill>
                    </a:endParaRPr>
                  </a:p>
                </c:rich>
              </c:tx>
              <c:showLegendKey val="0"/>
              <c:showVal val="1"/>
              <c:showCatName val="1"/>
              <c:showSerName val="0"/>
              <c:showPercent val="0"/>
              <c:showBubbleSize val="0"/>
              <c:extLst>
                <c:ext xmlns:c15="http://schemas.microsoft.com/office/drawing/2012/chart" uri="{CE6537A1-D6FC-4f65-9D91-7224C49458BB}"/>
              </c:extLst>
            </c:dLbl>
            <c:dLbl>
              <c:idx val="7"/>
              <c:tx>
                <c:rich>
                  <a:bodyPr/>
                  <a:lstStyle/>
                  <a:p>
                    <a:r>
                      <a:rPr lang="en-US" b="1"/>
                      <a:t>Yapay Duvar Tırmanışı</a:t>
                    </a:r>
                  </a:p>
                </c:rich>
              </c:tx>
              <c:showLegendKey val="0"/>
              <c:showVal val="1"/>
              <c:showCatName val="1"/>
              <c:showSerName val="0"/>
              <c:showPercent val="0"/>
              <c:showBubbleSize val="0"/>
              <c:extLst>
                <c:ext xmlns:c15="http://schemas.microsoft.com/office/drawing/2012/chart" uri="{CE6537A1-D6FC-4f65-9D91-7224C49458BB}"/>
              </c:extLst>
            </c:dLbl>
            <c:dLbl>
              <c:idx val="8"/>
              <c:tx>
                <c:rich>
                  <a:bodyPr/>
                  <a:lstStyle/>
                  <a:p>
                    <a:r>
                      <a:rPr lang="en-US" b="1" dirty="0" err="1">
                        <a:solidFill>
                          <a:schemeClr val="tx1"/>
                        </a:solidFill>
                      </a:rPr>
                      <a:t>Lider</a:t>
                    </a:r>
                    <a:r>
                      <a:rPr lang="en-US" b="1" dirty="0">
                        <a:solidFill>
                          <a:schemeClr val="tx1"/>
                        </a:solidFill>
                      </a:rPr>
                      <a:t> </a:t>
                    </a:r>
                    <a:r>
                      <a:rPr lang="en-US" b="1" dirty="0" err="1" smtClean="0">
                        <a:solidFill>
                          <a:schemeClr val="tx1"/>
                        </a:solidFill>
                      </a:rPr>
                      <a:t>Tırmanı</a:t>
                    </a:r>
                    <a:r>
                      <a:rPr lang="en-US" b="1" dirty="0" smtClean="0">
                        <a:solidFill>
                          <a:schemeClr val="tx1"/>
                        </a:solidFill>
                      </a:rPr>
                      <a:t>ş</a:t>
                    </a:r>
                    <a:endParaRPr lang="en-US" b="1" dirty="0">
                      <a:solidFill>
                        <a:schemeClr val="tx1"/>
                      </a:solidFill>
                    </a:endParaRPr>
                  </a:p>
                </c:rich>
              </c:tx>
              <c:showLegendKey val="0"/>
              <c:showVal val="1"/>
              <c:showCatName val="1"/>
              <c:showSerName val="0"/>
              <c:showPercent val="0"/>
              <c:showBubbleSize val="0"/>
              <c:extLst>
                <c:ext xmlns:c15="http://schemas.microsoft.com/office/drawing/2012/chart" uri="{CE6537A1-D6FC-4f65-9D91-7224C49458BB}"/>
              </c:extLst>
            </c:dLbl>
            <c:dLbl>
              <c:idx val="9"/>
              <c:tx>
                <c:rich>
                  <a:bodyPr/>
                  <a:lstStyle/>
                  <a:p>
                    <a:r>
                      <a:rPr lang="en-US" b="1"/>
                      <a:t>Geleneksel Lider Tırmanış</a:t>
                    </a:r>
                  </a:p>
                </c:rich>
              </c:tx>
              <c:showLegendKey val="0"/>
              <c:showVal val="1"/>
              <c:showCatName val="1"/>
              <c:showSerName val="0"/>
              <c:showPercent val="0"/>
              <c:showBubbleSize val="0"/>
              <c:extLst>
                <c:ext xmlns:c15="http://schemas.microsoft.com/office/drawing/2012/chart" uri="{CE6537A1-D6FC-4f65-9D91-7224C49458BB}"/>
              </c:extLst>
            </c:dLbl>
            <c:dLbl>
              <c:idx val="10"/>
              <c:tx>
                <c:rich>
                  <a:bodyPr/>
                  <a:lstStyle/>
                  <a:p>
                    <a:r>
                      <a:rPr lang="en-US" b="1"/>
                      <a:t>Spor Lider Tırmanış</a:t>
                    </a:r>
                  </a:p>
                </c:rich>
              </c:tx>
              <c:showLegendKey val="0"/>
              <c:showVal val="1"/>
              <c:showCatName val="1"/>
              <c:showSerName val="0"/>
              <c:showPercent val="0"/>
              <c:showBubbleSize val="0"/>
              <c:extLst>
                <c:ext xmlns:c15="http://schemas.microsoft.com/office/drawing/2012/chart" uri="{CE6537A1-D6FC-4f65-9D91-7224C49458BB}"/>
              </c:extLst>
            </c:dLbl>
            <c:dLbl>
              <c:idx val="11"/>
              <c:tx>
                <c:rich>
                  <a:bodyPr/>
                  <a:lstStyle/>
                  <a:p>
                    <a:r>
                      <a:rPr lang="en-US" b="1" dirty="0" err="1">
                        <a:solidFill>
                          <a:schemeClr val="tx1"/>
                        </a:solidFill>
                      </a:rPr>
                      <a:t>Üstten</a:t>
                    </a:r>
                    <a:r>
                      <a:rPr lang="en-US" b="1" dirty="0">
                        <a:solidFill>
                          <a:schemeClr val="tx1"/>
                        </a:solidFill>
                      </a:rPr>
                      <a:t> </a:t>
                    </a:r>
                    <a:r>
                      <a:rPr lang="en-US" b="1" dirty="0" err="1">
                        <a:solidFill>
                          <a:schemeClr val="tx1"/>
                        </a:solidFill>
                      </a:rPr>
                      <a:t>Emniyetli</a:t>
                    </a:r>
                    <a:r>
                      <a:rPr lang="en-US" b="1" dirty="0">
                        <a:solidFill>
                          <a:schemeClr val="tx1"/>
                        </a:solidFill>
                      </a:rPr>
                      <a:t> </a:t>
                    </a:r>
                    <a:r>
                      <a:rPr lang="en-US" b="1" dirty="0" err="1">
                        <a:solidFill>
                          <a:schemeClr val="tx1"/>
                        </a:solidFill>
                      </a:rPr>
                      <a:t>Tırmanış</a:t>
                    </a:r>
                    <a:endParaRPr lang="en-US" b="1" dirty="0">
                      <a:solidFill>
                        <a:schemeClr val="tx1"/>
                      </a:solidFill>
                    </a:endParaRPr>
                  </a:p>
                </c:rich>
              </c:tx>
              <c:showLegendKey val="0"/>
              <c:showVal val="1"/>
              <c:showCatName val="1"/>
              <c:showSerName val="0"/>
              <c:showPercent val="0"/>
              <c:showBubbleSize val="0"/>
              <c:extLst>
                <c:ext xmlns:c15="http://schemas.microsoft.com/office/drawing/2012/chart" uri="{CE6537A1-D6FC-4f65-9D91-7224C49458BB}"/>
              </c:extLst>
            </c:dLbl>
            <c:spPr>
              <a:noFill/>
              <a:ln>
                <a:noFill/>
              </a:ln>
              <a:effectLst/>
            </c:spPr>
            <c:txPr>
              <a:bodyPr/>
              <a:lstStyle/>
              <a:p>
                <a:pPr>
                  <a:defRPr b="1"/>
                </a:pPr>
                <a:endParaRPr lang="tr-TR"/>
              </a:p>
            </c:txPr>
            <c:showLegendKey val="0"/>
            <c:showVal val="1"/>
            <c:showCatName val="1"/>
            <c:showSerName val="0"/>
            <c:showPercent val="0"/>
            <c:showBubbleSize val="0"/>
            <c:showLeaderLines val="1"/>
            <c:extLst>
              <c:ext xmlns:c15="http://schemas.microsoft.com/office/drawing/2012/chart" uri="{CE6537A1-D6FC-4f65-9D91-7224C49458BB}"/>
            </c:extLst>
          </c:dLbls>
          <c:cat>
            <c:strRef>
              <c:f>Sayfa1!$A$2:$A$13</c:f>
              <c:strCache>
                <c:ptCount val="12"/>
                <c:pt idx="0">
                  <c:v>Serbest Tırmanış</c:v>
                </c:pt>
                <c:pt idx="1">
                  <c:v>Yapay Tırmanış</c:v>
                </c:pt>
                <c:pt idx="2">
                  <c:v>Uzun Duvar Tırmanışı</c:v>
                </c:pt>
                <c:pt idx="3">
                  <c:v>Kısa Duvar Tırmanışı</c:v>
                </c:pt>
                <c:pt idx="4">
                  <c:v>Solo Tırmanış</c:v>
                </c:pt>
                <c:pt idx="5">
                  <c:v>Geleneksel Tırmanış</c:v>
                </c:pt>
                <c:pt idx="6">
                  <c:v>Spor Kaya Tırmanışı</c:v>
                </c:pt>
                <c:pt idx="7">
                  <c:v>Yapay Duvar Tırmanışıü</c:v>
                </c:pt>
                <c:pt idx="8">
                  <c:v>Lider Tırmanış</c:v>
                </c:pt>
                <c:pt idx="9">
                  <c:v>Geleneksel Lider Tırmanış</c:v>
                </c:pt>
                <c:pt idx="10">
                  <c:v>Spor Lider Tırmanış</c:v>
                </c:pt>
                <c:pt idx="11">
                  <c:v>Üstten Emniyetli Tırmanış</c:v>
                </c:pt>
              </c:strCache>
            </c:strRef>
          </c:cat>
          <c:val>
            <c:numRef>
              <c:f>Sayfa1!$B$2:$B$13</c:f>
              <c:numCache>
                <c:formatCode>General</c:formatCode>
                <c:ptCount val="12"/>
                <c:pt idx="0">
                  <c:v>8.3000000000000007</c:v>
                </c:pt>
                <c:pt idx="1">
                  <c:v>8.3000000000000007</c:v>
                </c:pt>
                <c:pt idx="2">
                  <c:v>8.3000000000000007</c:v>
                </c:pt>
                <c:pt idx="3">
                  <c:v>8.3000000000000007</c:v>
                </c:pt>
                <c:pt idx="4">
                  <c:v>8.3000000000000007</c:v>
                </c:pt>
                <c:pt idx="5">
                  <c:v>8.3000000000000007</c:v>
                </c:pt>
                <c:pt idx="6">
                  <c:v>8.3000000000000007</c:v>
                </c:pt>
                <c:pt idx="7">
                  <c:v>8.3000000000000007</c:v>
                </c:pt>
                <c:pt idx="8">
                  <c:v>8.3000000000000007</c:v>
                </c:pt>
                <c:pt idx="9">
                  <c:v>8.3000000000000007</c:v>
                </c:pt>
                <c:pt idx="10">
                  <c:v>8.3000000000000007</c:v>
                </c:pt>
                <c:pt idx="11">
                  <c:v>8.3000000000000007</c:v>
                </c:pt>
              </c:numCache>
            </c:numRef>
          </c:val>
        </c:ser>
        <c:dLbls>
          <c:showLegendKey val="0"/>
          <c:showVal val="1"/>
          <c:showCatName val="1"/>
          <c:showSerName val="0"/>
          <c:showPercent val="0"/>
          <c:showBubbleSize val="0"/>
          <c:showLeaderLines val="1"/>
        </c:dLbls>
        <c:firstSliceAng val="0"/>
      </c:pieChart>
    </c:plotArea>
    <c:plotVisOnly val="1"/>
    <c:dispBlanksAs val="zero"/>
    <c:showDLblsOverMax val="0"/>
  </c:chart>
  <c:spPr>
    <a:ln>
      <a:solidFill>
        <a:schemeClr val="tx1"/>
      </a:solid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8DE48D-7633-4963-A169-86D4068C7AC6}" type="datetimeFigureOut">
              <a:rPr lang="tr-TR" smtClean="0"/>
              <a:t>2.2.2017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A6B444-AB75-4671-AE59-F81860BEB8E8}" type="slidenum">
              <a:rPr lang="tr-TR" smtClean="0"/>
              <a:t>‹#›</a:t>
            </a:fld>
            <a:endParaRPr lang="tr-TR"/>
          </a:p>
        </p:txBody>
      </p:sp>
    </p:spTree>
    <p:extLst>
      <p:ext uri="{BB962C8B-B14F-4D97-AF65-F5344CB8AC3E}">
        <p14:creationId xmlns:p14="http://schemas.microsoft.com/office/powerpoint/2010/main" val="4288175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96F73347-3F8B-4B92-992F-3B608986EBB0}" type="slidenum">
              <a:rPr lang="tr-TR" smtClean="0"/>
              <a:pPr/>
              <a:t>42</a:t>
            </a:fld>
            <a:endParaRPr lang="tr-TR"/>
          </a:p>
        </p:txBody>
      </p:sp>
    </p:spTree>
    <p:extLst>
      <p:ext uri="{BB962C8B-B14F-4D97-AF65-F5344CB8AC3E}">
        <p14:creationId xmlns:p14="http://schemas.microsoft.com/office/powerpoint/2010/main" val="2515914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C6C6FC31-61C8-49D6-A9E2-1FD17351B2DE}" type="datetimeFigureOut">
              <a:rPr lang="tr-TR" smtClean="0"/>
              <a:t>2.2.2017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7C61669-6EAC-406F-B03B-9276FB2FA43C}" type="slidenum">
              <a:rPr lang="tr-TR" smtClean="0"/>
              <a:t>‹#›</a:t>
            </a:fld>
            <a:endParaRPr lang="tr-TR"/>
          </a:p>
        </p:txBody>
      </p:sp>
    </p:spTree>
    <p:extLst>
      <p:ext uri="{BB962C8B-B14F-4D97-AF65-F5344CB8AC3E}">
        <p14:creationId xmlns:p14="http://schemas.microsoft.com/office/powerpoint/2010/main" val="2365851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6C6FC31-61C8-49D6-A9E2-1FD17351B2DE}" type="datetimeFigureOut">
              <a:rPr lang="tr-TR" smtClean="0"/>
              <a:t>2.2.2017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7C61669-6EAC-406F-B03B-9276FB2FA43C}" type="slidenum">
              <a:rPr lang="tr-TR" smtClean="0"/>
              <a:t>‹#›</a:t>
            </a:fld>
            <a:endParaRPr lang="tr-TR"/>
          </a:p>
        </p:txBody>
      </p:sp>
    </p:spTree>
    <p:extLst>
      <p:ext uri="{BB962C8B-B14F-4D97-AF65-F5344CB8AC3E}">
        <p14:creationId xmlns:p14="http://schemas.microsoft.com/office/powerpoint/2010/main" val="3449115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6C6FC31-61C8-49D6-A9E2-1FD17351B2DE}" type="datetimeFigureOut">
              <a:rPr lang="tr-TR" smtClean="0"/>
              <a:t>2.2.2017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7C61669-6EAC-406F-B03B-9276FB2FA43C}" type="slidenum">
              <a:rPr lang="tr-TR" smtClean="0"/>
              <a:t>‹#›</a:t>
            </a:fld>
            <a:endParaRPr lang="tr-TR"/>
          </a:p>
        </p:txBody>
      </p:sp>
    </p:spTree>
    <p:extLst>
      <p:ext uri="{BB962C8B-B14F-4D97-AF65-F5344CB8AC3E}">
        <p14:creationId xmlns:p14="http://schemas.microsoft.com/office/powerpoint/2010/main" val="3233110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6C6FC31-61C8-49D6-A9E2-1FD17351B2DE}" type="datetimeFigureOut">
              <a:rPr lang="tr-TR" smtClean="0"/>
              <a:t>2.2.2017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7C61669-6EAC-406F-B03B-9276FB2FA43C}" type="slidenum">
              <a:rPr lang="tr-TR" smtClean="0"/>
              <a:t>‹#›</a:t>
            </a:fld>
            <a:endParaRPr lang="tr-TR"/>
          </a:p>
        </p:txBody>
      </p:sp>
    </p:spTree>
    <p:extLst>
      <p:ext uri="{BB962C8B-B14F-4D97-AF65-F5344CB8AC3E}">
        <p14:creationId xmlns:p14="http://schemas.microsoft.com/office/powerpoint/2010/main" val="81591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C6C6FC31-61C8-49D6-A9E2-1FD17351B2DE}" type="datetimeFigureOut">
              <a:rPr lang="tr-TR" smtClean="0"/>
              <a:t>2.2.2017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7C61669-6EAC-406F-B03B-9276FB2FA43C}" type="slidenum">
              <a:rPr lang="tr-TR" smtClean="0"/>
              <a:t>‹#›</a:t>
            </a:fld>
            <a:endParaRPr lang="tr-TR"/>
          </a:p>
        </p:txBody>
      </p:sp>
    </p:spTree>
    <p:extLst>
      <p:ext uri="{BB962C8B-B14F-4D97-AF65-F5344CB8AC3E}">
        <p14:creationId xmlns:p14="http://schemas.microsoft.com/office/powerpoint/2010/main" val="3465016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6C6FC31-61C8-49D6-A9E2-1FD17351B2DE}" type="datetimeFigureOut">
              <a:rPr lang="tr-TR" smtClean="0"/>
              <a:t>2.2.2017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7C61669-6EAC-406F-B03B-9276FB2FA43C}" type="slidenum">
              <a:rPr lang="tr-TR" smtClean="0"/>
              <a:t>‹#›</a:t>
            </a:fld>
            <a:endParaRPr lang="tr-TR"/>
          </a:p>
        </p:txBody>
      </p:sp>
    </p:spTree>
    <p:extLst>
      <p:ext uri="{BB962C8B-B14F-4D97-AF65-F5344CB8AC3E}">
        <p14:creationId xmlns:p14="http://schemas.microsoft.com/office/powerpoint/2010/main" val="3457908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6C6FC31-61C8-49D6-A9E2-1FD17351B2DE}" type="datetimeFigureOut">
              <a:rPr lang="tr-TR" smtClean="0"/>
              <a:t>2.2.2017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7C61669-6EAC-406F-B03B-9276FB2FA43C}" type="slidenum">
              <a:rPr lang="tr-TR" smtClean="0"/>
              <a:t>‹#›</a:t>
            </a:fld>
            <a:endParaRPr lang="tr-TR"/>
          </a:p>
        </p:txBody>
      </p:sp>
    </p:spTree>
    <p:extLst>
      <p:ext uri="{BB962C8B-B14F-4D97-AF65-F5344CB8AC3E}">
        <p14:creationId xmlns:p14="http://schemas.microsoft.com/office/powerpoint/2010/main" val="415864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6C6FC31-61C8-49D6-A9E2-1FD17351B2DE}" type="datetimeFigureOut">
              <a:rPr lang="tr-TR" smtClean="0"/>
              <a:t>2.2.2017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7C61669-6EAC-406F-B03B-9276FB2FA43C}" type="slidenum">
              <a:rPr lang="tr-TR" smtClean="0"/>
              <a:t>‹#›</a:t>
            </a:fld>
            <a:endParaRPr lang="tr-TR"/>
          </a:p>
        </p:txBody>
      </p:sp>
    </p:spTree>
    <p:extLst>
      <p:ext uri="{BB962C8B-B14F-4D97-AF65-F5344CB8AC3E}">
        <p14:creationId xmlns:p14="http://schemas.microsoft.com/office/powerpoint/2010/main" val="1735029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6C6FC31-61C8-49D6-A9E2-1FD17351B2DE}" type="datetimeFigureOut">
              <a:rPr lang="tr-TR" smtClean="0"/>
              <a:t>2.2.2017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7C61669-6EAC-406F-B03B-9276FB2FA43C}" type="slidenum">
              <a:rPr lang="tr-TR" smtClean="0"/>
              <a:t>‹#›</a:t>
            </a:fld>
            <a:endParaRPr lang="tr-TR"/>
          </a:p>
        </p:txBody>
      </p:sp>
    </p:spTree>
    <p:extLst>
      <p:ext uri="{BB962C8B-B14F-4D97-AF65-F5344CB8AC3E}">
        <p14:creationId xmlns:p14="http://schemas.microsoft.com/office/powerpoint/2010/main" val="367515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6C6FC31-61C8-49D6-A9E2-1FD17351B2DE}" type="datetimeFigureOut">
              <a:rPr lang="tr-TR" smtClean="0"/>
              <a:t>2.2.2017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7C61669-6EAC-406F-B03B-9276FB2FA43C}" type="slidenum">
              <a:rPr lang="tr-TR" smtClean="0"/>
              <a:t>‹#›</a:t>
            </a:fld>
            <a:endParaRPr lang="tr-TR"/>
          </a:p>
        </p:txBody>
      </p:sp>
    </p:spTree>
    <p:extLst>
      <p:ext uri="{BB962C8B-B14F-4D97-AF65-F5344CB8AC3E}">
        <p14:creationId xmlns:p14="http://schemas.microsoft.com/office/powerpoint/2010/main" val="3702394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6C6FC31-61C8-49D6-A9E2-1FD17351B2DE}" type="datetimeFigureOut">
              <a:rPr lang="tr-TR" smtClean="0"/>
              <a:t>2.2.2017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7C61669-6EAC-406F-B03B-9276FB2FA43C}" type="slidenum">
              <a:rPr lang="tr-TR" smtClean="0"/>
              <a:t>‹#›</a:t>
            </a:fld>
            <a:endParaRPr lang="tr-TR"/>
          </a:p>
        </p:txBody>
      </p:sp>
    </p:spTree>
    <p:extLst>
      <p:ext uri="{BB962C8B-B14F-4D97-AF65-F5344CB8AC3E}">
        <p14:creationId xmlns:p14="http://schemas.microsoft.com/office/powerpoint/2010/main" val="3008648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C6FC31-61C8-49D6-A9E2-1FD17351B2DE}" type="datetimeFigureOut">
              <a:rPr lang="tr-TR" smtClean="0"/>
              <a:t>2.2.2017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C61669-6EAC-406F-B03B-9276FB2FA43C}" type="slidenum">
              <a:rPr lang="tr-TR" smtClean="0"/>
              <a:t>‹#›</a:t>
            </a:fld>
            <a:endParaRPr lang="tr-TR"/>
          </a:p>
        </p:txBody>
      </p:sp>
    </p:spTree>
    <p:extLst>
      <p:ext uri="{BB962C8B-B14F-4D97-AF65-F5344CB8AC3E}">
        <p14:creationId xmlns:p14="http://schemas.microsoft.com/office/powerpoint/2010/main" val="704045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S&#252;rat.mp4" TargetMode="External"/><Relationship Id="rId2" Type="http://schemas.openxmlformats.org/officeDocument/2006/relationships/slideLayout" Target="../slideLayouts/slideLayout2.xml"/><Relationship Id="rId1" Type="http://schemas.openxmlformats.org/officeDocument/2006/relationships/video" Target="file:///N:\SKT\speed.mp4" TargetMode="External"/><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hyperlink" Target="Lider.mp4" TargetMode="External"/><Relationship Id="rId2" Type="http://schemas.openxmlformats.org/officeDocument/2006/relationships/slideLayout" Target="../slideLayouts/slideLayout2.xml"/><Relationship Id="rId1" Type="http://schemas.openxmlformats.org/officeDocument/2006/relationships/video" Target="file:///F:\do&#287;a%20sporlar&#305;\lider.mp4" TargetMode="External"/><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N:\SKT\kad&#305;n%20boulder.mp4" TargetMode="External"/><Relationship Id="rId1" Type="http://schemas.openxmlformats.org/officeDocument/2006/relationships/video" Target="file:///N:\SKT\erkek%20boulder.mp4" TargetMode="Externa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K&#305;sa%20kaya.mp4"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file:///N:\SKT\son.mp4" TargetMode="External"/><Relationship Id="rId4" Type="http://schemas.openxmlformats.org/officeDocument/2006/relationships/hyperlink" Target="Genel.mp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solidFill>
                  <a:srgbClr val="FF0000"/>
                </a:solidFill>
              </a:rPr>
              <a:t>Kaya Tırmanışı</a:t>
            </a:r>
            <a:endParaRPr lang="tr-TR" dirty="0">
              <a:solidFill>
                <a:srgbClr val="FF0000"/>
              </a:solidFill>
            </a:endParaRPr>
          </a:p>
        </p:txBody>
      </p:sp>
      <p:sp>
        <p:nvSpPr>
          <p:cNvPr id="3" name="2 Alt Başlık"/>
          <p:cNvSpPr>
            <a:spLocks noGrp="1"/>
          </p:cNvSpPr>
          <p:nvPr>
            <p:ph type="subTitle" idx="1"/>
          </p:nvPr>
        </p:nvSpPr>
        <p:spPr/>
        <p:txBody>
          <a:bodyPr/>
          <a:lstStyle/>
          <a:p>
            <a:r>
              <a:rPr lang="tr-TR" dirty="0" smtClean="0">
                <a:solidFill>
                  <a:srgbClr val="002060"/>
                </a:solidFill>
              </a:rPr>
              <a:t>Dicle ARAS</a:t>
            </a:r>
            <a:endParaRPr lang="tr-TR" dirty="0">
              <a:solidFill>
                <a:srgbClr val="002060"/>
              </a:solidFill>
            </a:endParaRPr>
          </a:p>
        </p:txBody>
      </p:sp>
    </p:spTree>
    <p:extLst>
      <p:ext uri="{BB962C8B-B14F-4D97-AF65-F5344CB8AC3E}">
        <p14:creationId xmlns:p14="http://schemas.microsoft.com/office/powerpoint/2010/main" val="2877979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Kaya Tırmanışında Farklı Yöntemler</a:t>
            </a:r>
            <a:endParaRPr lang="tr-TR" dirty="0"/>
          </a:p>
        </p:txBody>
      </p:sp>
      <p:graphicFrame>
        <p:nvGraphicFramePr>
          <p:cNvPr id="5" name="4 Grafik"/>
          <p:cNvGraphicFramePr/>
          <p:nvPr/>
        </p:nvGraphicFramePr>
        <p:xfrm>
          <a:off x="3359696" y="1575732"/>
          <a:ext cx="5219700" cy="5210261"/>
        </p:xfrm>
        <a:graphic>
          <a:graphicData uri="http://schemas.openxmlformats.org/drawingml/2006/chart">
            <c:chart xmlns:c="http://schemas.openxmlformats.org/drawingml/2006/chart" xmlns:r="http://schemas.openxmlformats.org/officeDocument/2006/relationships" r:id="rId2"/>
          </a:graphicData>
        </a:graphic>
      </p:graphicFrame>
      <p:sp>
        <p:nvSpPr>
          <p:cNvPr id="8" name="7 Dikdörtgen"/>
          <p:cNvSpPr/>
          <p:nvPr/>
        </p:nvSpPr>
        <p:spPr>
          <a:xfrm>
            <a:off x="3359696" y="1340769"/>
            <a:ext cx="3528392" cy="276999"/>
          </a:xfrm>
          <a:prstGeom prst="rect">
            <a:avLst/>
          </a:prstGeom>
        </p:spPr>
        <p:txBody>
          <a:bodyPr wrap="square">
            <a:spAutoFit/>
          </a:bodyPr>
          <a:lstStyle/>
          <a:p>
            <a:r>
              <a:rPr lang="tr-TR" sz="1200" dirty="0">
                <a:solidFill>
                  <a:srgbClr val="002060"/>
                </a:solidFill>
              </a:rPr>
              <a:t>Şekil 1. Kaya tırmanışında kullanılan farklı yöntemler.</a:t>
            </a:r>
            <a:endParaRPr lang="tr-TR" sz="1200" dirty="0">
              <a:solidFill>
                <a:srgbClr val="002060"/>
              </a:solidFill>
            </a:endParaRPr>
          </a:p>
        </p:txBody>
      </p:sp>
      <p:sp>
        <p:nvSpPr>
          <p:cNvPr id="9" name="8 Dikdörtgen"/>
          <p:cNvSpPr/>
          <p:nvPr/>
        </p:nvSpPr>
        <p:spPr>
          <a:xfrm>
            <a:off x="8544272" y="6453337"/>
            <a:ext cx="1512168" cy="276999"/>
          </a:xfrm>
          <a:prstGeom prst="rect">
            <a:avLst/>
          </a:prstGeom>
        </p:spPr>
        <p:txBody>
          <a:bodyPr wrap="square">
            <a:spAutoFit/>
          </a:bodyPr>
          <a:lstStyle/>
          <a:p>
            <a:r>
              <a:rPr lang="tr-TR" sz="1200" dirty="0">
                <a:solidFill>
                  <a:srgbClr val="002060"/>
                </a:solidFill>
              </a:rPr>
              <a:t>Aras ve Akalan, 2010</a:t>
            </a:r>
            <a:endParaRPr lang="tr-TR" sz="1200" dirty="0">
              <a:solidFill>
                <a:srgbClr val="002060"/>
              </a:solidFill>
            </a:endParaRPr>
          </a:p>
        </p:txBody>
      </p:sp>
      <p:sp>
        <p:nvSpPr>
          <p:cNvPr id="6" name="5 Veri Yer Tutucusu"/>
          <p:cNvSpPr>
            <a:spLocks noGrp="1"/>
          </p:cNvSpPr>
          <p:nvPr>
            <p:ph type="dt" sz="half" idx="10"/>
          </p:nvPr>
        </p:nvSpPr>
        <p:spPr/>
        <p:txBody>
          <a:bodyPr/>
          <a:lstStyle/>
          <a:p>
            <a:fld id="{478D5B68-8E08-4FBD-A4A5-179E10DFFBB9}" type="datetime1">
              <a:rPr lang="tr-TR" smtClean="0"/>
              <a:pPr/>
              <a:t>2.2.2017</a:t>
            </a:fld>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10</a:t>
            </a:fld>
            <a:endParaRPr lang="tr-TR"/>
          </a:p>
        </p:txBody>
      </p:sp>
    </p:spTree>
    <p:extLst>
      <p:ext uri="{BB962C8B-B14F-4D97-AF65-F5344CB8AC3E}">
        <p14:creationId xmlns:p14="http://schemas.microsoft.com/office/powerpoint/2010/main" val="1083992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Kaya Tırmanışında Farklı Yöntemler</a:t>
            </a:r>
            <a:endParaRPr lang="tr-TR" dirty="0"/>
          </a:p>
        </p:txBody>
      </p:sp>
      <p:sp>
        <p:nvSpPr>
          <p:cNvPr id="3" name="2 İçerik Yer Tutucusu"/>
          <p:cNvSpPr>
            <a:spLocks noGrp="1"/>
          </p:cNvSpPr>
          <p:nvPr>
            <p:ph idx="1"/>
          </p:nvPr>
        </p:nvSpPr>
        <p:spPr/>
        <p:txBody>
          <a:bodyPr>
            <a:normAutofit/>
          </a:bodyPr>
          <a:lstStyle/>
          <a:p>
            <a:pPr algn="just"/>
            <a:r>
              <a:rPr lang="tr-TR" sz="3000" dirty="0">
                <a:solidFill>
                  <a:srgbClr val="002060"/>
                </a:solidFill>
              </a:rPr>
              <a:t>Yukarıdaki sınıflamayı artırmak mümkündür.</a:t>
            </a:r>
          </a:p>
          <a:p>
            <a:pPr algn="just"/>
            <a:endParaRPr lang="tr-TR" sz="3000" dirty="0">
              <a:solidFill>
                <a:srgbClr val="002060"/>
              </a:solidFill>
            </a:endParaRPr>
          </a:p>
          <a:p>
            <a:pPr algn="just"/>
            <a:r>
              <a:rPr lang="tr-TR" sz="3000" dirty="0">
                <a:solidFill>
                  <a:srgbClr val="002060"/>
                </a:solidFill>
              </a:rPr>
              <a:t>Bu yöntemlerden bazıları tırmanış yapılan yere, emniyet malzemelerinin kullanılıp kullanılmamasına ve  ip tekniklerine göre sınıflandırılmıştır.</a:t>
            </a:r>
          </a:p>
        </p:txBody>
      </p:sp>
      <p:sp>
        <p:nvSpPr>
          <p:cNvPr id="4" name="3 Veri Yer Tutucusu"/>
          <p:cNvSpPr>
            <a:spLocks noGrp="1"/>
          </p:cNvSpPr>
          <p:nvPr>
            <p:ph type="dt" sz="half" idx="10"/>
          </p:nvPr>
        </p:nvSpPr>
        <p:spPr/>
        <p:txBody>
          <a:bodyPr/>
          <a:lstStyle/>
          <a:p>
            <a:fld id="{8993C3BB-7705-47FB-A144-8B599A4BF351}" type="datetime1">
              <a:rPr lang="tr-TR" smtClean="0"/>
              <a:pPr/>
              <a:t>2.2.2017</a:t>
            </a:fld>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11</a:t>
            </a:fld>
            <a:endParaRPr lang="tr-TR"/>
          </a:p>
        </p:txBody>
      </p:sp>
    </p:spTree>
    <p:extLst>
      <p:ext uri="{BB962C8B-B14F-4D97-AF65-F5344CB8AC3E}">
        <p14:creationId xmlns:p14="http://schemas.microsoft.com/office/powerpoint/2010/main" val="3877179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Spor Kaya Tırmanışı</a:t>
            </a:r>
            <a:endParaRPr lang="tr-TR" dirty="0"/>
          </a:p>
        </p:txBody>
      </p:sp>
      <p:sp>
        <p:nvSpPr>
          <p:cNvPr id="3" name="2 İçerik Yer Tutucusu"/>
          <p:cNvSpPr>
            <a:spLocks noGrp="1"/>
          </p:cNvSpPr>
          <p:nvPr>
            <p:ph idx="1"/>
          </p:nvPr>
        </p:nvSpPr>
        <p:spPr/>
        <p:txBody>
          <a:bodyPr>
            <a:normAutofit/>
          </a:bodyPr>
          <a:lstStyle/>
          <a:p>
            <a:pPr algn="just"/>
            <a:r>
              <a:rPr lang="tr-TR" sz="3000" dirty="0">
                <a:solidFill>
                  <a:srgbClr val="002060"/>
                </a:solidFill>
              </a:rPr>
              <a:t>Spor kaya tırmanışı, </a:t>
            </a:r>
            <a:r>
              <a:rPr lang="tr-TR" sz="3000" dirty="0" err="1">
                <a:solidFill>
                  <a:srgbClr val="002060"/>
                </a:solidFill>
              </a:rPr>
              <a:t>bolt</a:t>
            </a:r>
            <a:r>
              <a:rPr lang="tr-TR" sz="3000" dirty="0">
                <a:solidFill>
                  <a:srgbClr val="002060"/>
                </a:solidFill>
              </a:rPr>
              <a:t> denilen, kaya yüzeyine delik açılarak yerleştirilen ve genellikle çelikten üretilen metal plakaların kullanıldığı tırmanış yöntemidir (</a:t>
            </a:r>
            <a:r>
              <a:rPr lang="tr-TR" sz="3000" dirty="0" err="1">
                <a:solidFill>
                  <a:srgbClr val="002060"/>
                </a:solidFill>
              </a:rPr>
              <a:t>Kidd</a:t>
            </a:r>
            <a:r>
              <a:rPr lang="tr-TR" sz="3000" dirty="0">
                <a:solidFill>
                  <a:srgbClr val="002060"/>
                </a:solidFill>
              </a:rPr>
              <a:t> and </a:t>
            </a:r>
            <a:r>
              <a:rPr lang="tr-TR" sz="3000" dirty="0" err="1">
                <a:solidFill>
                  <a:srgbClr val="002060"/>
                </a:solidFill>
              </a:rPr>
              <a:t>Hazelrigs</a:t>
            </a:r>
            <a:r>
              <a:rPr lang="tr-TR" sz="3000" dirty="0">
                <a:solidFill>
                  <a:srgbClr val="002060"/>
                </a:solidFill>
              </a:rPr>
              <a:t>, 2009).</a:t>
            </a:r>
          </a:p>
        </p:txBody>
      </p:sp>
      <p:pic>
        <p:nvPicPr>
          <p:cNvPr id="4" name="Picture 2"/>
          <p:cNvPicPr>
            <a:picLocks noChangeAspect="1" noChangeArrowheads="1"/>
          </p:cNvPicPr>
          <p:nvPr/>
        </p:nvPicPr>
        <p:blipFill>
          <a:blip r:embed="rId2" cstate="print"/>
          <a:srcRect/>
          <a:stretch>
            <a:fillRect/>
          </a:stretch>
        </p:blipFill>
        <p:spPr bwMode="auto">
          <a:xfrm>
            <a:off x="2639617" y="3944089"/>
            <a:ext cx="1895633" cy="1955676"/>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t="35214" r="48153" b="32623"/>
          <a:stretch>
            <a:fillRect/>
          </a:stretch>
        </p:blipFill>
        <p:spPr bwMode="auto">
          <a:xfrm>
            <a:off x="5519936" y="4088105"/>
            <a:ext cx="1860798" cy="1512168"/>
          </a:xfrm>
          <a:prstGeom prst="rect">
            <a:avLst/>
          </a:prstGeom>
          <a:noFill/>
          <a:ln w="9525">
            <a:noFill/>
            <a:miter lim="800000"/>
            <a:headEnd/>
            <a:tailEnd/>
          </a:ln>
        </p:spPr>
      </p:pic>
      <p:sp>
        <p:nvSpPr>
          <p:cNvPr id="6" name="5 Dikdörtgen"/>
          <p:cNvSpPr/>
          <p:nvPr/>
        </p:nvSpPr>
        <p:spPr>
          <a:xfrm>
            <a:off x="6312024" y="5816298"/>
            <a:ext cx="3888432" cy="276999"/>
          </a:xfrm>
          <a:prstGeom prst="rect">
            <a:avLst/>
          </a:prstGeom>
        </p:spPr>
        <p:txBody>
          <a:bodyPr wrap="square">
            <a:spAutoFit/>
          </a:bodyPr>
          <a:lstStyle/>
          <a:p>
            <a:r>
              <a:rPr lang="tr-TR" sz="1200" dirty="0">
                <a:solidFill>
                  <a:srgbClr val="002060"/>
                </a:solidFill>
              </a:rPr>
              <a:t>http://www.</a:t>
            </a:r>
            <a:r>
              <a:rPr lang="tr-TR" sz="1200" dirty="0" err="1">
                <a:solidFill>
                  <a:srgbClr val="002060"/>
                </a:solidFill>
              </a:rPr>
              <a:t>safeclimbing</a:t>
            </a:r>
            <a:r>
              <a:rPr lang="tr-TR" sz="1200" dirty="0">
                <a:solidFill>
                  <a:srgbClr val="002060"/>
                </a:solidFill>
              </a:rPr>
              <a:t>.org/</a:t>
            </a:r>
            <a:r>
              <a:rPr lang="tr-TR" sz="1200" dirty="0" err="1">
                <a:solidFill>
                  <a:srgbClr val="002060"/>
                </a:solidFill>
              </a:rPr>
              <a:t>education</a:t>
            </a:r>
            <a:r>
              <a:rPr lang="tr-TR" sz="1200" dirty="0">
                <a:solidFill>
                  <a:srgbClr val="002060"/>
                </a:solidFill>
              </a:rPr>
              <a:t>/</a:t>
            </a:r>
            <a:r>
              <a:rPr lang="tr-TR" sz="1200" dirty="0" err="1">
                <a:solidFill>
                  <a:srgbClr val="002060"/>
                </a:solidFill>
              </a:rPr>
              <a:t>bomberbolts</a:t>
            </a:r>
            <a:r>
              <a:rPr lang="tr-TR" sz="1200" dirty="0">
                <a:solidFill>
                  <a:srgbClr val="002060"/>
                </a:solidFill>
              </a:rPr>
              <a:t>.</a:t>
            </a:r>
            <a:r>
              <a:rPr lang="tr-TR" sz="1200" dirty="0" err="1">
                <a:solidFill>
                  <a:srgbClr val="002060"/>
                </a:solidFill>
              </a:rPr>
              <a:t>htm</a:t>
            </a:r>
            <a:endParaRPr lang="tr-TR" sz="1200" dirty="0">
              <a:solidFill>
                <a:srgbClr val="002060"/>
              </a:solidFill>
            </a:endParaRPr>
          </a:p>
        </p:txBody>
      </p:sp>
      <p:sp>
        <p:nvSpPr>
          <p:cNvPr id="7" name="6 Dikdörtgen"/>
          <p:cNvSpPr/>
          <p:nvPr/>
        </p:nvSpPr>
        <p:spPr>
          <a:xfrm>
            <a:off x="2135560" y="5888306"/>
            <a:ext cx="3870176" cy="276999"/>
          </a:xfrm>
          <a:prstGeom prst="rect">
            <a:avLst/>
          </a:prstGeom>
        </p:spPr>
        <p:txBody>
          <a:bodyPr wrap="square">
            <a:spAutoFit/>
          </a:bodyPr>
          <a:lstStyle/>
          <a:p>
            <a:r>
              <a:rPr lang="tr-TR" sz="1200" dirty="0">
                <a:solidFill>
                  <a:srgbClr val="002060"/>
                </a:solidFill>
              </a:rPr>
              <a:t>http://www.</a:t>
            </a:r>
            <a:r>
              <a:rPr lang="tr-TR" sz="1200" dirty="0" err="1">
                <a:solidFill>
                  <a:srgbClr val="002060"/>
                </a:solidFill>
              </a:rPr>
              <a:t>chockstone</a:t>
            </a:r>
            <a:r>
              <a:rPr lang="tr-TR" sz="1200" dirty="0">
                <a:solidFill>
                  <a:srgbClr val="002060"/>
                </a:solidFill>
              </a:rPr>
              <a:t>.org/Melbourne/Melbourne.</a:t>
            </a:r>
            <a:r>
              <a:rPr lang="tr-TR" sz="1200" dirty="0" err="1">
                <a:solidFill>
                  <a:srgbClr val="002060"/>
                </a:solidFill>
              </a:rPr>
              <a:t>htm</a:t>
            </a:r>
            <a:endParaRPr lang="tr-TR" sz="1200" dirty="0">
              <a:solidFill>
                <a:srgbClr val="002060"/>
              </a:solidFill>
            </a:endParaRPr>
          </a:p>
        </p:txBody>
      </p:sp>
      <p:sp>
        <p:nvSpPr>
          <p:cNvPr id="8" name="7 Veri Yer Tutucusu"/>
          <p:cNvSpPr>
            <a:spLocks noGrp="1"/>
          </p:cNvSpPr>
          <p:nvPr>
            <p:ph type="dt" sz="half" idx="10"/>
          </p:nvPr>
        </p:nvSpPr>
        <p:spPr/>
        <p:txBody>
          <a:bodyPr/>
          <a:lstStyle/>
          <a:p>
            <a:fld id="{6F89513C-0506-49F3-811B-67B7787CD0D9}" type="datetime1">
              <a:rPr lang="tr-TR" smtClean="0"/>
              <a:pPr/>
              <a:t>2.2.2017</a:t>
            </a:fld>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12</a:t>
            </a:fld>
            <a:endParaRPr lang="tr-TR"/>
          </a:p>
        </p:txBody>
      </p:sp>
    </p:spTree>
    <p:extLst>
      <p:ext uri="{BB962C8B-B14F-4D97-AF65-F5344CB8AC3E}">
        <p14:creationId xmlns:p14="http://schemas.microsoft.com/office/powerpoint/2010/main" val="767867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Spor Kaya Tırmanışı</a:t>
            </a:r>
            <a:endParaRPr lang="tr-TR" dirty="0"/>
          </a:p>
        </p:txBody>
      </p:sp>
      <p:sp>
        <p:nvSpPr>
          <p:cNvPr id="3" name="2 İçerik Yer Tutucusu"/>
          <p:cNvSpPr>
            <a:spLocks noGrp="1"/>
          </p:cNvSpPr>
          <p:nvPr>
            <p:ph idx="1"/>
          </p:nvPr>
        </p:nvSpPr>
        <p:spPr/>
        <p:txBody>
          <a:bodyPr>
            <a:normAutofit/>
          </a:bodyPr>
          <a:lstStyle/>
          <a:p>
            <a:pPr lvl="1" algn="just">
              <a:buFont typeface="Wingdings" pitchFamily="2" charset="2"/>
              <a:buChar char="ü"/>
            </a:pPr>
            <a:r>
              <a:rPr lang="tr-TR" sz="2600" dirty="0">
                <a:solidFill>
                  <a:srgbClr val="002060"/>
                </a:solidFill>
              </a:rPr>
              <a:t>Ara emniyet noktaları hazır.</a:t>
            </a:r>
          </a:p>
          <a:p>
            <a:pPr lvl="1" algn="just">
              <a:buFont typeface="Wingdings" pitchFamily="2" charset="2"/>
              <a:buChar char="ü"/>
            </a:pPr>
            <a:endParaRPr lang="tr-TR" sz="2600" dirty="0">
              <a:solidFill>
                <a:srgbClr val="002060"/>
              </a:solidFill>
            </a:endParaRPr>
          </a:p>
          <a:p>
            <a:pPr lvl="1" algn="just">
              <a:buFont typeface="Wingdings" pitchFamily="2" charset="2"/>
              <a:buChar char="ü"/>
            </a:pPr>
            <a:r>
              <a:rPr lang="tr-TR" sz="2600" dirty="0">
                <a:solidFill>
                  <a:srgbClr val="002060"/>
                </a:solidFill>
              </a:rPr>
              <a:t>Ana emniyet noktaları hazır.</a:t>
            </a:r>
          </a:p>
          <a:p>
            <a:pPr algn="just"/>
            <a:endParaRPr lang="tr-TR" dirty="0" smtClean="0">
              <a:solidFill>
                <a:srgbClr val="002060"/>
              </a:solidFill>
            </a:endParaRPr>
          </a:p>
          <a:p>
            <a:pPr algn="just"/>
            <a:r>
              <a:rPr lang="tr-TR" dirty="0" smtClean="0">
                <a:solidFill>
                  <a:srgbClr val="002060"/>
                </a:solidFill>
              </a:rPr>
              <a:t>Spor kaya tırmanışı bu yönüyle geleneksel tırmanıştan daha güvenlidir. Bu nedenle tırmanıcı kendisini çok daha fazla zorlayabilmektedir.</a:t>
            </a:r>
          </a:p>
        </p:txBody>
      </p:sp>
      <p:sp>
        <p:nvSpPr>
          <p:cNvPr id="8" name="7 Veri Yer Tutucusu"/>
          <p:cNvSpPr>
            <a:spLocks noGrp="1"/>
          </p:cNvSpPr>
          <p:nvPr>
            <p:ph type="dt" sz="half" idx="10"/>
          </p:nvPr>
        </p:nvSpPr>
        <p:spPr/>
        <p:txBody>
          <a:bodyPr/>
          <a:lstStyle/>
          <a:p>
            <a:fld id="{54289656-9F3D-4358-ACD0-5C3B023D9B3C}" type="datetime1">
              <a:rPr lang="tr-TR" smtClean="0"/>
              <a:pPr/>
              <a:t>2.2.2017</a:t>
            </a:fld>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13</a:t>
            </a:fld>
            <a:endParaRPr lang="tr-TR"/>
          </a:p>
        </p:txBody>
      </p:sp>
    </p:spTree>
    <p:extLst>
      <p:ext uri="{BB962C8B-B14F-4D97-AF65-F5344CB8AC3E}">
        <p14:creationId xmlns:p14="http://schemas.microsoft.com/office/powerpoint/2010/main" val="2975114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Geleneksel (Alpin) Tırmanış</a:t>
            </a:r>
            <a:endParaRPr lang="tr-TR" dirty="0"/>
          </a:p>
        </p:txBody>
      </p:sp>
      <p:sp>
        <p:nvSpPr>
          <p:cNvPr id="3" name="2 İçerik Yer Tutucusu"/>
          <p:cNvSpPr>
            <a:spLocks noGrp="1"/>
          </p:cNvSpPr>
          <p:nvPr>
            <p:ph idx="1"/>
          </p:nvPr>
        </p:nvSpPr>
        <p:spPr/>
        <p:txBody>
          <a:bodyPr>
            <a:normAutofit/>
          </a:bodyPr>
          <a:lstStyle/>
          <a:p>
            <a:pPr algn="just"/>
            <a:r>
              <a:rPr lang="tr-TR" sz="3000" dirty="0">
                <a:solidFill>
                  <a:srgbClr val="002060"/>
                </a:solidFill>
              </a:rPr>
              <a:t>Bu tırmanış yönteminde tırmanıcı ara emniyet noktaları oluşturmak için kayadaki çatlak ve yarıkları kullanır.</a:t>
            </a:r>
          </a:p>
          <a:p>
            <a:pPr algn="just"/>
            <a:endParaRPr lang="tr-TR" sz="3000" dirty="0">
              <a:solidFill>
                <a:srgbClr val="002060"/>
              </a:solidFill>
            </a:endParaRPr>
          </a:p>
          <a:p>
            <a:pPr algn="just"/>
            <a:r>
              <a:rPr lang="tr-TR" sz="3000" dirty="0">
                <a:solidFill>
                  <a:srgbClr val="002060"/>
                </a:solidFill>
              </a:rPr>
              <a:t>Bazı yapay malzemeler ve bazı doğal noktalar emniyet aleti olarak kullanılır (</a:t>
            </a:r>
            <a:r>
              <a:rPr lang="tr-TR" sz="3000" dirty="0" err="1">
                <a:solidFill>
                  <a:srgbClr val="002060"/>
                </a:solidFill>
              </a:rPr>
              <a:t>Buzbaş</a:t>
            </a:r>
            <a:r>
              <a:rPr lang="tr-TR" sz="3000" dirty="0">
                <a:solidFill>
                  <a:srgbClr val="002060"/>
                </a:solidFill>
              </a:rPr>
              <a:t>, 2002).</a:t>
            </a:r>
          </a:p>
        </p:txBody>
      </p:sp>
      <p:sp>
        <p:nvSpPr>
          <p:cNvPr id="4" name="3 Veri Yer Tutucusu"/>
          <p:cNvSpPr>
            <a:spLocks noGrp="1"/>
          </p:cNvSpPr>
          <p:nvPr>
            <p:ph type="dt" sz="half" idx="10"/>
          </p:nvPr>
        </p:nvSpPr>
        <p:spPr/>
        <p:txBody>
          <a:bodyPr/>
          <a:lstStyle/>
          <a:p>
            <a:fld id="{1B92BFD1-CD65-4824-855F-365DC8148F63}" type="datetime1">
              <a:rPr lang="tr-TR" smtClean="0"/>
              <a:pPr/>
              <a:t>2.2.2017</a:t>
            </a:fld>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14</a:t>
            </a:fld>
            <a:endParaRPr lang="tr-TR"/>
          </a:p>
        </p:txBody>
      </p:sp>
    </p:spTree>
    <p:extLst>
      <p:ext uri="{BB962C8B-B14F-4D97-AF65-F5344CB8AC3E}">
        <p14:creationId xmlns:p14="http://schemas.microsoft.com/office/powerpoint/2010/main" val="326073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Geleneksel (Alpin) Tırmanış</a:t>
            </a:r>
            <a:endParaRPr lang="tr-TR" dirty="0"/>
          </a:p>
        </p:txBody>
      </p:sp>
      <p:sp>
        <p:nvSpPr>
          <p:cNvPr id="3" name="2 İçerik Yer Tutucusu"/>
          <p:cNvSpPr>
            <a:spLocks noGrp="1"/>
          </p:cNvSpPr>
          <p:nvPr>
            <p:ph idx="1"/>
          </p:nvPr>
        </p:nvSpPr>
        <p:spPr/>
        <p:txBody>
          <a:bodyPr>
            <a:normAutofit/>
          </a:bodyPr>
          <a:lstStyle/>
          <a:p>
            <a:pPr algn="just"/>
            <a:r>
              <a:rPr lang="tr-TR" sz="3000" dirty="0">
                <a:solidFill>
                  <a:srgbClr val="002060"/>
                </a:solidFill>
              </a:rPr>
              <a:t>Bu yöntemde emniyet noktaları tırmanıcı tarafından oluşturulduğu için spor tırmanışa oranla daha riskli bir yöntemdir.</a:t>
            </a:r>
          </a:p>
          <a:p>
            <a:pPr algn="just"/>
            <a:endParaRPr lang="tr-TR" sz="3000" dirty="0">
              <a:solidFill>
                <a:srgbClr val="002060"/>
              </a:solidFill>
            </a:endParaRPr>
          </a:p>
          <a:p>
            <a:pPr algn="just"/>
            <a:r>
              <a:rPr lang="tr-TR" sz="3000" dirty="0">
                <a:solidFill>
                  <a:srgbClr val="002060"/>
                </a:solidFill>
              </a:rPr>
              <a:t>Bazı rotalar ise yarı-alpin özelliktedir. Bu tür rotalarda genellikle ilk ip boyu boltlanmıştır. Sonrası ise alpin devam eder.</a:t>
            </a:r>
          </a:p>
        </p:txBody>
      </p:sp>
      <p:sp>
        <p:nvSpPr>
          <p:cNvPr id="4" name="3 Veri Yer Tutucusu"/>
          <p:cNvSpPr>
            <a:spLocks noGrp="1"/>
          </p:cNvSpPr>
          <p:nvPr>
            <p:ph type="dt" sz="half" idx="10"/>
          </p:nvPr>
        </p:nvSpPr>
        <p:spPr/>
        <p:txBody>
          <a:bodyPr/>
          <a:lstStyle/>
          <a:p>
            <a:fld id="{A70C8306-333B-4298-911C-4DD3821BFC64}" type="datetime1">
              <a:rPr lang="tr-TR" smtClean="0"/>
              <a:pPr/>
              <a:t>2.2.2017</a:t>
            </a:fld>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15</a:t>
            </a:fld>
            <a:endParaRPr lang="tr-TR"/>
          </a:p>
        </p:txBody>
      </p:sp>
    </p:spTree>
    <p:extLst>
      <p:ext uri="{BB962C8B-B14F-4D97-AF65-F5344CB8AC3E}">
        <p14:creationId xmlns:p14="http://schemas.microsoft.com/office/powerpoint/2010/main" val="169487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Uzun Duvar Tırmanışı</a:t>
            </a:r>
            <a:endParaRPr lang="tr-TR" dirty="0"/>
          </a:p>
        </p:txBody>
      </p:sp>
      <p:sp>
        <p:nvSpPr>
          <p:cNvPr id="3" name="2 İçerik Yer Tutucusu"/>
          <p:cNvSpPr>
            <a:spLocks noGrp="1"/>
          </p:cNvSpPr>
          <p:nvPr>
            <p:ph idx="1"/>
          </p:nvPr>
        </p:nvSpPr>
        <p:spPr/>
        <p:txBody>
          <a:bodyPr>
            <a:normAutofit/>
          </a:bodyPr>
          <a:lstStyle/>
          <a:p>
            <a:pPr algn="just"/>
            <a:r>
              <a:rPr lang="tr-TR" sz="3000" dirty="0">
                <a:solidFill>
                  <a:srgbClr val="002060"/>
                </a:solidFill>
              </a:rPr>
              <a:t>Uzun duvar tırmanışı teknik olarak bir ip boyundan daha uzun rotalarda yapılan tırmanış demektir.</a:t>
            </a:r>
          </a:p>
          <a:p>
            <a:pPr algn="just"/>
            <a:endParaRPr lang="tr-TR" sz="3000" dirty="0">
              <a:solidFill>
                <a:srgbClr val="002060"/>
              </a:solidFill>
            </a:endParaRPr>
          </a:p>
          <a:p>
            <a:pPr algn="just"/>
            <a:r>
              <a:rPr lang="tr-TR" sz="3000" dirty="0">
                <a:solidFill>
                  <a:srgbClr val="002060"/>
                </a:solidFill>
              </a:rPr>
              <a:t>Bir ip boyu 50-60 m kabul edilir. Bu tür tırmanışın zorluğu yaklaşık her 50. </a:t>
            </a:r>
            <a:r>
              <a:rPr lang="tr-TR" sz="3000" dirty="0" err="1">
                <a:solidFill>
                  <a:srgbClr val="002060"/>
                </a:solidFill>
              </a:rPr>
              <a:t>m’de</a:t>
            </a:r>
            <a:r>
              <a:rPr lang="tr-TR" sz="3000" dirty="0">
                <a:solidFill>
                  <a:srgbClr val="002060"/>
                </a:solidFill>
              </a:rPr>
              <a:t> emniyet noktası oluşturma ve iniş mesafesinin uzamasıdır.</a:t>
            </a:r>
          </a:p>
        </p:txBody>
      </p:sp>
      <p:sp>
        <p:nvSpPr>
          <p:cNvPr id="4" name="3 Veri Yer Tutucusu"/>
          <p:cNvSpPr>
            <a:spLocks noGrp="1"/>
          </p:cNvSpPr>
          <p:nvPr>
            <p:ph type="dt" sz="half" idx="10"/>
          </p:nvPr>
        </p:nvSpPr>
        <p:spPr/>
        <p:txBody>
          <a:bodyPr/>
          <a:lstStyle/>
          <a:p>
            <a:fld id="{A70C8306-333B-4298-911C-4DD3821BFC64}" type="datetime1">
              <a:rPr lang="tr-TR" smtClean="0"/>
              <a:pPr/>
              <a:t>2.2.2017</a:t>
            </a:fld>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16</a:t>
            </a:fld>
            <a:endParaRPr lang="tr-TR"/>
          </a:p>
        </p:txBody>
      </p:sp>
    </p:spTree>
    <p:extLst>
      <p:ext uri="{BB962C8B-B14F-4D97-AF65-F5344CB8AC3E}">
        <p14:creationId xmlns:p14="http://schemas.microsoft.com/office/powerpoint/2010/main" val="2119232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Uzun Duvar Tırmanışı</a:t>
            </a:r>
            <a:endParaRPr lang="tr-TR" dirty="0"/>
          </a:p>
        </p:txBody>
      </p:sp>
      <p:sp>
        <p:nvSpPr>
          <p:cNvPr id="3" name="2 İçerik Yer Tutucusu"/>
          <p:cNvSpPr>
            <a:spLocks noGrp="1"/>
          </p:cNvSpPr>
          <p:nvPr>
            <p:ph idx="1"/>
          </p:nvPr>
        </p:nvSpPr>
        <p:spPr/>
        <p:txBody>
          <a:bodyPr>
            <a:normAutofit lnSpcReduction="10000"/>
          </a:bodyPr>
          <a:lstStyle/>
          <a:p>
            <a:pPr algn="just"/>
            <a:r>
              <a:rPr lang="tr-TR" sz="3000" dirty="0">
                <a:solidFill>
                  <a:srgbClr val="002060"/>
                </a:solidFill>
              </a:rPr>
              <a:t>Uzun duvar tırmanışları geleneksel veya spor tırmanış rotaları olabilir.</a:t>
            </a:r>
          </a:p>
          <a:p>
            <a:pPr algn="just"/>
            <a:endParaRPr lang="tr-TR" sz="3000" dirty="0">
              <a:solidFill>
                <a:srgbClr val="002060"/>
              </a:solidFill>
            </a:endParaRPr>
          </a:p>
          <a:p>
            <a:pPr algn="just"/>
            <a:r>
              <a:rPr lang="tr-TR" sz="3000" dirty="0">
                <a:solidFill>
                  <a:srgbClr val="002060"/>
                </a:solidFill>
              </a:rPr>
              <a:t>Daha yorucu ve zaman alıcıdır.</a:t>
            </a:r>
          </a:p>
          <a:p>
            <a:pPr algn="just"/>
            <a:endParaRPr lang="tr-TR" sz="3000" dirty="0">
              <a:solidFill>
                <a:srgbClr val="002060"/>
              </a:solidFill>
            </a:endParaRPr>
          </a:p>
          <a:p>
            <a:pPr algn="just"/>
            <a:r>
              <a:rPr lang="tr-TR" sz="3000" dirty="0">
                <a:solidFill>
                  <a:srgbClr val="002060"/>
                </a:solidFill>
              </a:rPr>
              <a:t>Hem yiyecek-içeceğin fazla olması hem de teknik malzemenin fazla olması nedeniyle daha zordur.</a:t>
            </a:r>
          </a:p>
          <a:p>
            <a:pPr algn="just"/>
            <a:endParaRPr lang="tr-TR" sz="3000" dirty="0">
              <a:solidFill>
                <a:srgbClr val="002060"/>
              </a:solidFill>
            </a:endParaRPr>
          </a:p>
          <a:p>
            <a:pPr algn="just"/>
            <a:r>
              <a:rPr lang="tr-TR" sz="3000" dirty="0">
                <a:solidFill>
                  <a:srgbClr val="002060"/>
                </a:solidFill>
              </a:rPr>
              <a:t>Devamlılık yeteneği ister.</a:t>
            </a:r>
          </a:p>
        </p:txBody>
      </p:sp>
      <p:sp>
        <p:nvSpPr>
          <p:cNvPr id="4" name="3 Veri Yer Tutucusu"/>
          <p:cNvSpPr>
            <a:spLocks noGrp="1"/>
          </p:cNvSpPr>
          <p:nvPr>
            <p:ph type="dt" sz="half" idx="10"/>
          </p:nvPr>
        </p:nvSpPr>
        <p:spPr/>
        <p:txBody>
          <a:bodyPr/>
          <a:lstStyle/>
          <a:p>
            <a:fld id="{A70C8306-333B-4298-911C-4DD3821BFC64}" type="datetime1">
              <a:rPr lang="tr-TR" smtClean="0"/>
              <a:pPr/>
              <a:t>2.2.2017</a:t>
            </a:fld>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17</a:t>
            </a:fld>
            <a:endParaRPr lang="tr-TR"/>
          </a:p>
        </p:txBody>
      </p:sp>
    </p:spTree>
    <p:extLst>
      <p:ext uri="{BB962C8B-B14F-4D97-AF65-F5344CB8AC3E}">
        <p14:creationId xmlns:p14="http://schemas.microsoft.com/office/powerpoint/2010/main" val="1251725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Solo Tırmanış</a:t>
            </a:r>
            <a:endParaRPr lang="tr-TR" dirty="0"/>
          </a:p>
        </p:txBody>
      </p:sp>
      <p:sp>
        <p:nvSpPr>
          <p:cNvPr id="3" name="2 İçerik Yer Tutucusu"/>
          <p:cNvSpPr>
            <a:spLocks noGrp="1"/>
          </p:cNvSpPr>
          <p:nvPr>
            <p:ph idx="1"/>
          </p:nvPr>
        </p:nvSpPr>
        <p:spPr/>
        <p:txBody>
          <a:bodyPr>
            <a:normAutofit/>
          </a:bodyPr>
          <a:lstStyle/>
          <a:p>
            <a:pPr algn="just"/>
            <a:r>
              <a:rPr lang="tr-TR" sz="3000" dirty="0">
                <a:solidFill>
                  <a:srgbClr val="002060"/>
                </a:solidFill>
              </a:rPr>
              <a:t>Tek başına yapılır. Emniyet sistemi kullanılır.</a:t>
            </a:r>
          </a:p>
          <a:p>
            <a:pPr algn="just"/>
            <a:endParaRPr lang="tr-TR" sz="3000" dirty="0">
              <a:solidFill>
                <a:srgbClr val="002060"/>
              </a:solidFill>
            </a:endParaRPr>
          </a:p>
          <a:p>
            <a:pPr algn="just"/>
            <a:r>
              <a:rPr lang="tr-TR" sz="3000" dirty="0">
                <a:solidFill>
                  <a:srgbClr val="002060"/>
                </a:solidFill>
              </a:rPr>
              <a:t>Bu tırmanış yöntemi tek başına yapıldığı için yorucudur.</a:t>
            </a:r>
          </a:p>
          <a:p>
            <a:pPr algn="just"/>
            <a:endParaRPr lang="tr-TR" sz="3000" dirty="0">
              <a:solidFill>
                <a:srgbClr val="002060"/>
              </a:solidFill>
            </a:endParaRPr>
          </a:p>
          <a:p>
            <a:pPr algn="just"/>
            <a:r>
              <a:rPr lang="tr-TR" sz="3000" dirty="0">
                <a:solidFill>
                  <a:srgbClr val="002060"/>
                </a:solidFill>
              </a:rPr>
              <a:t>Kişi kendi emniyetini kendisi alacağı için belirli aralıklarla aşağı iner. Bu nedenle rotayı toplamda iki kez tırmanmış olur.</a:t>
            </a:r>
          </a:p>
        </p:txBody>
      </p:sp>
      <p:sp>
        <p:nvSpPr>
          <p:cNvPr id="4" name="3 Veri Yer Tutucusu"/>
          <p:cNvSpPr>
            <a:spLocks noGrp="1"/>
          </p:cNvSpPr>
          <p:nvPr>
            <p:ph type="dt" sz="half" idx="10"/>
          </p:nvPr>
        </p:nvSpPr>
        <p:spPr/>
        <p:txBody>
          <a:bodyPr/>
          <a:lstStyle/>
          <a:p>
            <a:fld id="{A70C8306-333B-4298-911C-4DD3821BFC64}" type="datetime1">
              <a:rPr lang="tr-TR" smtClean="0"/>
              <a:pPr/>
              <a:t>2.2.2017</a:t>
            </a:fld>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18</a:t>
            </a:fld>
            <a:endParaRPr lang="tr-TR"/>
          </a:p>
        </p:txBody>
      </p:sp>
    </p:spTree>
    <p:extLst>
      <p:ext uri="{BB962C8B-B14F-4D97-AF65-F5344CB8AC3E}">
        <p14:creationId xmlns:p14="http://schemas.microsoft.com/office/powerpoint/2010/main" val="773028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Serbest Tırmanış</a:t>
            </a:r>
            <a:endParaRPr lang="tr-TR" dirty="0"/>
          </a:p>
        </p:txBody>
      </p:sp>
      <p:sp>
        <p:nvSpPr>
          <p:cNvPr id="3" name="2 İçerik Yer Tutucusu"/>
          <p:cNvSpPr>
            <a:spLocks noGrp="1"/>
          </p:cNvSpPr>
          <p:nvPr>
            <p:ph idx="1"/>
          </p:nvPr>
        </p:nvSpPr>
        <p:spPr/>
        <p:txBody>
          <a:bodyPr>
            <a:normAutofit/>
          </a:bodyPr>
          <a:lstStyle/>
          <a:p>
            <a:pPr algn="just"/>
            <a:r>
              <a:rPr lang="tr-TR" sz="3000" dirty="0">
                <a:solidFill>
                  <a:srgbClr val="002060"/>
                </a:solidFill>
              </a:rPr>
              <a:t>Bu tırmanış yöntemi de tek başına yapılır.</a:t>
            </a:r>
          </a:p>
          <a:p>
            <a:pPr algn="just"/>
            <a:endParaRPr lang="tr-TR" sz="3000" dirty="0">
              <a:solidFill>
                <a:srgbClr val="002060"/>
              </a:solidFill>
            </a:endParaRPr>
          </a:p>
          <a:p>
            <a:pPr algn="just"/>
            <a:r>
              <a:rPr lang="tr-TR" sz="3000" dirty="0">
                <a:solidFill>
                  <a:srgbClr val="002060"/>
                </a:solidFill>
              </a:rPr>
              <a:t>Herhangi bir emniyet sistemi kullanılmaz.</a:t>
            </a:r>
          </a:p>
          <a:p>
            <a:pPr algn="just"/>
            <a:endParaRPr lang="tr-TR" sz="3000" dirty="0">
              <a:solidFill>
                <a:srgbClr val="002060"/>
              </a:solidFill>
            </a:endParaRPr>
          </a:p>
          <a:p>
            <a:pPr algn="just"/>
            <a:r>
              <a:rPr lang="tr-TR" sz="3000" dirty="0">
                <a:solidFill>
                  <a:srgbClr val="002060"/>
                </a:solidFill>
              </a:rPr>
              <a:t>En küçük hata dahi </a:t>
            </a:r>
            <a:r>
              <a:rPr lang="tr-TR" sz="3000" dirty="0" err="1">
                <a:solidFill>
                  <a:srgbClr val="002060"/>
                </a:solidFill>
              </a:rPr>
              <a:t>fatal</a:t>
            </a:r>
            <a:r>
              <a:rPr lang="tr-TR" sz="3000" dirty="0">
                <a:solidFill>
                  <a:srgbClr val="002060"/>
                </a:solidFill>
              </a:rPr>
              <a:t> yaralanmalara neden olabilmektedir.</a:t>
            </a:r>
          </a:p>
          <a:p>
            <a:pPr algn="just"/>
            <a:endParaRPr lang="tr-TR" sz="3000" dirty="0">
              <a:solidFill>
                <a:srgbClr val="002060"/>
              </a:solidFill>
            </a:endParaRPr>
          </a:p>
          <a:p>
            <a:pPr algn="just"/>
            <a:r>
              <a:rPr lang="tr-TR" sz="3000" dirty="0">
                <a:solidFill>
                  <a:srgbClr val="002060"/>
                </a:solidFill>
              </a:rPr>
              <a:t>Kişilerin böyle bir tırmanışı tercih etme hakları vardır.</a:t>
            </a:r>
          </a:p>
        </p:txBody>
      </p:sp>
      <p:sp>
        <p:nvSpPr>
          <p:cNvPr id="4" name="3 Veri Yer Tutucusu"/>
          <p:cNvSpPr>
            <a:spLocks noGrp="1"/>
          </p:cNvSpPr>
          <p:nvPr>
            <p:ph type="dt" sz="half" idx="10"/>
          </p:nvPr>
        </p:nvSpPr>
        <p:spPr/>
        <p:txBody>
          <a:bodyPr/>
          <a:lstStyle/>
          <a:p>
            <a:fld id="{A70C8306-333B-4298-911C-4DD3821BFC64}" type="datetime1">
              <a:rPr lang="tr-TR" smtClean="0"/>
              <a:pPr/>
              <a:t>2.2.2017</a:t>
            </a:fld>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19</a:t>
            </a:fld>
            <a:endParaRPr lang="tr-TR"/>
          </a:p>
        </p:txBody>
      </p:sp>
    </p:spTree>
    <p:extLst>
      <p:ext uri="{BB962C8B-B14F-4D97-AF65-F5344CB8AC3E}">
        <p14:creationId xmlns:p14="http://schemas.microsoft.com/office/powerpoint/2010/main" val="2621917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Kaya Tırmanışı</a:t>
            </a:r>
            <a:endParaRPr lang="tr-TR" dirty="0">
              <a:solidFill>
                <a:srgbClr val="FF0000"/>
              </a:solidFill>
            </a:endParaRPr>
          </a:p>
        </p:txBody>
      </p:sp>
      <p:sp>
        <p:nvSpPr>
          <p:cNvPr id="3" name="2 İçerik Yer Tutucusu"/>
          <p:cNvSpPr>
            <a:spLocks noGrp="1"/>
          </p:cNvSpPr>
          <p:nvPr>
            <p:ph idx="1"/>
          </p:nvPr>
        </p:nvSpPr>
        <p:spPr>
          <a:xfrm>
            <a:off x="1981200" y="1600201"/>
            <a:ext cx="5122912" cy="4525963"/>
          </a:xfrm>
        </p:spPr>
        <p:txBody>
          <a:bodyPr>
            <a:normAutofit/>
          </a:bodyPr>
          <a:lstStyle/>
          <a:p>
            <a:pPr algn="just"/>
            <a:r>
              <a:rPr lang="tr-TR" sz="3000" dirty="0">
                <a:solidFill>
                  <a:srgbClr val="002060"/>
                </a:solidFill>
              </a:rPr>
              <a:t>Kaya tırmanışı, kayalık arazilerde ilerlerken yalnızca bacakların kullanılması yetersiz olduğunda kolların da kullanıldığı bir aktivitedir (</a:t>
            </a:r>
            <a:r>
              <a:rPr lang="tr-TR" sz="3000" dirty="0" err="1">
                <a:solidFill>
                  <a:srgbClr val="002060"/>
                </a:solidFill>
              </a:rPr>
              <a:t>Sturm</a:t>
            </a:r>
            <a:r>
              <a:rPr lang="tr-TR" sz="3000" dirty="0">
                <a:solidFill>
                  <a:srgbClr val="002060"/>
                </a:solidFill>
              </a:rPr>
              <a:t> and </a:t>
            </a:r>
            <a:r>
              <a:rPr lang="tr-TR" sz="3000" dirty="0" err="1">
                <a:solidFill>
                  <a:srgbClr val="002060"/>
                </a:solidFill>
              </a:rPr>
              <a:t>Zintl</a:t>
            </a:r>
            <a:r>
              <a:rPr lang="tr-TR" sz="3000" dirty="0">
                <a:solidFill>
                  <a:srgbClr val="002060"/>
                </a:solidFill>
              </a:rPr>
              <a:t>, 1986).</a:t>
            </a:r>
          </a:p>
        </p:txBody>
      </p:sp>
      <p:pic>
        <p:nvPicPr>
          <p:cNvPr id="4" name="Picture 2"/>
          <p:cNvPicPr>
            <a:picLocks noChangeAspect="1" noChangeArrowheads="1"/>
          </p:cNvPicPr>
          <p:nvPr/>
        </p:nvPicPr>
        <p:blipFill>
          <a:blip r:embed="rId2" cstate="print"/>
          <a:srcRect/>
          <a:stretch>
            <a:fillRect/>
          </a:stretch>
        </p:blipFill>
        <p:spPr bwMode="auto">
          <a:xfrm>
            <a:off x="7320136" y="1556792"/>
            <a:ext cx="2880320" cy="4320480"/>
          </a:xfrm>
          <a:prstGeom prst="rect">
            <a:avLst/>
          </a:prstGeom>
          <a:noFill/>
          <a:ln w="9525">
            <a:noFill/>
            <a:miter lim="800000"/>
            <a:headEnd/>
            <a:tailEnd/>
          </a:ln>
        </p:spPr>
      </p:pic>
      <p:sp>
        <p:nvSpPr>
          <p:cNvPr id="5" name="4 Dikdörtgen"/>
          <p:cNvSpPr/>
          <p:nvPr/>
        </p:nvSpPr>
        <p:spPr>
          <a:xfrm>
            <a:off x="7248128" y="5877273"/>
            <a:ext cx="3024336" cy="646331"/>
          </a:xfrm>
          <a:prstGeom prst="rect">
            <a:avLst/>
          </a:prstGeom>
        </p:spPr>
        <p:txBody>
          <a:bodyPr wrap="square">
            <a:spAutoFit/>
          </a:bodyPr>
          <a:lstStyle/>
          <a:p>
            <a:r>
              <a:rPr lang="tr-TR" sz="1200" dirty="0">
                <a:solidFill>
                  <a:srgbClr val="0070C0"/>
                </a:solidFill>
              </a:rPr>
              <a:t>http://www.</a:t>
            </a:r>
            <a:r>
              <a:rPr lang="tr-TR" sz="1200" dirty="0" err="1">
                <a:solidFill>
                  <a:srgbClr val="0070C0"/>
                </a:solidFill>
              </a:rPr>
              <a:t>climb</a:t>
            </a:r>
            <a:r>
              <a:rPr lang="tr-TR" sz="1200" dirty="0">
                <a:solidFill>
                  <a:srgbClr val="0070C0"/>
                </a:solidFill>
              </a:rPr>
              <a:t>-</a:t>
            </a:r>
            <a:r>
              <a:rPr lang="tr-TR" sz="1200" dirty="0" err="1">
                <a:solidFill>
                  <a:srgbClr val="0070C0"/>
                </a:solidFill>
              </a:rPr>
              <a:t>europe</a:t>
            </a:r>
            <a:r>
              <a:rPr lang="tr-TR" sz="1200" dirty="0">
                <a:solidFill>
                  <a:srgbClr val="0070C0"/>
                </a:solidFill>
              </a:rPr>
              <a:t>.com/</a:t>
            </a:r>
            <a:r>
              <a:rPr lang="tr-TR" sz="1200" dirty="0" err="1">
                <a:solidFill>
                  <a:srgbClr val="0070C0"/>
                </a:solidFill>
              </a:rPr>
              <a:t>RockClimbingTurkey</a:t>
            </a:r>
            <a:r>
              <a:rPr lang="tr-TR" sz="1200" dirty="0">
                <a:solidFill>
                  <a:srgbClr val="0070C0"/>
                </a:solidFill>
              </a:rPr>
              <a:t>/</a:t>
            </a:r>
            <a:r>
              <a:rPr lang="tr-TR" sz="1200" dirty="0" err="1">
                <a:solidFill>
                  <a:srgbClr val="0070C0"/>
                </a:solidFill>
              </a:rPr>
              <a:t>Photos</a:t>
            </a:r>
            <a:r>
              <a:rPr lang="tr-TR" sz="1200" dirty="0">
                <a:solidFill>
                  <a:srgbClr val="0070C0"/>
                </a:solidFill>
              </a:rPr>
              <a:t>/Olympos-Cehennem.</a:t>
            </a:r>
            <a:r>
              <a:rPr lang="tr-TR" sz="1200" dirty="0" err="1">
                <a:solidFill>
                  <a:srgbClr val="0070C0"/>
                </a:solidFill>
              </a:rPr>
              <a:t>htm</a:t>
            </a:r>
            <a:endParaRPr lang="tr-TR" sz="1200" dirty="0">
              <a:solidFill>
                <a:srgbClr val="0070C0"/>
              </a:solidFill>
            </a:endParaRPr>
          </a:p>
        </p:txBody>
      </p:sp>
      <p:sp>
        <p:nvSpPr>
          <p:cNvPr id="6" name="5 Veri Yer Tutucusu"/>
          <p:cNvSpPr>
            <a:spLocks noGrp="1"/>
          </p:cNvSpPr>
          <p:nvPr>
            <p:ph type="dt" sz="half" idx="10"/>
          </p:nvPr>
        </p:nvSpPr>
        <p:spPr/>
        <p:txBody>
          <a:bodyPr/>
          <a:lstStyle/>
          <a:p>
            <a:fld id="{55906097-1037-47D4-A7FF-C95E3B63B06E}" type="datetime1">
              <a:rPr lang="tr-TR" smtClean="0"/>
              <a:pPr/>
              <a:t>2.2.2017</a:t>
            </a:fld>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2</a:t>
            </a:fld>
            <a:endParaRPr lang="tr-TR"/>
          </a:p>
        </p:txBody>
      </p:sp>
    </p:spTree>
    <p:extLst>
      <p:ext uri="{BB962C8B-B14F-4D97-AF65-F5344CB8AC3E}">
        <p14:creationId xmlns:p14="http://schemas.microsoft.com/office/powerpoint/2010/main" val="95966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Yapay Duvar Tırmanışı</a:t>
            </a:r>
            <a:endParaRPr lang="tr-TR" dirty="0"/>
          </a:p>
        </p:txBody>
      </p:sp>
      <p:sp>
        <p:nvSpPr>
          <p:cNvPr id="3" name="2 İçerik Yer Tutucusu"/>
          <p:cNvSpPr>
            <a:spLocks noGrp="1"/>
          </p:cNvSpPr>
          <p:nvPr>
            <p:ph idx="1"/>
          </p:nvPr>
        </p:nvSpPr>
        <p:spPr/>
        <p:txBody>
          <a:bodyPr>
            <a:normAutofit/>
          </a:bodyPr>
          <a:lstStyle/>
          <a:p>
            <a:pPr algn="just"/>
            <a:r>
              <a:rPr lang="tr-TR" sz="3000" dirty="0">
                <a:solidFill>
                  <a:srgbClr val="002060"/>
                </a:solidFill>
              </a:rPr>
              <a:t>Yalnızca yapay duvarlarda tırmanış yapmayı içerir.</a:t>
            </a:r>
          </a:p>
          <a:p>
            <a:pPr algn="just"/>
            <a:endParaRPr lang="tr-TR" sz="3000" dirty="0">
              <a:solidFill>
                <a:srgbClr val="002060"/>
              </a:solidFill>
            </a:endParaRPr>
          </a:p>
          <a:p>
            <a:pPr algn="just"/>
            <a:r>
              <a:rPr lang="tr-TR" sz="3000" dirty="0">
                <a:solidFill>
                  <a:srgbClr val="002060"/>
                </a:solidFill>
              </a:rPr>
              <a:t>Doğal kayada tırmanmak kişide kaygı yaratan bir durum olabilir veya başka sebeplerle kişi yapay duvarlarda tırmanış yapmayı tercih edebilir.</a:t>
            </a:r>
          </a:p>
          <a:p>
            <a:pPr algn="just"/>
            <a:endParaRPr lang="tr-TR" sz="3000" dirty="0">
              <a:solidFill>
                <a:srgbClr val="002060"/>
              </a:solidFill>
            </a:endParaRPr>
          </a:p>
          <a:p>
            <a:pPr algn="just"/>
            <a:r>
              <a:rPr lang="tr-TR" sz="3000" dirty="0">
                <a:solidFill>
                  <a:srgbClr val="002060"/>
                </a:solidFill>
              </a:rPr>
              <a:t>Duvar rölyef ya da kontrplaktan yapılmaktadır.</a:t>
            </a:r>
          </a:p>
        </p:txBody>
      </p:sp>
      <p:sp>
        <p:nvSpPr>
          <p:cNvPr id="4" name="3 Veri Yer Tutucusu"/>
          <p:cNvSpPr>
            <a:spLocks noGrp="1"/>
          </p:cNvSpPr>
          <p:nvPr>
            <p:ph type="dt" sz="half" idx="10"/>
          </p:nvPr>
        </p:nvSpPr>
        <p:spPr/>
        <p:txBody>
          <a:bodyPr/>
          <a:lstStyle/>
          <a:p>
            <a:fld id="{A70C8306-333B-4298-911C-4DD3821BFC64}" type="datetime1">
              <a:rPr lang="tr-TR" smtClean="0"/>
              <a:pPr/>
              <a:t>2.2.2017</a:t>
            </a:fld>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20</a:t>
            </a:fld>
            <a:endParaRPr lang="tr-TR"/>
          </a:p>
        </p:txBody>
      </p:sp>
    </p:spTree>
    <p:extLst>
      <p:ext uri="{BB962C8B-B14F-4D97-AF65-F5344CB8AC3E}">
        <p14:creationId xmlns:p14="http://schemas.microsoft.com/office/powerpoint/2010/main" val="174589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Yapay Tırmanış</a:t>
            </a:r>
            <a:endParaRPr lang="tr-TR" dirty="0"/>
          </a:p>
        </p:txBody>
      </p:sp>
      <p:sp>
        <p:nvSpPr>
          <p:cNvPr id="3" name="2 İçerik Yer Tutucusu"/>
          <p:cNvSpPr>
            <a:spLocks noGrp="1"/>
          </p:cNvSpPr>
          <p:nvPr>
            <p:ph idx="1"/>
          </p:nvPr>
        </p:nvSpPr>
        <p:spPr/>
        <p:txBody>
          <a:bodyPr>
            <a:normAutofit/>
          </a:bodyPr>
          <a:lstStyle/>
          <a:p>
            <a:pPr algn="just"/>
            <a:r>
              <a:rPr lang="tr-TR" sz="3000" dirty="0">
                <a:solidFill>
                  <a:srgbClr val="002060"/>
                </a:solidFill>
              </a:rPr>
              <a:t>Tırmanış için emniyet malzemelerinin dışında bazı doğal veya yapay malzemelerin kullanılmasını içeren tırmanış yöntemidir.</a:t>
            </a:r>
          </a:p>
          <a:p>
            <a:pPr algn="just"/>
            <a:endParaRPr lang="tr-TR" sz="3000" dirty="0">
              <a:solidFill>
                <a:srgbClr val="002060"/>
              </a:solidFill>
            </a:endParaRPr>
          </a:p>
          <a:p>
            <a:pPr algn="just"/>
            <a:r>
              <a:rPr lang="tr-TR" sz="3000" dirty="0">
                <a:solidFill>
                  <a:srgbClr val="002060"/>
                </a:solidFill>
              </a:rPr>
              <a:t>Örneğin rotanın başlangıcı veya bir hamlesi zor olduğunda taştan bir yükselti, merdiven veya </a:t>
            </a:r>
            <a:r>
              <a:rPr lang="tr-TR" sz="3000" dirty="0" err="1">
                <a:solidFill>
                  <a:srgbClr val="002060"/>
                </a:solidFill>
              </a:rPr>
              <a:t>cumar</a:t>
            </a:r>
            <a:r>
              <a:rPr lang="tr-TR" sz="3000" dirty="0">
                <a:solidFill>
                  <a:srgbClr val="002060"/>
                </a:solidFill>
              </a:rPr>
              <a:t> gibi teknik malzemelerin kullanıldığında bu artık yapay tırmanıştır.</a:t>
            </a:r>
          </a:p>
        </p:txBody>
      </p:sp>
      <p:sp>
        <p:nvSpPr>
          <p:cNvPr id="4" name="3 Veri Yer Tutucusu"/>
          <p:cNvSpPr>
            <a:spLocks noGrp="1"/>
          </p:cNvSpPr>
          <p:nvPr>
            <p:ph type="dt" sz="half" idx="10"/>
          </p:nvPr>
        </p:nvSpPr>
        <p:spPr/>
        <p:txBody>
          <a:bodyPr/>
          <a:lstStyle/>
          <a:p>
            <a:fld id="{A70C8306-333B-4298-911C-4DD3821BFC64}" type="datetime1">
              <a:rPr lang="tr-TR" smtClean="0"/>
              <a:pPr/>
              <a:t>2.2.2017</a:t>
            </a:fld>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21</a:t>
            </a:fld>
            <a:endParaRPr lang="tr-TR"/>
          </a:p>
        </p:txBody>
      </p:sp>
    </p:spTree>
    <p:extLst>
      <p:ext uri="{BB962C8B-B14F-4D97-AF65-F5344CB8AC3E}">
        <p14:creationId xmlns:p14="http://schemas.microsoft.com/office/powerpoint/2010/main" val="1662585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Kısa Kaya (</a:t>
            </a:r>
            <a:r>
              <a:rPr lang="tr-TR" dirty="0" err="1" smtClean="0">
                <a:solidFill>
                  <a:srgbClr val="FF0000"/>
                </a:solidFill>
              </a:rPr>
              <a:t>Bouldering</a:t>
            </a:r>
            <a:r>
              <a:rPr lang="tr-TR" dirty="0" smtClean="0">
                <a:solidFill>
                  <a:srgbClr val="FF0000"/>
                </a:solidFill>
              </a:rPr>
              <a:t>) Tırmanışı</a:t>
            </a:r>
            <a:endParaRPr lang="tr-TR" dirty="0"/>
          </a:p>
        </p:txBody>
      </p:sp>
      <p:sp>
        <p:nvSpPr>
          <p:cNvPr id="3" name="2 İçerik Yer Tutucusu"/>
          <p:cNvSpPr>
            <a:spLocks noGrp="1"/>
          </p:cNvSpPr>
          <p:nvPr>
            <p:ph idx="1"/>
          </p:nvPr>
        </p:nvSpPr>
        <p:spPr/>
        <p:txBody>
          <a:bodyPr>
            <a:normAutofit/>
          </a:bodyPr>
          <a:lstStyle/>
          <a:p>
            <a:pPr algn="just"/>
            <a:r>
              <a:rPr lang="tr-TR" sz="3000" dirty="0">
                <a:solidFill>
                  <a:srgbClr val="002060"/>
                </a:solidFill>
              </a:rPr>
              <a:t>Tırmanmak için yalnızca tırmanış ayakkabısı, toz ve toz torbası ve düşme minderleri kullanılır.</a:t>
            </a:r>
          </a:p>
          <a:p>
            <a:pPr algn="just"/>
            <a:endParaRPr lang="tr-TR" sz="3000" dirty="0">
              <a:solidFill>
                <a:srgbClr val="002060"/>
              </a:solidFill>
            </a:endParaRPr>
          </a:p>
          <a:p>
            <a:pPr algn="just"/>
            <a:r>
              <a:rPr lang="tr-TR" sz="3000" dirty="0">
                <a:solidFill>
                  <a:srgbClr val="002060"/>
                </a:solidFill>
              </a:rPr>
              <a:t>Herhangi bir emniyet noktası oluşturulmaz.</a:t>
            </a:r>
          </a:p>
          <a:p>
            <a:pPr algn="just"/>
            <a:endParaRPr lang="tr-TR" sz="3000" dirty="0">
              <a:solidFill>
                <a:srgbClr val="002060"/>
              </a:solidFill>
            </a:endParaRPr>
          </a:p>
          <a:p>
            <a:pPr algn="just"/>
            <a:r>
              <a:rPr lang="tr-TR" sz="3000" dirty="0">
                <a:solidFill>
                  <a:srgbClr val="002060"/>
                </a:solidFill>
              </a:rPr>
              <a:t>Hem yapay hem de doğal kayalarda tırmanış yapılabilir.</a:t>
            </a:r>
          </a:p>
        </p:txBody>
      </p:sp>
      <p:sp>
        <p:nvSpPr>
          <p:cNvPr id="4" name="3 Veri Yer Tutucusu"/>
          <p:cNvSpPr>
            <a:spLocks noGrp="1"/>
          </p:cNvSpPr>
          <p:nvPr>
            <p:ph type="dt" sz="half" idx="10"/>
          </p:nvPr>
        </p:nvSpPr>
        <p:spPr/>
        <p:txBody>
          <a:bodyPr/>
          <a:lstStyle/>
          <a:p>
            <a:fld id="{7D867D34-EDE1-41B7-A9CC-F05E9F5BA358}" type="datetime1">
              <a:rPr lang="tr-TR" smtClean="0"/>
              <a:pPr/>
              <a:t>2.2.2017</a:t>
            </a:fld>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22</a:t>
            </a:fld>
            <a:endParaRPr lang="tr-TR"/>
          </a:p>
        </p:txBody>
      </p:sp>
    </p:spTree>
    <p:extLst>
      <p:ext uri="{BB962C8B-B14F-4D97-AF65-F5344CB8AC3E}">
        <p14:creationId xmlns:p14="http://schemas.microsoft.com/office/powerpoint/2010/main" val="2617168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Kısa Kaya (</a:t>
            </a:r>
            <a:r>
              <a:rPr lang="tr-TR" dirty="0" err="1" smtClean="0">
                <a:solidFill>
                  <a:srgbClr val="FF0000"/>
                </a:solidFill>
              </a:rPr>
              <a:t>Bouldering</a:t>
            </a:r>
            <a:r>
              <a:rPr lang="tr-TR" dirty="0" smtClean="0">
                <a:solidFill>
                  <a:srgbClr val="FF0000"/>
                </a:solidFill>
              </a:rPr>
              <a:t>) Tırmanışı</a:t>
            </a:r>
            <a:endParaRPr lang="tr-TR" dirty="0"/>
          </a:p>
        </p:txBody>
      </p:sp>
      <p:sp>
        <p:nvSpPr>
          <p:cNvPr id="3" name="2 İçerik Yer Tutucusu"/>
          <p:cNvSpPr>
            <a:spLocks noGrp="1"/>
          </p:cNvSpPr>
          <p:nvPr>
            <p:ph idx="1"/>
          </p:nvPr>
        </p:nvSpPr>
        <p:spPr/>
        <p:txBody>
          <a:bodyPr>
            <a:normAutofit/>
          </a:bodyPr>
          <a:lstStyle/>
          <a:p>
            <a:pPr algn="just"/>
            <a:r>
              <a:rPr lang="tr-TR" sz="3000" dirty="0">
                <a:solidFill>
                  <a:srgbClr val="002060"/>
                </a:solidFill>
              </a:rPr>
              <a:t>Tırmanış rotalarının yüksekliği 4-5 m civarındadır.</a:t>
            </a:r>
          </a:p>
          <a:p>
            <a:pPr algn="just"/>
            <a:endParaRPr lang="tr-TR" sz="3000" dirty="0">
              <a:solidFill>
                <a:srgbClr val="002060"/>
              </a:solidFill>
            </a:endParaRPr>
          </a:p>
          <a:p>
            <a:pPr algn="just"/>
            <a:r>
              <a:rPr lang="tr-TR" sz="3000" dirty="0">
                <a:solidFill>
                  <a:srgbClr val="002060"/>
                </a:solidFill>
              </a:rPr>
              <a:t>Yarışmalarda hamle sayısı 4-12 arasında değişmektedir.</a:t>
            </a:r>
          </a:p>
        </p:txBody>
      </p:sp>
      <p:sp>
        <p:nvSpPr>
          <p:cNvPr id="4" name="3 Veri Yer Tutucusu"/>
          <p:cNvSpPr>
            <a:spLocks noGrp="1"/>
          </p:cNvSpPr>
          <p:nvPr>
            <p:ph type="dt" sz="half" idx="10"/>
          </p:nvPr>
        </p:nvSpPr>
        <p:spPr/>
        <p:txBody>
          <a:bodyPr/>
          <a:lstStyle/>
          <a:p>
            <a:fld id="{84AA827D-0029-4208-898F-3A95280FED3A}" type="datetime1">
              <a:rPr lang="tr-TR" smtClean="0"/>
              <a:pPr/>
              <a:t>2.2.2017</a:t>
            </a:fld>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23</a:t>
            </a:fld>
            <a:endParaRPr lang="tr-TR"/>
          </a:p>
        </p:txBody>
      </p:sp>
    </p:spTree>
    <p:extLst>
      <p:ext uri="{BB962C8B-B14F-4D97-AF65-F5344CB8AC3E}">
        <p14:creationId xmlns:p14="http://schemas.microsoft.com/office/powerpoint/2010/main" val="1542965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Lider ve Üstten Emniyetli Tırmanış</a:t>
            </a:r>
            <a:endParaRPr lang="tr-TR" dirty="0">
              <a:solidFill>
                <a:srgbClr val="FF0000"/>
              </a:solidFill>
            </a:endParaRPr>
          </a:p>
        </p:txBody>
      </p:sp>
      <p:pic>
        <p:nvPicPr>
          <p:cNvPr id="4" name="3 Resim" descr="toproping"/>
          <p:cNvPicPr/>
          <p:nvPr/>
        </p:nvPicPr>
        <p:blipFill>
          <a:blip r:embed="rId2" cstate="print"/>
          <a:srcRect/>
          <a:stretch>
            <a:fillRect/>
          </a:stretch>
        </p:blipFill>
        <p:spPr bwMode="auto">
          <a:xfrm>
            <a:off x="7248129" y="3861048"/>
            <a:ext cx="2295525" cy="2160240"/>
          </a:xfrm>
          <a:prstGeom prst="rect">
            <a:avLst/>
          </a:prstGeom>
          <a:noFill/>
          <a:ln w="9525">
            <a:noFill/>
            <a:miter lim="800000"/>
            <a:headEnd/>
            <a:tailEnd/>
          </a:ln>
        </p:spPr>
      </p:pic>
      <p:pic>
        <p:nvPicPr>
          <p:cNvPr id="5" name="4 Resim" descr="leading1"/>
          <p:cNvPicPr/>
          <p:nvPr/>
        </p:nvPicPr>
        <p:blipFill>
          <a:blip r:embed="rId3" cstate="print"/>
          <a:srcRect/>
          <a:stretch>
            <a:fillRect/>
          </a:stretch>
        </p:blipFill>
        <p:spPr bwMode="auto">
          <a:xfrm>
            <a:off x="7248129" y="1484784"/>
            <a:ext cx="2238375" cy="2088232"/>
          </a:xfrm>
          <a:prstGeom prst="rect">
            <a:avLst/>
          </a:prstGeom>
          <a:noFill/>
          <a:ln w="9525">
            <a:noFill/>
            <a:miter lim="800000"/>
            <a:headEnd/>
            <a:tailEnd/>
          </a:ln>
        </p:spPr>
      </p:pic>
      <p:grpSp>
        <p:nvGrpSpPr>
          <p:cNvPr id="6" name="5 Grup"/>
          <p:cNvGrpSpPr/>
          <p:nvPr/>
        </p:nvGrpSpPr>
        <p:grpSpPr>
          <a:xfrm>
            <a:off x="7452766" y="3717031"/>
            <a:ext cx="2387650" cy="1687810"/>
            <a:chOff x="5928766" y="3717031"/>
            <a:chExt cx="2387650" cy="1687810"/>
          </a:xfrm>
        </p:grpSpPr>
        <p:sp>
          <p:nvSpPr>
            <p:cNvPr id="7" name="Text Box 2"/>
            <p:cNvSpPr txBox="1">
              <a:spLocks noChangeArrowheads="1"/>
            </p:cNvSpPr>
            <p:nvPr/>
          </p:nvSpPr>
          <p:spPr bwMode="auto">
            <a:xfrm>
              <a:off x="6951935" y="4487018"/>
              <a:ext cx="860425" cy="2381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tr-TR" sz="1100">
                  <a:latin typeface="Calibri" pitchFamily="34" charset="0"/>
                  <a:cs typeface="Arial" pitchFamily="34" charset="0"/>
                </a:rPr>
                <a:t>Tırmanıcı</a:t>
              </a:r>
              <a:endParaRPr lang="tr-TR">
                <a:latin typeface="Arial" pitchFamily="34" charset="0"/>
                <a:cs typeface="Arial" pitchFamily="34" charset="0"/>
              </a:endParaRPr>
            </a:p>
          </p:txBody>
        </p:sp>
        <p:sp>
          <p:nvSpPr>
            <p:cNvPr id="8" name="Text Box 3"/>
            <p:cNvSpPr txBox="1">
              <a:spLocks noChangeArrowheads="1"/>
            </p:cNvSpPr>
            <p:nvPr/>
          </p:nvSpPr>
          <p:spPr bwMode="auto">
            <a:xfrm>
              <a:off x="7446466" y="5157191"/>
              <a:ext cx="869950" cy="2476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tr-TR" sz="1100">
                  <a:latin typeface="Calibri" pitchFamily="34" charset="0"/>
                  <a:cs typeface="Arial" pitchFamily="34" charset="0"/>
                </a:rPr>
                <a:t>Emniyetçi</a:t>
              </a:r>
              <a:endParaRPr lang="tr-TR">
                <a:latin typeface="Arial" pitchFamily="34" charset="0"/>
                <a:cs typeface="Arial" pitchFamily="34" charset="0"/>
              </a:endParaRPr>
            </a:p>
          </p:txBody>
        </p:sp>
        <p:sp>
          <p:nvSpPr>
            <p:cNvPr id="9" name="Text Box 4"/>
            <p:cNvSpPr txBox="1">
              <a:spLocks noChangeArrowheads="1"/>
            </p:cNvSpPr>
            <p:nvPr/>
          </p:nvSpPr>
          <p:spPr bwMode="auto">
            <a:xfrm>
              <a:off x="5928766" y="3717031"/>
              <a:ext cx="1379538" cy="28803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tr-TR" sz="1100" dirty="0">
                  <a:latin typeface="Calibri" pitchFamily="34" charset="0"/>
                  <a:cs typeface="Arial" pitchFamily="34" charset="0"/>
                </a:rPr>
                <a:t>Ana emniyet noktası</a:t>
              </a:r>
              <a:endParaRPr lang="tr-TR" dirty="0">
                <a:latin typeface="Arial" pitchFamily="34" charset="0"/>
                <a:cs typeface="Arial" pitchFamily="34" charset="0"/>
              </a:endParaRPr>
            </a:p>
          </p:txBody>
        </p:sp>
      </p:grpSp>
      <p:grpSp>
        <p:nvGrpSpPr>
          <p:cNvPr id="10" name="9 Grup"/>
          <p:cNvGrpSpPr/>
          <p:nvPr/>
        </p:nvGrpSpPr>
        <p:grpSpPr>
          <a:xfrm>
            <a:off x="8411195" y="1628799"/>
            <a:ext cx="1651372" cy="1296144"/>
            <a:chOff x="6887195" y="1628799"/>
            <a:chExt cx="1651372" cy="1296144"/>
          </a:xfrm>
        </p:grpSpPr>
        <p:sp>
          <p:nvSpPr>
            <p:cNvPr id="11" name="Text Box 5"/>
            <p:cNvSpPr txBox="1">
              <a:spLocks noChangeArrowheads="1"/>
            </p:cNvSpPr>
            <p:nvPr/>
          </p:nvSpPr>
          <p:spPr bwMode="auto">
            <a:xfrm>
              <a:off x="6887195" y="1628799"/>
              <a:ext cx="1003300" cy="27781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tr-TR" sz="1100" dirty="0">
                  <a:latin typeface="Calibri" pitchFamily="34" charset="0"/>
                  <a:cs typeface="Arial" pitchFamily="34" charset="0"/>
                </a:rPr>
                <a:t>Lider Tırmanış</a:t>
              </a:r>
              <a:endParaRPr lang="tr-TR" dirty="0">
                <a:latin typeface="Arial" pitchFamily="34" charset="0"/>
                <a:cs typeface="Arial" pitchFamily="34" charset="0"/>
              </a:endParaRPr>
            </a:p>
          </p:txBody>
        </p:sp>
        <p:sp>
          <p:nvSpPr>
            <p:cNvPr id="12" name="Text Box 6"/>
            <p:cNvSpPr txBox="1">
              <a:spLocks noChangeArrowheads="1"/>
            </p:cNvSpPr>
            <p:nvPr/>
          </p:nvSpPr>
          <p:spPr bwMode="auto">
            <a:xfrm>
              <a:off x="7014567" y="2135137"/>
              <a:ext cx="1524000" cy="2857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tr-TR" sz="1100" dirty="0">
                  <a:latin typeface="Calibri" pitchFamily="34" charset="0"/>
                  <a:cs typeface="Arial" pitchFamily="34" charset="0"/>
                </a:rPr>
                <a:t>Ara emniyet noktaları</a:t>
              </a:r>
              <a:endParaRPr lang="tr-TR" dirty="0">
                <a:latin typeface="Arial" pitchFamily="34" charset="0"/>
                <a:cs typeface="Arial" pitchFamily="34" charset="0"/>
              </a:endParaRPr>
            </a:p>
          </p:txBody>
        </p:sp>
        <p:sp>
          <p:nvSpPr>
            <p:cNvPr id="13" name="Text Box 7"/>
            <p:cNvSpPr txBox="1">
              <a:spLocks noChangeArrowheads="1"/>
            </p:cNvSpPr>
            <p:nvPr/>
          </p:nvSpPr>
          <p:spPr bwMode="auto">
            <a:xfrm>
              <a:off x="7236569" y="2639193"/>
              <a:ext cx="869950" cy="2857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tr-TR" sz="1100">
                  <a:latin typeface="Calibri" pitchFamily="34" charset="0"/>
                  <a:cs typeface="Arial" pitchFamily="34" charset="0"/>
                </a:rPr>
                <a:t>Emniyetçi</a:t>
              </a:r>
              <a:endParaRPr lang="tr-TR">
                <a:latin typeface="Arial" pitchFamily="34" charset="0"/>
                <a:cs typeface="Arial" pitchFamily="34" charset="0"/>
              </a:endParaRPr>
            </a:p>
          </p:txBody>
        </p:sp>
      </p:grpSp>
      <p:pic>
        <p:nvPicPr>
          <p:cNvPr id="14" name="Picture 2"/>
          <p:cNvPicPr>
            <a:picLocks noChangeAspect="1" noChangeArrowheads="1"/>
          </p:cNvPicPr>
          <p:nvPr/>
        </p:nvPicPr>
        <p:blipFill>
          <a:blip r:embed="rId4" cstate="print"/>
          <a:srcRect/>
          <a:stretch>
            <a:fillRect/>
          </a:stretch>
        </p:blipFill>
        <p:spPr bwMode="auto">
          <a:xfrm>
            <a:off x="2855641" y="1916832"/>
            <a:ext cx="2214199" cy="3600400"/>
          </a:xfrm>
          <a:prstGeom prst="rect">
            <a:avLst/>
          </a:prstGeom>
          <a:noFill/>
          <a:ln w="9525">
            <a:noFill/>
            <a:miter lim="800000"/>
            <a:headEnd/>
            <a:tailEnd/>
          </a:ln>
        </p:spPr>
      </p:pic>
      <p:pic>
        <p:nvPicPr>
          <p:cNvPr id="15" name="Picture 7" descr="C:\Belgelerim\Videolarım\RealPlayer Downloads\grimpe1.gif"/>
          <p:cNvPicPr>
            <a:picLocks noChangeAspect="1" noChangeArrowheads="1" noCrop="1"/>
          </p:cNvPicPr>
          <p:nvPr/>
        </p:nvPicPr>
        <p:blipFill>
          <a:blip r:embed="rId5" cstate="print"/>
          <a:srcRect/>
          <a:stretch>
            <a:fillRect/>
          </a:stretch>
        </p:blipFill>
        <p:spPr bwMode="auto">
          <a:xfrm>
            <a:off x="1524000" y="1916832"/>
            <a:ext cx="1428760" cy="3322698"/>
          </a:xfrm>
          <a:prstGeom prst="rect">
            <a:avLst/>
          </a:prstGeom>
          <a:noFill/>
        </p:spPr>
      </p:pic>
      <p:sp>
        <p:nvSpPr>
          <p:cNvPr id="16" name="15 Dikdörtgen"/>
          <p:cNvSpPr/>
          <p:nvPr/>
        </p:nvSpPr>
        <p:spPr>
          <a:xfrm>
            <a:off x="5879976" y="6021289"/>
            <a:ext cx="4529638" cy="276999"/>
          </a:xfrm>
          <a:prstGeom prst="rect">
            <a:avLst/>
          </a:prstGeom>
        </p:spPr>
        <p:txBody>
          <a:bodyPr wrap="none">
            <a:spAutoFit/>
          </a:bodyPr>
          <a:lstStyle/>
          <a:p>
            <a:r>
              <a:rPr lang="tr-TR" sz="1200" dirty="0">
                <a:solidFill>
                  <a:srgbClr val="002060"/>
                </a:solidFill>
              </a:rPr>
              <a:t>Şekil 3 - 4. Lider ve üstten emniyetli tırmanış düzenekleri (BEAL, 2010).</a:t>
            </a:r>
            <a:endParaRPr lang="tr-TR" sz="1200" dirty="0">
              <a:solidFill>
                <a:srgbClr val="002060"/>
              </a:solidFill>
            </a:endParaRPr>
          </a:p>
        </p:txBody>
      </p:sp>
      <p:sp>
        <p:nvSpPr>
          <p:cNvPr id="17" name="16 Dikdörtgen"/>
          <p:cNvSpPr/>
          <p:nvPr/>
        </p:nvSpPr>
        <p:spPr>
          <a:xfrm>
            <a:off x="1847529" y="5373217"/>
            <a:ext cx="2548775" cy="276999"/>
          </a:xfrm>
          <a:prstGeom prst="rect">
            <a:avLst/>
          </a:prstGeom>
        </p:spPr>
        <p:txBody>
          <a:bodyPr wrap="none">
            <a:spAutoFit/>
          </a:bodyPr>
          <a:lstStyle/>
          <a:p>
            <a:r>
              <a:rPr lang="tr-TR" sz="1200" dirty="0">
                <a:solidFill>
                  <a:srgbClr val="002060"/>
                </a:solidFill>
              </a:rPr>
              <a:t>Şekil 2. Düşme mesafesi (BEAL, 2010).</a:t>
            </a:r>
            <a:endParaRPr lang="tr-TR" sz="1200" dirty="0">
              <a:solidFill>
                <a:srgbClr val="002060"/>
              </a:solidFill>
            </a:endParaRPr>
          </a:p>
        </p:txBody>
      </p:sp>
      <p:sp>
        <p:nvSpPr>
          <p:cNvPr id="18" name="17 Dikdörtgen"/>
          <p:cNvSpPr/>
          <p:nvPr/>
        </p:nvSpPr>
        <p:spPr>
          <a:xfrm>
            <a:off x="3593976" y="6453337"/>
            <a:ext cx="5382344" cy="276999"/>
          </a:xfrm>
          <a:prstGeom prst="rect">
            <a:avLst/>
          </a:prstGeom>
        </p:spPr>
        <p:txBody>
          <a:bodyPr wrap="square">
            <a:spAutoFit/>
          </a:bodyPr>
          <a:lstStyle/>
          <a:p>
            <a:r>
              <a:rPr lang="tr-TR" sz="1200" dirty="0">
                <a:solidFill>
                  <a:srgbClr val="0070C0"/>
                </a:solidFill>
              </a:rPr>
              <a:t>http://www.</a:t>
            </a:r>
            <a:r>
              <a:rPr lang="tr-TR" sz="1200" dirty="0" err="1">
                <a:solidFill>
                  <a:srgbClr val="0070C0"/>
                </a:solidFill>
              </a:rPr>
              <a:t>bealplanet</a:t>
            </a:r>
            <a:r>
              <a:rPr lang="tr-TR" sz="1200" dirty="0">
                <a:solidFill>
                  <a:srgbClr val="0070C0"/>
                </a:solidFill>
              </a:rPr>
              <a:t>.com/</a:t>
            </a:r>
            <a:r>
              <a:rPr lang="tr-TR" sz="1200" dirty="0" err="1">
                <a:solidFill>
                  <a:srgbClr val="0070C0"/>
                </a:solidFill>
              </a:rPr>
              <a:t>portail</a:t>
            </a:r>
            <a:r>
              <a:rPr lang="tr-TR" sz="1200" dirty="0">
                <a:solidFill>
                  <a:srgbClr val="0070C0"/>
                </a:solidFill>
              </a:rPr>
              <a:t>-2006/</a:t>
            </a:r>
            <a:r>
              <a:rPr lang="tr-TR" sz="1200" dirty="0" err="1">
                <a:solidFill>
                  <a:srgbClr val="0070C0"/>
                </a:solidFill>
              </a:rPr>
              <a:t>index</a:t>
            </a:r>
            <a:r>
              <a:rPr lang="tr-TR" sz="1200" dirty="0">
                <a:solidFill>
                  <a:srgbClr val="0070C0"/>
                </a:solidFill>
              </a:rPr>
              <a:t>.</a:t>
            </a:r>
            <a:r>
              <a:rPr lang="tr-TR" sz="1200" dirty="0" err="1">
                <a:solidFill>
                  <a:srgbClr val="0070C0"/>
                </a:solidFill>
              </a:rPr>
              <a:t>php</a:t>
            </a:r>
            <a:r>
              <a:rPr lang="tr-TR" sz="1200" dirty="0">
                <a:solidFill>
                  <a:srgbClr val="0070C0"/>
                </a:solidFill>
              </a:rPr>
              <a:t>?</a:t>
            </a:r>
            <a:r>
              <a:rPr lang="tr-TR" sz="1200" dirty="0" err="1">
                <a:solidFill>
                  <a:srgbClr val="0070C0"/>
                </a:solidFill>
              </a:rPr>
              <a:t>page</a:t>
            </a:r>
            <a:r>
              <a:rPr lang="tr-TR" sz="1200" dirty="0">
                <a:solidFill>
                  <a:srgbClr val="0070C0"/>
                </a:solidFill>
              </a:rPr>
              <a:t>=</a:t>
            </a:r>
            <a:r>
              <a:rPr lang="tr-TR" sz="1200" dirty="0" err="1">
                <a:solidFill>
                  <a:srgbClr val="0070C0"/>
                </a:solidFill>
              </a:rPr>
              <a:t>facteur</a:t>
            </a:r>
            <a:r>
              <a:rPr lang="tr-TR" sz="1200" dirty="0">
                <a:solidFill>
                  <a:srgbClr val="0070C0"/>
                </a:solidFill>
              </a:rPr>
              <a:t>_</a:t>
            </a:r>
            <a:r>
              <a:rPr lang="tr-TR" sz="1200" dirty="0" err="1">
                <a:solidFill>
                  <a:srgbClr val="0070C0"/>
                </a:solidFill>
              </a:rPr>
              <a:t>chute</a:t>
            </a:r>
            <a:r>
              <a:rPr lang="tr-TR" sz="1200" dirty="0">
                <a:solidFill>
                  <a:srgbClr val="0070C0"/>
                </a:solidFill>
              </a:rPr>
              <a:t>&amp;</a:t>
            </a:r>
            <a:r>
              <a:rPr lang="tr-TR" sz="1200" dirty="0" err="1">
                <a:solidFill>
                  <a:srgbClr val="0070C0"/>
                </a:solidFill>
              </a:rPr>
              <a:t>lang</a:t>
            </a:r>
            <a:r>
              <a:rPr lang="tr-TR" sz="1200" dirty="0">
                <a:solidFill>
                  <a:srgbClr val="0070C0"/>
                </a:solidFill>
              </a:rPr>
              <a:t>=us</a:t>
            </a:r>
            <a:endParaRPr lang="tr-TR" sz="1200" dirty="0">
              <a:solidFill>
                <a:srgbClr val="0070C0"/>
              </a:solidFill>
            </a:endParaRPr>
          </a:p>
        </p:txBody>
      </p:sp>
      <p:sp>
        <p:nvSpPr>
          <p:cNvPr id="19" name="18 Veri Yer Tutucusu"/>
          <p:cNvSpPr>
            <a:spLocks noGrp="1"/>
          </p:cNvSpPr>
          <p:nvPr>
            <p:ph type="dt" sz="half" idx="10"/>
          </p:nvPr>
        </p:nvSpPr>
        <p:spPr/>
        <p:txBody>
          <a:bodyPr/>
          <a:lstStyle/>
          <a:p>
            <a:fld id="{E3B2335B-7C55-415F-9519-E17EE347D5A5}" type="datetime1">
              <a:rPr lang="tr-TR" smtClean="0"/>
              <a:pPr/>
              <a:t>2.2.2017</a:t>
            </a:fld>
            <a:endParaRPr lang="tr-TR"/>
          </a:p>
        </p:txBody>
      </p:sp>
      <p:sp>
        <p:nvSpPr>
          <p:cNvPr id="20" name="19 Slayt Numarası Yer Tutucusu"/>
          <p:cNvSpPr>
            <a:spLocks noGrp="1"/>
          </p:cNvSpPr>
          <p:nvPr>
            <p:ph type="sldNum" sz="quarter" idx="12"/>
          </p:nvPr>
        </p:nvSpPr>
        <p:spPr/>
        <p:txBody>
          <a:bodyPr/>
          <a:lstStyle/>
          <a:p>
            <a:fld id="{B1DEFA8C-F947-479F-BE07-76B6B3F80BF1}" type="slidenum">
              <a:rPr lang="tr-TR" smtClean="0"/>
              <a:pPr/>
              <a:t>24</a:t>
            </a:fld>
            <a:endParaRPr lang="tr-TR"/>
          </a:p>
        </p:txBody>
      </p:sp>
    </p:spTree>
    <p:extLst>
      <p:ext uri="{BB962C8B-B14F-4D97-AF65-F5344CB8AC3E}">
        <p14:creationId xmlns:p14="http://schemas.microsoft.com/office/powerpoint/2010/main" val="614039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Üstten Emniyetli Tırmanış</a:t>
            </a:r>
            <a:endParaRPr lang="tr-TR" dirty="0"/>
          </a:p>
        </p:txBody>
      </p:sp>
      <p:sp>
        <p:nvSpPr>
          <p:cNvPr id="3" name="2 İçerik Yer Tutucusu"/>
          <p:cNvSpPr>
            <a:spLocks noGrp="1"/>
          </p:cNvSpPr>
          <p:nvPr>
            <p:ph idx="1"/>
          </p:nvPr>
        </p:nvSpPr>
        <p:spPr/>
        <p:txBody>
          <a:bodyPr>
            <a:normAutofit/>
          </a:bodyPr>
          <a:lstStyle/>
          <a:p>
            <a:pPr algn="just"/>
            <a:r>
              <a:rPr lang="tr-TR" sz="3000" dirty="0">
                <a:solidFill>
                  <a:srgbClr val="002060"/>
                </a:solidFill>
              </a:rPr>
              <a:t>Bu tırmanış yönteminde ip, ‘‘ana emniyet noktası’’ olarak bilinen, rotanın en üst noktasında yer alan emniyet aletinden geçer.</a:t>
            </a:r>
          </a:p>
          <a:p>
            <a:pPr algn="just"/>
            <a:endParaRPr lang="tr-TR" sz="3000" dirty="0">
              <a:solidFill>
                <a:srgbClr val="002060"/>
              </a:solidFill>
            </a:endParaRPr>
          </a:p>
          <a:p>
            <a:pPr algn="just"/>
            <a:r>
              <a:rPr lang="tr-TR" sz="3000" dirty="0">
                <a:solidFill>
                  <a:srgbClr val="002060"/>
                </a:solidFill>
              </a:rPr>
              <a:t>Ana emniyet noktaları doğal kayada en az üç, yapay duvarlarda ise iki ayrı boltun veya emniyet noktasının birleştirilmesiyle oluşturulur.</a:t>
            </a:r>
          </a:p>
        </p:txBody>
      </p:sp>
      <p:sp>
        <p:nvSpPr>
          <p:cNvPr id="4" name="3 Veri Yer Tutucusu"/>
          <p:cNvSpPr>
            <a:spLocks noGrp="1"/>
          </p:cNvSpPr>
          <p:nvPr>
            <p:ph type="dt" sz="half" idx="10"/>
          </p:nvPr>
        </p:nvSpPr>
        <p:spPr/>
        <p:txBody>
          <a:bodyPr/>
          <a:lstStyle/>
          <a:p>
            <a:fld id="{84AA827D-0029-4208-898F-3A95280FED3A}" type="datetime1">
              <a:rPr lang="tr-TR" smtClean="0"/>
              <a:pPr/>
              <a:t>2.2.2017</a:t>
            </a:fld>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25</a:t>
            </a:fld>
            <a:endParaRPr lang="tr-TR"/>
          </a:p>
        </p:txBody>
      </p:sp>
    </p:spTree>
    <p:extLst>
      <p:ext uri="{BB962C8B-B14F-4D97-AF65-F5344CB8AC3E}">
        <p14:creationId xmlns:p14="http://schemas.microsoft.com/office/powerpoint/2010/main" val="2230682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Üstten Emniyetli Tırmanış</a:t>
            </a:r>
            <a:endParaRPr lang="tr-TR" dirty="0"/>
          </a:p>
        </p:txBody>
      </p:sp>
      <p:sp>
        <p:nvSpPr>
          <p:cNvPr id="3" name="2 İçerik Yer Tutucusu"/>
          <p:cNvSpPr>
            <a:spLocks noGrp="1"/>
          </p:cNvSpPr>
          <p:nvPr>
            <p:ph idx="1"/>
          </p:nvPr>
        </p:nvSpPr>
        <p:spPr/>
        <p:txBody>
          <a:bodyPr>
            <a:normAutofit/>
          </a:bodyPr>
          <a:lstStyle/>
          <a:p>
            <a:pPr algn="just"/>
            <a:r>
              <a:rPr lang="tr-TR" sz="3000" dirty="0">
                <a:solidFill>
                  <a:srgbClr val="002060"/>
                </a:solidFill>
              </a:rPr>
              <a:t>İki ayrı </a:t>
            </a:r>
            <a:r>
              <a:rPr lang="tr-TR" sz="3000" dirty="0" err="1">
                <a:solidFill>
                  <a:srgbClr val="002060"/>
                </a:solidFill>
              </a:rPr>
              <a:t>bolt</a:t>
            </a:r>
            <a:r>
              <a:rPr lang="tr-TR" sz="3000" dirty="0">
                <a:solidFill>
                  <a:srgbClr val="002060"/>
                </a:solidFill>
              </a:rPr>
              <a:t> tercihen zincirle ya da perlon, yardımcı ip gibi malzemelerle birleştirilir.</a:t>
            </a:r>
          </a:p>
          <a:p>
            <a:pPr algn="just"/>
            <a:endParaRPr lang="tr-TR" sz="3000" dirty="0">
              <a:solidFill>
                <a:srgbClr val="002060"/>
              </a:solidFill>
            </a:endParaRPr>
          </a:p>
          <a:p>
            <a:pPr algn="just"/>
            <a:r>
              <a:rPr lang="tr-TR" sz="3000" dirty="0">
                <a:solidFill>
                  <a:srgbClr val="002060"/>
                </a:solidFill>
              </a:rPr>
              <a:t>İki boltun birleştiği noktada kilitli çelik karabina bulunmalıdır.</a:t>
            </a:r>
          </a:p>
          <a:p>
            <a:pPr algn="just"/>
            <a:endParaRPr lang="tr-TR" sz="3000" dirty="0">
              <a:solidFill>
                <a:srgbClr val="002060"/>
              </a:solidFill>
            </a:endParaRPr>
          </a:p>
          <a:p>
            <a:pPr algn="just"/>
            <a:r>
              <a:rPr lang="tr-TR" sz="3000" dirty="0">
                <a:solidFill>
                  <a:srgbClr val="002060"/>
                </a:solidFill>
              </a:rPr>
              <a:t>Tırmanılan ip bu karabinadan geçer.</a:t>
            </a:r>
          </a:p>
        </p:txBody>
      </p:sp>
      <p:sp>
        <p:nvSpPr>
          <p:cNvPr id="4" name="3 Veri Yer Tutucusu"/>
          <p:cNvSpPr>
            <a:spLocks noGrp="1"/>
          </p:cNvSpPr>
          <p:nvPr>
            <p:ph type="dt" sz="half" idx="10"/>
          </p:nvPr>
        </p:nvSpPr>
        <p:spPr/>
        <p:txBody>
          <a:bodyPr/>
          <a:lstStyle/>
          <a:p>
            <a:fld id="{84AA827D-0029-4208-898F-3A95280FED3A}" type="datetime1">
              <a:rPr lang="tr-TR" smtClean="0"/>
              <a:pPr/>
              <a:t>2.2.2017</a:t>
            </a:fld>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26</a:t>
            </a:fld>
            <a:endParaRPr lang="tr-TR"/>
          </a:p>
        </p:txBody>
      </p:sp>
    </p:spTree>
    <p:extLst>
      <p:ext uri="{BB962C8B-B14F-4D97-AF65-F5344CB8AC3E}">
        <p14:creationId xmlns:p14="http://schemas.microsoft.com/office/powerpoint/2010/main" val="2107489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Üstten Emniyetli Tırmanış</a:t>
            </a:r>
            <a:endParaRPr lang="tr-TR" dirty="0"/>
          </a:p>
        </p:txBody>
      </p:sp>
      <p:sp>
        <p:nvSpPr>
          <p:cNvPr id="3" name="2 İçerik Yer Tutucusu"/>
          <p:cNvSpPr>
            <a:spLocks noGrp="1"/>
          </p:cNvSpPr>
          <p:nvPr>
            <p:ph idx="1"/>
          </p:nvPr>
        </p:nvSpPr>
        <p:spPr/>
        <p:txBody>
          <a:bodyPr>
            <a:normAutofit/>
          </a:bodyPr>
          <a:lstStyle/>
          <a:p>
            <a:pPr algn="just"/>
            <a:r>
              <a:rPr lang="tr-TR" sz="3000" dirty="0">
                <a:solidFill>
                  <a:srgbClr val="002060"/>
                </a:solidFill>
              </a:rPr>
              <a:t>İpin bir ucuna tırmanıcı, diğer ucuna ise emniyetçi girer.</a:t>
            </a:r>
          </a:p>
          <a:p>
            <a:pPr algn="just"/>
            <a:endParaRPr lang="tr-TR" sz="3000" dirty="0">
              <a:solidFill>
                <a:srgbClr val="002060"/>
              </a:solidFill>
            </a:endParaRPr>
          </a:p>
          <a:p>
            <a:pPr algn="just"/>
            <a:r>
              <a:rPr lang="tr-TR" sz="3000" dirty="0">
                <a:solidFill>
                  <a:srgbClr val="002060"/>
                </a:solidFill>
              </a:rPr>
              <a:t>Tırmanıcı ipin duvara yakın olan kısmına sekizli düğümüyle bağlanmalıdır.</a:t>
            </a:r>
          </a:p>
          <a:p>
            <a:pPr algn="just"/>
            <a:endParaRPr lang="tr-TR" sz="3000" dirty="0">
              <a:solidFill>
                <a:srgbClr val="002060"/>
              </a:solidFill>
            </a:endParaRPr>
          </a:p>
          <a:p>
            <a:pPr algn="just"/>
            <a:r>
              <a:rPr lang="tr-TR" sz="3000" dirty="0">
                <a:solidFill>
                  <a:srgbClr val="002060"/>
                </a:solidFill>
              </a:rPr>
              <a:t>İpin duvara uzak kısmına bağlanırsa iniş süresinde ip, sürekli sürtüneceğinden zarar görecektir.</a:t>
            </a:r>
          </a:p>
        </p:txBody>
      </p:sp>
      <p:sp>
        <p:nvSpPr>
          <p:cNvPr id="4" name="3 Veri Yer Tutucusu"/>
          <p:cNvSpPr>
            <a:spLocks noGrp="1"/>
          </p:cNvSpPr>
          <p:nvPr>
            <p:ph type="dt" sz="half" idx="10"/>
          </p:nvPr>
        </p:nvSpPr>
        <p:spPr/>
        <p:txBody>
          <a:bodyPr/>
          <a:lstStyle/>
          <a:p>
            <a:fld id="{84AA827D-0029-4208-898F-3A95280FED3A}" type="datetime1">
              <a:rPr lang="tr-TR" smtClean="0"/>
              <a:pPr/>
              <a:t>2.2.2017</a:t>
            </a:fld>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27</a:t>
            </a:fld>
            <a:endParaRPr lang="tr-TR"/>
          </a:p>
        </p:txBody>
      </p:sp>
    </p:spTree>
    <p:extLst>
      <p:ext uri="{BB962C8B-B14F-4D97-AF65-F5344CB8AC3E}">
        <p14:creationId xmlns:p14="http://schemas.microsoft.com/office/powerpoint/2010/main" val="3584401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Üstten Emniyetli Tırmanış</a:t>
            </a:r>
            <a:endParaRPr lang="tr-TR" dirty="0"/>
          </a:p>
        </p:txBody>
      </p:sp>
      <p:sp>
        <p:nvSpPr>
          <p:cNvPr id="3" name="2 İçerik Yer Tutucusu"/>
          <p:cNvSpPr>
            <a:spLocks noGrp="1"/>
          </p:cNvSpPr>
          <p:nvPr>
            <p:ph idx="1"/>
          </p:nvPr>
        </p:nvSpPr>
        <p:spPr/>
        <p:txBody>
          <a:bodyPr>
            <a:normAutofit/>
          </a:bodyPr>
          <a:lstStyle/>
          <a:p>
            <a:pPr algn="just"/>
            <a:r>
              <a:rPr lang="tr-TR" sz="3000" dirty="0">
                <a:solidFill>
                  <a:srgbClr val="002060"/>
                </a:solidFill>
              </a:rPr>
              <a:t>Üstten emniyetli yöntem tırmanışa yeni başlayanlara, rekreatif olarak bu sporu yapanlara ve dezavantajlı bireylere uygulanması gereken bir yöntemdir.</a:t>
            </a:r>
          </a:p>
          <a:p>
            <a:pPr algn="just"/>
            <a:endParaRPr lang="tr-TR" sz="3000" dirty="0">
              <a:solidFill>
                <a:srgbClr val="002060"/>
              </a:solidFill>
            </a:endParaRPr>
          </a:p>
          <a:p>
            <a:pPr algn="just"/>
            <a:r>
              <a:rPr lang="tr-TR" sz="3000" dirty="0">
                <a:solidFill>
                  <a:srgbClr val="002060"/>
                </a:solidFill>
              </a:rPr>
              <a:t>Çünkü herhangi bir düşme riski içermez. Kişi duvarda yükseldikçe ipte oluşan boşluk emniyetçi tarafından emniyet aletinden geçirilerek arkaya alınır.</a:t>
            </a:r>
          </a:p>
        </p:txBody>
      </p:sp>
      <p:sp>
        <p:nvSpPr>
          <p:cNvPr id="4" name="3 Veri Yer Tutucusu"/>
          <p:cNvSpPr>
            <a:spLocks noGrp="1"/>
          </p:cNvSpPr>
          <p:nvPr>
            <p:ph type="dt" sz="half" idx="10"/>
          </p:nvPr>
        </p:nvSpPr>
        <p:spPr/>
        <p:txBody>
          <a:bodyPr/>
          <a:lstStyle/>
          <a:p>
            <a:fld id="{84AA827D-0029-4208-898F-3A95280FED3A}" type="datetime1">
              <a:rPr lang="tr-TR" smtClean="0"/>
              <a:pPr/>
              <a:t>2.2.2017</a:t>
            </a:fld>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28</a:t>
            </a:fld>
            <a:endParaRPr lang="tr-TR"/>
          </a:p>
        </p:txBody>
      </p:sp>
    </p:spTree>
    <p:extLst>
      <p:ext uri="{BB962C8B-B14F-4D97-AF65-F5344CB8AC3E}">
        <p14:creationId xmlns:p14="http://schemas.microsoft.com/office/powerpoint/2010/main" val="3312879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Üstten Emniyetli Tırmanış</a:t>
            </a:r>
            <a:endParaRPr lang="tr-TR" dirty="0"/>
          </a:p>
        </p:txBody>
      </p:sp>
      <p:sp>
        <p:nvSpPr>
          <p:cNvPr id="3" name="2 İçerik Yer Tutucusu"/>
          <p:cNvSpPr>
            <a:spLocks noGrp="1"/>
          </p:cNvSpPr>
          <p:nvPr>
            <p:ph idx="1"/>
          </p:nvPr>
        </p:nvSpPr>
        <p:spPr/>
        <p:txBody>
          <a:bodyPr>
            <a:normAutofit/>
          </a:bodyPr>
          <a:lstStyle/>
          <a:p>
            <a:pPr algn="just"/>
            <a:r>
              <a:rPr lang="tr-TR" sz="3000" dirty="0">
                <a:solidFill>
                  <a:srgbClr val="002060"/>
                </a:solidFill>
              </a:rPr>
              <a:t>Bu şekilde tırmanıcıya giden ip sürekli gergin kalacaktır.</a:t>
            </a:r>
          </a:p>
          <a:p>
            <a:pPr algn="just"/>
            <a:endParaRPr lang="tr-TR" sz="3000" dirty="0">
              <a:solidFill>
                <a:srgbClr val="002060"/>
              </a:solidFill>
            </a:endParaRPr>
          </a:p>
          <a:p>
            <a:pPr algn="just"/>
            <a:r>
              <a:rPr lang="tr-TR" sz="3000" dirty="0">
                <a:solidFill>
                  <a:srgbClr val="002060"/>
                </a:solidFill>
              </a:rPr>
              <a:t>Tırmanışın herhangi bir noktasında bilinçli veya bilinçsiz olarak düşme yaşandığında ya da kişi ara vermek, dinlenmek istediğinde olduğu yerde kalacaktır.</a:t>
            </a:r>
          </a:p>
        </p:txBody>
      </p:sp>
      <p:sp>
        <p:nvSpPr>
          <p:cNvPr id="4" name="3 Veri Yer Tutucusu"/>
          <p:cNvSpPr>
            <a:spLocks noGrp="1"/>
          </p:cNvSpPr>
          <p:nvPr>
            <p:ph type="dt" sz="half" idx="10"/>
          </p:nvPr>
        </p:nvSpPr>
        <p:spPr/>
        <p:txBody>
          <a:bodyPr/>
          <a:lstStyle/>
          <a:p>
            <a:fld id="{84AA827D-0029-4208-898F-3A95280FED3A}" type="datetime1">
              <a:rPr lang="tr-TR" smtClean="0"/>
              <a:pPr/>
              <a:t>2.2.2017</a:t>
            </a:fld>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29</a:t>
            </a:fld>
            <a:endParaRPr lang="tr-TR"/>
          </a:p>
        </p:txBody>
      </p:sp>
    </p:spTree>
    <p:extLst>
      <p:ext uri="{BB962C8B-B14F-4D97-AF65-F5344CB8AC3E}">
        <p14:creationId xmlns:p14="http://schemas.microsoft.com/office/powerpoint/2010/main" val="3331338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Kaya Tırmanışı Tarihi</a:t>
            </a:r>
            <a:endParaRPr lang="tr-TR" dirty="0"/>
          </a:p>
        </p:txBody>
      </p:sp>
      <p:sp>
        <p:nvSpPr>
          <p:cNvPr id="3" name="2 İçerik Yer Tutucusu"/>
          <p:cNvSpPr>
            <a:spLocks noGrp="1"/>
          </p:cNvSpPr>
          <p:nvPr>
            <p:ph idx="1"/>
          </p:nvPr>
        </p:nvSpPr>
        <p:spPr/>
        <p:txBody>
          <a:bodyPr>
            <a:normAutofit/>
          </a:bodyPr>
          <a:lstStyle/>
          <a:p>
            <a:pPr algn="just"/>
            <a:r>
              <a:rPr lang="tr-TR" sz="3000" dirty="0">
                <a:solidFill>
                  <a:srgbClr val="002060"/>
                </a:solidFill>
              </a:rPr>
              <a:t>Sportif amaçlı olmayan kaya tırmanışının tarihi çok eski zamanlara dayanmaktadır.</a:t>
            </a:r>
          </a:p>
          <a:p>
            <a:pPr algn="just"/>
            <a:endParaRPr lang="tr-TR" sz="3000" dirty="0">
              <a:solidFill>
                <a:srgbClr val="002060"/>
              </a:solidFill>
            </a:endParaRPr>
          </a:p>
          <a:p>
            <a:pPr algn="just"/>
            <a:r>
              <a:rPr lang="tr-TR" sz="3000" dirty="0">
                <a:solidFill>
                  <a:srgbClr val="002060"/>
                </a:solidFill>
              </a:rPr>
              <a:t>İlkel insanlar için tırmanmak, yürümek, koşmak ile aynı öneme sahipti.</a:t>
            </a:r>
          </a:p>
          <a:p>
            <a:pPr algn="just"/>
            <a:endParaRPr lang="tr-TR" sz="3000" dirty="0">
              <a:solidFill>
                <a:srgbClr val="002060"/>
              </a:solidFill>
            </a:endParaRPr>
          </a:p>
          <a:p>
            <a:pPr algn="just"/>
            <a:r>
              <a:rPr lang="tr-TR" sz="3000" dirty="0">
                <a:solidFill>
                  <a:srgbClr val="002060"/>
                </a:solidFill>
              </a:rPr>
              <a:t>İlk insanlar hayatta kalmak, avlanmak için yer değiştirmek ve bu yer değiştirme sırasında da engelleri aşmak için sürekli tırmanmak zorundaydılar.</a:t>
            </a:r>
          </a:p>
        </p:txBody>
      </p:sp>
      <p:sp>
        <p:nvSpPr>
          <p:cNvPr id="4" name="3 Veri Yer Tutucusu"/>
          <p:cNvSpPr>
            <a:spLocks noGrp="1"/>
          </p:cNvSpPr>
          <p:nvPr>
            <p:ph type="dt" sz="half" idx="10"/>
          </p:nvPr>
        </p:nvSpPr>
        <p:spPr/>
        <p:txBody>
          <a:bodyPr/>
          <a:lstStyle/>
          <a:p>
            <a:fld id="{9AC83B7F-18B9-4120-91DC-213DAC350EFA}" type="datetime1">
              <a:rPr lang="tr-TR" smtClean="0"/>
              <a:pPr/>
              <a:t>2.2.2017</a:t>
            </a:fld>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3</a:t>
            </a:fld>
            <a:endParaRPr lang="tr-TR"/>
          </a:p>
        </p:txBody>
      </p:sp>
    </p:spTree>
    <p:extLst>
      <p:ext uri="{BB962C8B-B14F-4D97-AF65-F5344CB8AC3E}">
        <p14:creationId xmlns:p14="http://schemas.microsoft.com/office/powerpoint/2010/main" val="1702281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Üstten Emniyetli Tırmanış</a:t>
            </a:r>
            <a:endParaRPr lang="tr-TR" dirty="0"/>
          </a:p>
        </p:txBody>
      </p:sp>
      <p:sp>
        <p:nvSpPr>
          <p:cNvPr id="3" name="2 İçerik Yer Tutucusu"/>
          <p:cNvSpPr>
            <a:spLocks noGrp="1"/>
          </p:cNvSpPr>
          <p:nvPr>
            <p:ph idx="1"/>
          </p:nvPr>
        </p:nvSpPr>
        <p:spPr/>
        <p:txBody>
          <a:bodyPr>
            <a:normAutofit/>
          </a:bodyPr>
          <a:lstStyle/>
          <a:p>
            <a:pPr algn="just"/>
            <a:r>
              <a:rPr lang="tr-TR" sz="3000" dirty="0">
                <a:solidFill>
                  <a:srgbClr val="002060"/>
                </a:solidFill>
              </a:rPr>
              <a:t>Kişi sadece kendi ağırlığının ipte yarattığı esneme payı kadar aşağı sarkar.</a:t>
            </a:r>
          </a:p>
          <a:p>
            <a:pPr algn="just"/>
            <a:endParaRPr lang="tr-TR" sz="3000" dirty="0">
              <a:solidFill>
                <a:srgbClr val="002060"/>
              </a:solidFill>
            </a:endParaRPr>
          </a:p>
          <a:p>
            <a:pPr algn="just"/>
            <a:r>
              <a:rPr lang="tr-TR" sz="3000" dirty="0">
                <a:solidFill>
                  <a:srgbClr val="002060"/>
                </a:solidFill>
              </a:rPr>
              <a:t>Tırmanış ipleri düşme anında oluşan şoku emebilmeleri için dinamik yapıda üretilmişlerdir. Belirli bir esneme özelliğine sahiptirler.</a:t>
            </a:r>
          </a:p>
          <a:p>
            <a:pPr algn="just"/>
            <a:endParaRPr lang="tr-TR" sz="3000" dirty="0">
              <a:solidFill>
                <a:srgbClr val="002060"/>
              </a:solidFill>
            </a:endParaRPr>
          </a:p>
          <a:p>
            <a:pPr algn="just"/>
            <a:r>
              <a:rPr lang="tr-TR" sz="3000" dirty="0">
                <a:solidFill>
                  <a:srgbClr val="002060"/>
                </a:solidFill>
              </a:rPr>
              <a:t>Bu şekilde özellikle de lider tırmanış sırasında bir düşme yaşandığında oluşan şoku ipler emecektir.</a:t>
            </a:r>
          </a:p>
        </p:txBody>
      </p:sp>
      <p:sp>
        <p:nvSpPr>
          <p:cNvPr id="4" name="3 Veri Yer Tutucusu"/>
          <p:cNvSpPr>
            <a:spLocks noGrp="1"/>
          </p:cNvSpPr>
          <p:nvPr>
            <p:ph type="dt" sz="half" idx="10"/>
          </p:nvPr>
        </p:nvSpPr>
        <p:spPr/>
        <p:txBody>
          <a:bodyPr/>
          <a:lstStyle/>
          <a:p>
            <a:fld id="{84AA827D-0029-4208-898F-3A95280FED3A}" type="datetime1">
              <a:rPr lang="tr-TR" smtClean="0"/>
              <a:pPr/>
              <a:t>2.2.2017</a:t>
            </a:fld>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30</a:t>
            </a:fld>
            <a:endParaRPr lang="tr-TR"/>
          </a:p>
        </p:txBody>
      </p:sp>
    </p:spTree>
    <p:extLst>
      <p:ext uri="{BB962C8B-B14F-4D97-AF65-F5344CB8AC3E}">
        <p14:creationId xmlns:p14="http://schemas.microsoft.com/office/powerpoint/2010/main" val="1839779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solidFill>
                  <a:srgbClr val="FF0000"/>
                </a:solidFill>
              </a:rPr>
              <a:t>Üstten Emniyetli Tırmanışta Dikkat Edilmesi Gerekenler</a:t>
            </a:r>
            <a:endParaRPr lang="tr-TR" dirty="0"/>
          </a:p>
        </p:txBody>
      </p:sp>
      <p:sp>
        <p:nvSpPr>
          <p:cNvPr id="3" name="2 İçerik Yer Tutucusu"/>
          <p:cNvSpPr>
            <a:spLocks noGrp="1"/>
          </p:cNvSpPr>
          <p:nvPr>
            <p:ph idx="1"/>
          </p:nvPr>
        </p:nvSpPr>
        <p:spPr/>
        <p:txBody>
          <a:bodyPr>
            <a:noAutofit/>
          </a:bodyPr>
          <a:lstStyle/>
          <a:p>
            <a:pPr algn="just">
              <a:buFont typeface="Wingdings" pitchFamily="2" charset="2"/>
              <a:buChar char="ü"/>
            </a:pPr>
            <a:r>
              <a:rPr lang="tr-TR" sz="3000" dirty="0">
                <a:solidFill>
                  <a:srgbClr val="002060"/>
                </a:solidFill>
              </a:rPr>
              <a:t>Emniyetçi her zaman tırmananı izlemeli başka hiçbir şeyle ilgilenmemelidir.</a:t>
            </a:r>
          </a:p>
          <a:p>
            <a:pPr algn="just">
              <a:buFont typeface="Wingdings" pitchFamily="2" charset="2"/>
              <a:buChar char="ü"/>
            </a:pPr>
            <a:endParaRPr lang="tr-TR" sz="3000" dirty="0">
              <a:solidFill>
                <a:srgbClr val="002060"/>
              </a:solidFill>
            </a:endParaRPr>
          </a:p>
          <a:p>
            <a:pPr algn="just">
              <a:buFont typeface="Wingdings" pitchFamily="2" charset="2"/>
              <a:buChar char="ü"/>
            </a:pPr>
            <a:r>
              <a:rPr lang="tr-TR" sz="3000" dirty="0">
                <a:solidFill>
                  <a:srgbClr val="002060"/>
                </a:solidFill>
              </a:rPr>
              <a:t>Emniyetçi ipi hiçbir zaman gereğinden fazla gergin tutmamalı ancak güvensizlik uyandıracak kadar da boş bırakmamalıdır.</a:t>
            </a:r>
          </a:p>
          <a:p>
            <a:pPr algn="just">
              <a:buFont typeface="Wingdings" pitchFamily="2" charset="2"/>
              <a:buChar char="ü"/>
            </a:pPr>
            <a:endParaRPr lang="tr-TR" sz="3000" dirty="0">
              <a:solidFill>
                <a:srgbClr val="002060"/>
              </a:solidFill>
            </a:endParaRPr>
          </a:p>
          <a:p>
            <a:pPr algn="just">
              <a:buFont typeface="Wingdings" pitchFamily="2" charset="2"/>
              <a:buChar char="ü"/>
            </a:pPr>
            <a:r>
              <a:rPr lang="tr-TR" sz="3000" dirty="0">
                <a:solidFill>
                  <a:srgbClr val="002060"/>
                </a:solidFill>
              </a:rPr>
              <a:t>Tırmanıcı rotayı bitirip inişe geçerken önce emniyetçiyle iletişim kurar.</a:t>
            </a:r>
          </a:p>
        </p:txBody>
      </p:sp>
      <p:sp>
        <p:nvSpPr>
          <p:cNvPr id="4" name="3 Veri Yer Tutucusu"/>
          <p:cNvSpPr>
            <a:spLocks noGrp="1"/>
          </p:cNvSpPr>
          <p:nvPr>
            <p:ph type="dt" sz="half" idx="10"/>
          </p:nvPr>
        </p:nvSpPr>
        <p:spPr/>
        <p:txBody>
          <a:bodyPr/>
          <a:lstStyle/>
          <a:p>
            <a:fld id="{84AA827D-0029-4208-898F-3A95280FED3A}" type="datetime1">
              <a:rPr lang="tr-TR" smtClean="0"/>
              <a:pPr/>
              <a:t>2.2.2017</a:t>
            </a:fld>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31</a:t>
            </a:fld>
            <a:endParaRPr lang="tr-TR"/>
          </a:p>
        </p:txBody>
      </p:sp>
    </p:spTree>
    <p:extLst>
      <p:ext uri="{BB962C8B-B14F-4D97-AF65-F5344CB8AC3E}">
        <p14:creationId xmlns:p14="http://schemas.microsoft.com/office/powerpoint/2010/main" val="2459210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solidFill>
                  <a:srgbClr val="FF0000"/>
                </a:solidFill>
              </a:rPr>
              <a:t>Üstten Emniyetli Tırmanışta Dikkat Edilmesi Gerekenler</a:t>
            </a:r>
            <a:endParaRPr lang="tr-TR" dirty="0"/>
          </a:p>
        </p:txBody>
      </p:sp>
      <p:sp>
        <p:nvSpPr>
          <p:cNvPr id="3" name="2 İçerik Yer Tutucusu"/>
          <p:cNvSpPr>
            <a:spLocks noGrp="1"/>
          </p:cNvSpPr>
          <p:nvPr>
            <p:ph idx="1"/>
          </p:nvPr>
        </p:nvSpPr>
        <p:spPr/>
        <p:txBody>
          <a:bodyPr>
            <a:noAutofit/>
          </a:bodyPr>
          <a:lstStyle/>
          <a:p>
            <a:pPr algn="just">
              <a:buFont typeface="Wingdings" pitchFamily="2" charset="2"/>
              <a:buChar char="ü"/>
            </a:pPr>
            <a:r>
              <a:rPr lang="tr-TR" sz="3000" dirty="0">
                <a:solidFill>
                  <a:srgbClr val="002060"/>
                </a:solidFill>
              </a:rPr>
              <a:t>Rotanın sonuna doğru gelirken emniyetçinin ipi tırmananın sırtına değecek ve onu rahatsız edecektir. Bu nedenle emniyetçi birkaç metre sağa ya da sola çekilerek bu durumu engellemelidir.</a:t>
            </a:r>
          </a:p>
          <a:p>
            <a:pPr algn="just">
              <a:buFont typeface="Wingdings" pitchFamily="2" charset="2"/>
              <a:buChar char="ü"/>
            </a:pPr>
            <a:endParaRPr lang="tr-TR" sz="3000" dirty="0">
              <a:solidFill>
                <a:srgbClr val="002060"/>
              </a:solidFill>
            </a:endParaRPr>
          </a:p>
          <a:p>
            <a:pPr algn="just">
              <a:buFont typeface="Wingdings" pitchFamily="2" charset="2"/>
              <a:buChar char="ü"/>
            </a:pPr>
            <a:r>
              <a:rPr lang="tr-TR" sz="3000" dirty="0">
                <a:solidFill>
                  <a:srgbClr val="002060"/>
                </a:solidFill>
              </a:rPr>
              <a:t>İp, tırmanış sırasında mutlaka tırmanıcının iki kolunun arasında olmalıdır.</a:t>
            </a:r>
          </a:p>
        </p:txBody>
      </p:sp>
      <p:sp>
        <p:nvSpPr>
          <p:cNvPr id="4" name="3 Veri Yer Tutucusu"/>
          <p:cNvSpPr>
            <a:spLocks noGrp="1"/>
          </p:cNvSpPr>
          <p:nvPr>
            <p:ph type="dt" sz="half" idx="10"/>
          </p:nvPr>
        </p:nvSpPr>
        <p:spPr/>
        <p:txBody>
          <a:bodyPr/>
          <a:lstStyle/>
          <a:p>
            <a:fld id="{84AA827D-0029-4208-898F-3A95280FED3A}" type="datetime1">
              <a:rPr lang="tr-TR" smtClean="0"/>
              <a:pPr/>
              <a:t>2.2.2017</a:t>
            </a:fld>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32</a:t>
            </a:fld>
            <a:endParaRPr lang="tr-TR"/>
          </a:p>
        </p:txBody>
      </p:sp>
    </p:spTree>
    <p:extLst>
      <p:ext uri="{BB962C8B-B14F-4D97-AF65-F5344CB8AC3E}">
        <p14:creationId xmlns:p14="http://schemas.microsoft.com/office/powerpoint/2010/main" val="1232803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solidFill>
                  <a:srgbClr val="FF0000"/>
                </a:solidFill>
              </a:rPr>
              <a:t>Lider Tırmanış</a:t>
            </a:r>
            <a:endParaRPr lang="tr-TR" dirty="0"/>
          </a:p>
        </p:txBody>
      </p:sp>
      <p:sp>
        <p:nvSpPr>
          <p:cNvPr id="3" name="2 İçerik Yer Tutucusu"/>
          <p:cNvSpPr>
            <a:spLocks noGrp="1"/>
          </p:cNvSpPr>
          <p:nvPr>
            <p:ph idx="1"/>
          </p:nvPr>
        </p:nvSpPr>
        <p:spPr/>
        <p:txBody>
          <a:bodyPr>
            <a:noAutofit/>
          </a:bodyPr>
          <a:lstStyle/>
          <a:p>
            <a:pPr algn="just">
              <a:buFont typeface="Wingdings" pitchFamily="2" charset="2"/>
              <a:buChar char="ü"/>
            </a:pPr>
            <a:r>
              <a:rPr lang="tr-TR" sz="3000" dirty="0">
                <a:solidFill>
                  <a:srgbClr val="002060"/>
                </a:solidFill>
              </a:rPr>
              <a:t>Lider tırmanış yöntemine ‘‘alttan emniyetli tırmanış’’ da denmektedir.</a:t>
            </a:r>
          </a:p>
          <a:p>
            <a:pPr algn="just">
              <a:buFont typeface="Wingdings" pitchFamily="2" charset="2"/>
              <a:buChar char="ü"/>
            </a:pPr>
            <a:endParaRPr lang="tr-TR" sz="3000" dirty="0">
              <a:solidFill>
                <a:srgbClr val="002060"/>
              </a:solidFill>
            </a:endParaRPr>
          </a:p>
          <a:p>
            <a:pPr algn="just">
              <a:buFont typeface="Wingdings" pitchFamily="2" charset="2"/>
              <a:buChar char="ü"/>
            </a:pPr>
            <a:r>
              <a:rPr lang="tr-TR" sz="3000" dirty="0">
                <a:solidFill>
                  <a:srgbClr val="002060"/>
                </a:solidFill>
              </a:rPr>
              <a:t>Böyle söylenmesinin nedeni ipin tırmanıcı tarafından aşağıdan yukarıya doğru taşınmasıdır.</a:t>
            </a:r>
          </a:p>
          <a:p>
            <a:pPr algn="just">
              <a:buFont typeface="Wingdings" pitchFamily="2" charset="2"/>
              <a:buChar char="ü"/>
            </a:pPr>
            <a:endParaRPr lang="tr-TR" sz="3000" dirty="0">
              <a:solidFill>
                <a:srgbClr val="002060"/>
              </a:solidFill>
            </a:endParaRPr>
          </a:p>
          <a:p>
            <a:pPr algn="just">
              <a:buFont typeface="Wingdings" pitchFamily="2" charset="2"/>
              <a:buChar char="ü"/>
            </a:pPr>
            <a:r>
              <a:rPr lang="tr-TR" sz="3000" dirty="0">
                <a:solidFill>
                  <a:srgbClr val="002060"/>
                </a:solidFill>
              </a:rPr>
              <a:t>Ana emniyet noktası tırmanış sonlandığında inişe geçerken kullanılmaktadır.</a:t>
            </a:r>
          </a:p>
        </p:txBody>
      </p:sp>
      <p:sp>
        <p:nvSpPr>
          <p:cNvPr id="4" name="3 Veri Yer Tutucusu"/>
          <p:cNvSpPr>
            <a:spLocks noGrp="1"/>
          </p:cNvSpPr>
          <p:nvPr>
            <p:ph type="dt" sz="half" idx="10"/>
          </p:nvPr>
        </p:nvSpPr>
        <p:spPr/>
        <p:txBody>
          <a:bodyPr/>
          <a:lstStyle/>
          <a:p>
            <a:fld id="{84AA827D-0029-4208-898F-3A95280FED3A}" type="datetime1">
              <a:rPr lang="tr-TR" smtClean="0"/>
              <a:pPr/>
              <a:t>2.2.2017</a:t>
            </a:fld>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33</a:t>
            </a:fld>
            <a:endParaRPr lang="tr-TR"/>
          </a:p>
        </p:txBody>
      </p:sp>
    </p:spTree>
    <p:extLst>
      <p:ext uri="{BB962C8B-B14F-4D97-AF65-F5344CB8AC3E}">
        <p14:creationId xmlns:p14="http://schemas.microsoft.com/office/powerpoint/2010/main" val="1184593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Lider ve Üstten Emniyetli Tırmanış</a:t>
            </a:r>
            <a:endParaRPr lang="tr-TR" dirty="0">
              <a:solidFill>
                <a:srgbClr val="FF0000"/>
              </a:solidFill>
            </a:endParaRPr>
          </a:p>
        </p:txBody>
      </p:sp>
      <p:pic>
        <p:nvPicPr>
          <p:cNvPr id="4" name="3 Resim" descr="toproping"/>
          <p:cNvPicPr/>
          <p:nvPr/>
        </p:nvPicPr>
        <p:blipFill>
          <a:blip r:embed="rId2" cstate="print"/>
          <a:srcRect/>
          <a:stretch>
            <a:fillRect/>
          </a:stretch>
        </p:blipFill>
        <p:spPr bwMode="auto">
          <a:xfrm>
            <a:off x="7248129" y="3861048"/>
            <a:ext cx="2295525" cy="2160240"/>
          </a:xfrm>
          <a:prstGeom prst="rect">
            <a:avLst/>
          </a:prstGeom>
          <a:noFill/>
          <a:ln w="9525">
            <a:noFill/>
            <a:miter lim="800000"/>
            <a:headEnd/>
            <a:tailEnd/>
          </a:ln>
        </p:spPr>
      </p:pic>
      <p:pic>
        <p:nvPicPr>
          <p:cNvPr id="5" name="4 Resim" descr="leading1"/>
          <p:cNvPicPr/>
          <p:nvPr/>
        </p:nvPicPr>
        <p:blipFill>
          <a:blip r:embed="rId3" cstate="print"/>
          <a:srcRect/>
          <a:stretch>
            <a:fillRect/>
          </a:stretch>
        </p:blipFill>
        <p:spPr bwMode="auto">
          <a:xfrm>
            <a:off x="7248129" y="1484784"/>
            <a:ext cx="2238375" cy="2088232"/>
          </a:xfrm>
          <a:prstGeom prst="rect">
            <a:avLst/>
          </a:prstGeom>
          <a:noFill/>
          <a:ln w="9525">
            <a:noFill/>
            <a:miter lim="800000"/>
            <a:headEnd/>
            <a:tailEnd/>
          </a:ln>
        </p:spPr>
      </p:pic>
      <p:grpSp>
        <p:nvGrpSpPr>
          <p:cNvPr id="6" name="5 Grup"/>
          <p:cNvGrpSpPr/>
          <p:nvPr/>
        </p:nvGrpSpPr>
        <p:grpSpPr>
          <a:xfrm>
            <a:off x="7452766" y="3717031"/>
            <a:ext cx="2387650" cy="1687810"/>
            <a:chOff x="5928766" y="3717031"/>
            <a:chExt cx="2387650" cy="1687810"/>
          </a:xfrm>
        </p:grpSpPr>
        <p:sp>
          <p:nvSpPr>
            <p:cNvPr id="7" name="Text Box 2"/>
            <p:cNvSpPr txBox="1">
              <a:spLocks noChangeArrowheads="1"/>
            </p:cNvSpPr>
            <p:nvPr/>
          </p:nvSpPr>
          <p:spPr bwMode="auto">
            <a:xfrm>
              <a:off x="6951935" y="4487018"/>
              <a:ext cx="860425" cy="2381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tr-TR" sz="1100">
                  <a:latin typeface="Calibri" pitchFamily="34" charset="0"/>
                  <a:cs typeface="Arial" pitchFamily="34" charset="0"/>
                </a:rPr>
                <a:t>Tırmanıcı</a:t>
              </a:r>
              <a:endParaRPr lang="tr-TR">
                <a:latin typeface="Arial" pitchFamily="34" charset="0"/>
                <a:cs typeface="Arial" pitchFamily="34" charset="0"/>
              </a:endParaRPr>
            </a:p>
          </p:txBody>
        </p:sp>
        <p:sp>
          <p:nvSpPr>
            <p:cNvPr id="8" name="Text Box 3"/>
            <p:cNvSpPr txBox="1">
              <a:spLocks noChangeArrowheads="1"/>
            </p:cNvSpPr>
            <p:nvPr/>
          </p:nvSpPr>
          <p:spPr bwMode="auto">
            <a:xfrm>
              <a:off x="7446466" y="5157191"/>
              <a:ext cx="869950" cy="2476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tr-TR" sz="1100">
                  <a:latin typeface="Calibri" pitchFamily="34" charset="0"/>
                  <a:cs typeface="Arial" pitchFamily="34" charset="0"/>
                </a:rPr>
                <a:t>Emniyetçi</a:t>
              </a:r>
              <a:endParaRPr lang="tr-TR">
                <a:latin typeface="Arial" pitchFamily="34" charset="0"/>
                <a:cs typeface="Arial" pitchFamily="34" charset="0"/>
              </a:endParaRPr>
            </a:p>
          </p:txBody>
        </p:sp>
        <p:sp>
          <p:nvSpPr>
            <p:cNvPr id="9" name="Text Box 4"/>
            <p:cNvSpPr txBox="1">
              <a:spLocks noChangeArrowheads="1"/>
            </p:cNvSpPr>
            <p:nvPr/>
          </p:nvSpPr>
          <p:spPr bwMode="auto">
            <a:xfrm>
              <a:off x="5928766" y="3717031"/>
              <a:ext cx="1379538" cy="28803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tr-TR" sz="1100" dirty="0">
                  <a:latin typeface="Calibri" pitchFamily="34" charset="0"/>
                  <a:cs typeface="Arial" pitchFamily="34" charset="0"/>
                </a:rPr>
                <a:t>Ana emniyet noktası</a:t>
              </a:r>
              <a:endParaRPr lang="tr-TR" dirty="0">
                <a:latin typeface="Arial" pitchFamily="34" charset="0"/>
                <a:cs typeface="Arial" pitchFamily="34" charset="0"/>
              </a:endParaRPr>
            </a:p>
          </p:txBody>
        </p:sp>
      </p:grpSp>
      <p:grpSp>
        <p:nvGrpSpPr>
          <p:cNvPr id="10" name="9 Grup"/>
          <p:cNvGrpSpPr/>
          <p:nvPr/>
        </p:nvGrpSpPr>
        <p:grpSpPr>
          <a:xfrm>
            <a:off x="8411195" y="1628799"/>
            <a:ext cx="1651372" cy="1296144"/>
            <a:chOff x="6887195" y="1628799"/>
            <a:chExt cx="1651372" cy="1296144"/>
          </a:xfrm>
        </p:grpSpPr>
        <p:sp>
          <p:nvSpPr>
            <p:cNvPr id="11" name="Text Box 5"/>
            <p:cNvSpPr txBox="1">
              <a:spLocks noChangeArrowheads="1"/>
            </p:cNvSpPr>
            <p:nvPr/>
          </p:nvSpPr>
          <p:spPr bwMode="auto">
            <a:xfrm>
              <a:off x="6887195" y="1628799"/>
              <a:ext cx="1003300" cy="27781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tr-TR" sz="1100" dirty="0">
                  <a:latin typeface="Calibri" pitchFamily="34" charset="0"/>
                  <a:cs typeface="Arial" pitchFamily="34" charset="0"/>
                </a:rPr>
                <a:t>Lider Tırmanış</a:t>
              </a:r>
              <a:endParaRPr lang="tr-TR" dirty="0">
                <a:latin typeface="Arial" pitchFamily="34" charset="0"/>
                <a:cs typeface="Arial" pitchFamily="34" charset="0"/>
              </a:endParaRPr>
            </a:p>
          </p:txBody>
        </p:sp>
        <p:sp>
          <p:nvSpPr>
            <p:cNvPr id="12" name="Text Box 6"/>
            <p:cNvSpPr txBox="1">
              <a:spLocks noChangeArrowheads="1"/>
            </p:cNvSpPr>
            <p:nvPr/>
          </p:nvSpPr>
          <p:spPr bwMode="auto">
            <a:xfrm>
              <a:off x="7014567" y="2135137"/>
              <a:ext cx="1524000" cy="2857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tr-TR" sz="1100" dirty="0">
                  <a:latin typeface="Calibri" pitchFamily="34" charset="0"/>
                  <a:cs typeface="Arial" pitchFamily="34" charset="0"/>
                </a:rPr>
                <a:t>Ara emniyet noktaları</a:t>
              </a:r>
              <a:endParaRPr lang="tr-TR" dirty="0">
                <a:latin typeface="Arial" pitchFamily="34" charset="0"/>
                <a:cs typeface="Arial" pitchFamily="34" charset="0"/>
              </a:endParaRPr>
            </a:p>
          </p:txBody>
        </p:sp>
        <p:sp>
          <p:nvSpPr>
            <p:cNvPr id="13" name="Text Box 7"/>
            <p:cNvSpPr txBox="1">
              <a:spLocks noChangeArrowheads="1"/>
            </p:cNvSpPr>
            <p:nvPr/>
          </p:nvSpPr>
          <p:spPr bwMode="auto">
            <a:xfrm>
              <a:off x="7236569" y="2639193"/>
              <a:ext cx="869950" cy="2857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tr-TR" sz="1100">
                  <a:latin typeface="Calibri" pitchFamily="34" charset="0"/>
                  <a:cs typeface="Arial" pitchFamily="34" charset="0"/>
                </a:rPr>
                <a:t>Emniyetçi</a:t>
              </a:r>
              <a:endParaRPr lang="tr-TR">
                <a:latin typeface="Arial" pitchFamily="34" charset="0"/>
                <a:cs typeface="Arial" pitchFamily="34" charset="0"/>
              </a:endParaRPr>
            </a:p>
          </p:txBody>
        </p:sp>
      </p:grpSp>
      <p:pic>
        <p:nvPicPr>
          <p:cNvPr id="14" name="Picture 2"/>
          <p:cNvPicPr>
            <a:picLocks noChangeAspect="1" noChangeArrowheads="1"/>
          </p:cNvPicPr>
          <p:nvPr/>
        </p:nvPicPr>
        <p:blipFill>
          <a:blip r:embed="rId4" cstate="print"/>
          <a:srcRect/>
          <a:stretch>
            <a:fillRect/>
          </a:stretch>
        </p:blipFill>
        <p:spPr bwMode="auto">
          <a:xfrm>
            <a:off x="2855641" y="1916832"/>
            <a:ext cx="2214199" cy="3600400"/>
          </a:xfrm>
          <a:prstGeom prst="rect">
            <a:avLst/>
          </a:prstGeom>
          <a:noFill/>
          <a:ln w="9525">
            <a:noFill/>
            <a:miter lim="800000"/>
            <a:headEnd/>
            <a:tailEnd/>
          </a:ln>
        </p:spPr>
      </p:pic>
      <p:pic>
        <p:nvPicPr>
          <p:cNvPr id="15" name="Picture 7" descr="C:\Belgelerim\Videolarım\RealPlayer Downloads\grimpe1.gif"/>
          <p:cNvPicPr>
            <a:picLocks noChangeAspect="1" noChangeArrowheads="1" noCrop="1"/>
          </p:cNvPicPr>
          <p:nvPr/>
        </p:nvPicPr>
        <p:blipFill>
          <a:blip r:embed="rId5" cstate="print"/>
          <a:srcRect/>
          <a:stretch>
            <a:fillRect/>
          </a:stretch>
        </p:blipFill>
        <p:spPr bwMode="auto">
          <a:xfrm>
            <a:off x="1524000" y="1916832"/>
            <a:ext cx="1428760" cy="3322698"/>
          </a:xfrm>
          <a:prstGeom prst="rect">
            <a:avLst/>
          </a:prstGeom>
          <a:noFill/>
        </p:spPr>
      </p:pic>
      <p:sp>
        <p:nvSpPr>
          <p:cNvPr id="16" name="15 Dikdörtgen"/>
          <p:cNvSpPr/>
          <p:nvPr/>
        </p:nvSpPr>
        <p:spPr>
          <a:xfrm>
            <a:off x="5879976" y="6021289"/>
            <a:ext cx="4529638" cy="276999"/>
          </a:xfrm>
          <a:prstGeom prst="rect">
            <a:avLst/>
          </a:prstGeom>
        </p:spPr>
        <p:txBody>
          <a:bodyPr wrap="none">
            <a:spAutoFit/>
          </a:bodyPr>
          <a:lstStyle/>
          <a:p>
            <a:r>
              <a:rPr lang="tr-TR" sz="1200" dirty="0">
                <a:solidFill>
                  <a:srgbClr val="002060"/>
                </a:solidFill>
              </a:rPr>
              <a:t>Şekil 3 - 4. Lider ve üstten emniyetli tırmanış düzenekleri (BEAL, 2010).</a:t>
            </a:r>
            <a:endParaRPr lang="tr-TR" sz="1200" dirty="0">
              <a:solidFill>
                <a:srgbClr val="002060"/>
              </a:solidFill>
            </a:endParaRPr>
          </a:p>
        </p:txBody>
      </p:sp>
      <p:sp>
        <p:nvSpPr>
          <p:cNvPr id="17" name="16 Dikdörtgen"/>
          <p:cNvSpPr/>
          <p:nvPr/>
        </p:nvSpPr>
        <p:spPr>
          <a:xfrm>
            <a:off x="1847529" y="5373217"/>
            <a:ext cx="2548775" cy="276999"/>
          </a:xfrm>
          <a:prstGeom prst="rect">
            <a:avLst/>
          </a:prstGeom>
        </p:spPr>
        <p:txBody>
          <a:bodyPr wrap="none">
            <a:spAutoFit/>
          </a:bodyPr>
          <a:lstStyle/>
          <a:p>
            <a:r>
              <a:rPr lang="tr-TR" sz="1200" dirty="0">
                <a:solidFill>
                  <a:srgbClr val="002060"/>
                </a:solidFill>
              </a:rPr>
              <a:t>Şekil 2. Düşme mesafesi (BEAL, 2010).</a:t>
            </a:r>
            <a:endParaRPr lang="tr-TR" sz="1200" dirty="0">
              <a:solidFill>
                <a:srgbClr val="002060"/>
              </a:solidFill>
            </a:endParaRPr>
          </a:p>
        </p:txBody>
      </p:sp>
      <p:sp>
        <p:nvSpPr>
          <p:cNvPr id="18" name="17 Dikdörtgen"/>
          <p:cNvSpPr/>
          <p:nvPr/>
        </p:nvSpPr>
        <p:spPr>
          <a:xfrm>
            <a:off x="3593976" y="6453337"/>
            <a:ext cx="5382344" cy="276999"/>
          </a:xfrm>
          <a:prstGeom prst="rect">
            <a:avLst/>
          </a:prstGeom>
        </p:spPr>
        <p:txBody>
          <a:bodyPr wrap="square">
            <a:spAutoFit/>
          </a:bodyPr>
          <a:lstStyle/>
          <a:p>
            <a:r>
              <a:rPr lang="tr-TR" sz="1200" dirty="0">
                <a:solidFill>
                  <a:srgbClr val="0070C0"/>
                </a:solidFill>
              </a:rPr>
              <a:t>http://www.</a:t>
            </a:r>
            <a:r>
              <a:rPr lang="tr-TR" sz="1200" dirty="0" err="1">
                <a:solidFill>
                  <a:srgbClr val="0070C0"/>
                </a:solidFill>
              </a:rPr>
              <a:t>bealplanet</a:t>
            </a:r>
            <a:r>
              <a:rPr lang="tr-TR" sz="1200" dirty="0">
                <a:solidFill>
                  <a:srgbClr val="0070C0"/>
                </a:solidFill>
              </a:rPr>
              <a:t>.com/</a:t>
            </a:r>
            <a:r>
              <a:rPr lang="tr-TR" sz="1200" dirty="0" err="1">
                <a:solidFill>
                  <a:srgbClr val="0070C0"/>
                </a:solidFill>
              </a:rPr>
              <a:t>portail</a:t>
            </a:r>
            <a:r>
              <a:rPr lang="tr-TR" sz="1200" dirty="0">
                <a:solidFill>
                  <a:srgbClr val="0070C0"/>
                </a:solidFill>
              </a:rPr>
              <a:t>-2006/</a:t>
            </a:r>
            <a:r>
              <a:rPr lang="tr-TR" sz="1200" dirty="0" err="1">
                <a:solidFill>
                  <a:srgbClr val="0070C0"/>
                </a:solidFill>
              </a:rPr>
              <a:t>index</a:t>
            </a:r>
            <a:r>
              <a:rPr lang="tr-TR" sz="1200" dirty="0">
                <a:solidFill>
                  <a:srgbClr val="0070C0"/>
                </a:solidFill>
              </a:rPr>
              <a:t>.</a:t>
            </a:r>
            <a:r>
              <a:rPr lang="tr-TR" sz="1200" dirty="0" err="1">
                <a:solidFill>
                  <a:srgbClr val="0070C0"/>
                </a:solidFill>
              </a:rPr>
              <a:t>php</a:t>
            </a:r>
            <a:r>
              <a:rPr lang="tr-TR" sz="1200" dirty="0">
                <a:solidFill>
                  <a:srgbClr val="0070C0"/>
                </a:solidFill>
              </a:rPr>
              <a:t>?</a:t>
            </a:r>
            <a:r>
              <a:rPr lang="tr-TR" sz="1200" dirty="0" err="1">
                <a:solidFill>
                  <a:srgbClr val="0070C0"/>
                </a:solidFill>
              </a:rPr>
              <a:t>page</a:t>
            </a:r>
            <a:r>
              <a:rPr lang="tr-TR" sz="1200" dirty="0">
                <a:solidFill>
                  <a:srgbClr val="0070C0"/>
                </a:solidFill>
              </a:rPr>
              <a:t>=</a:t>
            </a:r>
            <a:r>
              <a:rPr lang="tr-TR" sz="1200" dirty="0" err="1">
                <a:solidFill>
                  <a:srgbClr val="0070C0"/>
                </a:solidFill>
              </a:rPr>
              <a:t>facteur</a:t>
            </a:r>
            <a:r>
              <a:rPr lang="tr-TR" sz="1200" dirty="0">
                <a:solidFill>
                  <a:srgbClr val="0070C0"/>
                </a:solidFill>
              </a:rPr>
              <a:t>_</a:t>
            </a:r>
            <a:r>
              <a:rPr lang="tr-TR" sz="1200" dirty="0" err="1">
                <a:solidFill>
                  <a:srgbClr val="0070C0"/>
                </a:solidFill>
              </a:rPr>
              <a:t>chute</a:t>
            </a:r>
            <a:r>
              <a:rPr lang="tr-TR" sz="1200" dirty="0">
                <a:solidFill>
                  <a:srgbClr val="0070C0"/>
                </a:solidFill>
              </a:rPr>
              <a:t>&amp;</a:t>
            </a:r>
            <a:r>
              <a:rPr lang="tr-TR" sz="1200" dirty="0" err="1">
                <a:solidFill>
                  <a:srgbClr val="0070C0"/>
                </a:solidFill>
              </a:rPr>
              <a:t>lang</a:t>
            </a:r>
            <a:r>
              <a:rPr lang="tr-TR" sz="1200" dirty="0">
                <a:solidFill>
                  <a:srgbClr val="0070C0"/>
                </a:solidFill>
              </a:rPr>
              <a:t>=us</a:t>
            </a:r>
            <a:endParaRPr lang="tr-TR" sz="1200" dirty="0">
              <a:solidFill>
                <a:srgbClr val="0070C0"/>
              </a:solidFill>
            </a:endParaRPr>
          </a:p>
        </p:txBody>
      </p:sp>
      <p:sp>
        <p:nvSpPr>
          <p:cNvPr id="19" name="18 Veri Yer Tutucusu"/>
          <p:cNvSpPr>
            <a:spLocks noGrp="1"/>
          </p:cNvSpPr>
          <p:nvPr>
            <p:ph type="dt" sz="half" idx="10"/>
          </p:nvPr>
        </p:nvSpPr>
        <p:spPr/>
        <p:txBody>
          <a:bodyPr/>
          <a:lstStyle/>
          <a:p>
            <a:fld id="{E3B2335B-7C55-415F-9519-E17EE347D5A5}" type="datetime1">
              <a:rPr lang="tr-TR" smtClean="0"/>
              <a:pPr/>
              <a:t>2.2.2017</a:t>
            </a:fld>
            <a:endParaRPr lang="tr-TR"/>
          </a:p>
        </p:txBody>
      </p:sp>
      <p:sp>
        <p:nvSpPr>
          <p:cNvPr id="20" name="19 Slayt Numarası Yer Tutucusu"/>
          <p:cNvSpPr>
            <a:spLocks noGrp="1"/>
          </p:cNvSpPr>
          <p:nvPr>
            <p:ph type="sldNum" sz="quarter" idx="12"/>
          </p:nvPr>
        </p:nvSpPr>
        <p:spPr/>
        <p:txBody>
          <a:bodyPr/>
          <a:lstStyle/>
          <a:p>
            <a:fld id="{B1DEFA8C-F947-479F-BE07-76B6B3F80BF1}" type="slidenum">
              <a:rPr lang="tr-TR" smtClean="0"/>
              <a:pPr/>
              <a:t>34</a:t>
            </a:fld>
            <a:endParaRPr lang="tr-TR"/>
          </a:p>
        </p:txBody>
      </p:sp>
    </p:spTree>
    <p:extLst>
      <p:ext uri="{BB962C8B-B14F-4D97-AF65-F5344CB8AC3E}">
        <p14:creationId xmlns:p14="http://schemas.microsoft.com/office/powerpoint/2010/main" val="22201794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solidFill>
                  <a:srgbClr val="FF0000"/>
                </a:solidFill>
              </a:rPr>
              <a:t>Lider Tırmanış</a:t>
            </a:r>
            <a:endParaRPr lang="tr-TR" dirty="0"/>
          </a:p>
        </p:txBody>
      </p:sp>
      <p:sp>
        <p:nvSpPr>
          <p:cNvPr id="3" name="2 İçerik Yer Tutucusu"/>
          <p:cNvSpPr>
            <a:spLocks noGrp="1"/>
          </p:cNvSpPr>
          <p:nvPr>
            <p:ph idx="1"/>
          </p:nvPr>
        </p:nvSpPr>
        <p:spPr/>
        <p:txBody>
          <a:bodyPr>
            <a:noAutofit/>
          </a:bodyPr>
          <a:lstStyle/>
          <a:p>
            <a:pPr algn="just">
              <a:buFont typeface="Wingdings" pitchFamily="2" charset="2"/>
              <a:buChar char="ü"/>
            </a:pPr>
            <a:r>
              <a:rPr lang="tr-TR" sz="3000" dirty="0">
                <a:solidFill>
                  <a:srgbClr val="002060"/>
                </a:solidFill>
              </a:rPr>
              <a:t>Lider tırmanışta ‘‘ara emniyet noktaları’’ bulunmaktadır. Bu noktalar spor tırmanış rotalarında boltlar ile geleneksel tırmanışta ise emniyet aletleriyle oluşturulmaktadır.</a:t>
            </a:r>
          </a:p>
          <a:p>
            <a:pPr algn="just">
              <a:buFont typeface="Wingdings" pitchFamily="2" charset="2"/>
              <a:buChar char="ü"/>
            </a:pPr>
            <a:endParaRPr lang="tr-TR" sz="3000" dirty="0">
              <a:solidFill>
                <a:srgbClr val="002060"/>
              </a:solidFill>
            </a:endParaRPr>
          </a:p>
          <a:p>
            <a:pPr algn="just">
              <a:buFont typeface="Wingdings" pitchFamily="2" charset="2"/>
              <a:buChar char="ü"/>
            </a:pPr>
            <a:r>
              <a:rPr lang="tr-TR" sz="3000" dirty="0">
                <a:solidFill>
                  <a:srgbClr val="002060"/>
                </a:solidFill>
              </a:rPr>
              <a:t>Ara emniyet noktalarının arası </a:t>
            </a:r>
            <a:r>
              <a:rPr lang="tr-TR" sz="3000" dirty="0" err="1">
                <a:solidFill>
                  <a:srgbClr val="002060"/>
                </a:solidFill>
              </a:rPr>
              <a:t>IFSC’ye</a:t>
            </a:r>
            <a:r>
              <a:rPr lang="tr-TR" sz="3000" dirty="0">
                <a:solidFill>
                  <a:srgbClr val="002060"/>
                </a:solidFill>
              </a:rPr>
              <a:t> göre (</a:t>
            </a:r>
            <a:r>
              <a:rPr lang="tr-TR" sz="3000" dirty="0" err="1">
                <a:solidFill>
                  <a:srgbClr val="002060"/>
                </a:solidFill>
              </a:rPr>
              <a:t>International</a:t>
            </a:r>
            <a:r>
              <a:rPr lang="tr-TR" sz="3000" dirty="0">
                <a:solidFill>
                  <a:srgbClr val="002060"/>
                </a:solidFill>
              </a:rPr>
              <a:t> </a:t>
            </a:r>
            <a:r>
              <a:rPr lang="tr-TR" sz="3000" dirty="0" err="1">
                <a:solidFill>
                  <a:srgbClr val="002060"/>
                </a:solidFill>
              </a:rPr>
              <a:t>Federation</a:t>
            </a:r>
            <a:r>
              <a:rPr lang="tr-TR" sz="3000" dirty="0">
                <a:solidFill>
                  <a:srgbClr val="002060"/>
                </a:solidFill>
              </a:rPr>
              <a:t> of </a:t>
            </a:r>
            <a:r>
              <a:rPr lang="tr-TR" sz="3000" dirty="0" err="1">
                <a:solidFill>
                  <a:srgbClr val="002060"/>
                </a:solidFill>
              </a:rPr>
              <a:t>Sport</a:t>
            </a:r>
            <a:r>
              <a:rPr lang="tr-TR" sz="3000" dirty="0">
                <a:solidFill>
                  <a:srgbClr val="002060"/>
                </a:solidFill>
              </a:rPr>
              <a:t> </a:t>
            </a:r>
            <a:r>
              <a:rPr lang="tr-TR" sz="3000" dirty="0" err="1">
                <a:solidFill>
                  <a:srgbClr val="002060"/>
                </a:solidFill>
              </a:rPr>
              <a:t>Climbing</a:t>
            </a:r>
            <a:r>
              <a:rPr lang="tr-TR" sz="3000" dirty="0">
                <a:solidFill>
                  <a:srgbClr val="002060"/>
                </a:solidFill>
              </a:rPr>
              <a:t>) 80 cm olmalıdır.</a:t>
            </a:r>
          </a:p>
        </p:txBody>
      </p:sp>
      <p:sp>
        <p:nvSpPr>
          <p:cNvPr id="4" name="3 Veri Yer Tutucusu"/>
          <p:cNvSpPr>
            <a:spLocks noGrp="1"/>
          </p:cNvSpPr>
          <p:nvPr>
            <p:ph type="dt" sz="half" idx="10"/>
          </p:nvPr>
        </p:nvSpPr>
        <p:spPr/>
        <p:txBody>
          <a:bodyPr/>
          <a:lstStyle/>
          <a:p>
            <a:fld id="{84AA827D-0029-4208-898F-3A95280FED3A}" type="datetime1">
              <a:rPr lang="tr-TR" smtClean="0"/>
              <a:pPr/>
              <a:t>2.2.2017</a:t>
            </a:fld>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35</a:t>
            </a:fld>
            <a:endParaRPr lang="tr-TR"/>
          </a:p>
        </p:txBody>
      </p:sp>
    </p:spTree>
    <p:extLst>
      <p:ext uri="{BB962C8B-B14F-4D97-AF65-F5344CB8AC3E}">
        <p14:creationId xmlns:p14="http://schemas.microsoft.com/office/powerpoint/2010/main" val="1526622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solidFill>
                  <a:srgbClr val="FF0000"/>
                </a:solidFill>
              </a:rPr>
              <a:t>Lider Tırmanış</a:t>
            </a:r>
            <a:endParaRPr lang="tr-TR" dirty="0"/>
          </a:p>
        </p:txBody>
      </p:sp>
      <p:sp>
        <p:nvSpPr>
          <p:cNvPr id="3" name="2 İçerik Yer Tutucusu"/>
          <p:cNvSpPr>
            <a:spLocks noGrp="1"/>
          </p:cNvSpPr>
          <p:nvPr>
            <p:ph idx="1"/>
          </p:nvPr>
        </p:nvSpPr>
        <p:spPr/>
        <p:txBody>
          <a:bodyPr>
            <a:noAutofit/>
          </a:bodyPr>
          <a:lstStyle/>
          <a:p>
            <a:pPr algn="just">
              <a:buFont typeface="Wingdings" pitchFamily="2" charset="2"/>
              <a:buChar char="ü"/>
            </a:pPr>
            <a:r>
              <a:rPr lang="tr-TR" sz="3000" dirty="0">
                <a:solidFill>
                  <a:srgbClr val="002060"/>
                </a:solidFill>
              </a:rPr>
              <a:t>İlk ara emniyet noktası ise yerden 1.75-2.00 m arasında olmalıdır.</a:t>
            </a:r>
          </a:p>
          <a:p>
            <a:pPr algn="just">
              <a:buFont typeface="Wingdings" pitchFamily="2" charset="2"/>
              <a:buChar char="ü"/>
            </a:pPr>
            <a:endParaRPr lang="tr-TR" sz="3000" dirty="0">
              <a:solidFill>
                <a:srgbClr val="002060"/>
              </a:solidFill>
            </a:endParaRPr>
          </a:p>
          <a:p>
            <a:pPr algn="just">
              <a:buFont typeface="Wingdings" pitchFamily="2" charset="2"/>
              <a:buChar char="ü"/>
            </a:pPr>
            <a:r>
              <a:rPr lang="tr-TR" sz="3000" dirty="0">
                <a:solidFill>
                  <a:srgbClr val="002060"/>
                </a:solidFill>
              </a:rPr>
              <a:t>Lider tırmanış üstten emniyetli tırmanışa göre daha risklidir. Çünkü düşme yaşanabilir.</a:t>
            </a:r>
          </a:p>
          <a:p>
            <a:pPr algn="just">
              <a:buFont typeface="Wingdings" pitchFamily="2" charset="2"/>
              <a:buChar char="ü"/>
            </a:pPr>
            <a:endParaRPr lang="tr-TR" sz="3000" dirty="0">
              <a:solidFill>
                <a:srgbClr val="002060"/>
              </a:solidFill>
            </a:endParaRPr>
          </a:p>
          <a:p>
            <a:pPr algn="just">
              <a:buFont typeface="Wingdings" pitchFamily="2" charset="2"/>
              <a:buChar char="ü"/>
            </a:pPr>
            <a:r>
              <a:rPr lang="tr-TR" sz="3000" dirty="0">
                <a:solidFill>
                  <a:srgbClr val="002060"/>
                </a:solidFill>
              </a:rPr>
              <a:t>Düşme mesafesi tırmanılan son ara emniyet noktasından yükseli</a:t>
            </a:r>
            <a:r>
              <a:rPr lang="en-US" sz="3000" dirty="0">
                <a:solidFill>
                  <a:srgbClr val="002060"/>
                </a:solidFill>
              </a:rPr>
              <a:t>n</a:t>
            </a:r>
            <a:r>
              <a:rPr lang="tr-TR" sz="3000" dirty="0">
                <a:solidFill>
                  <a:srgbClr val="002060"/>
                </a:solidFill>
              </a:rPr>
              <a:t>en mesafenin iki katıdır.</a:t>
            </a:r>
          </a:p>
        </p:txBody>
      </p:sp>
      <p:sp>
        <p:nvSpPr>
          <p:cNvPr id="4" name="3 Veri Yer Tutucusu"/>
          <p:cNvSpPr>
            <a:spLocks noGrp="1"/>
          </p:cNvSpPr>
          <p:nvPr>
            <p:ph type="dt" sz="half" idx="10"/>
          </p:nvPr>
        </p:nvSpPr>
        <p:spPr/>
        <p:txBody>
          <a:bodyPr/>
          <a:lstStyle/>
          <a:p>
            <a:fld id="{84AA827D-0029-4208-898F-3A95280FED3A}" type="datetime1">
              <a:rPr lang="tr-TR" smtClean="0"/>
              <a:pPr/>
              <a:t>2.2.2017</a:t>
            </a:fld>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36</a:t>
            </a:fld>
            <a:endParaRPr lang="tr-TR" dirty="0"/>
          </a:p>
        </p:txBody>
      </p:sp>
    </p:spTree>
    <p:extLst>
      <p:ext uri="{BB962C8B-B14F-4D97-AF65-F5344CB8AC3E}">
        <p14:creationId xmlns:p14="http://schemas.microsoft.com/office/powerpoint/2010/main" val="9770299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solidFill>
                  <a:srgbClr val="FF0000"/>
                </a:solidFill>
              </a:rPr>
              <a:t>Lider Tırmanış</a:t>
            </a:r>
            <a:endParaRPr lang="tr-TR" dirty="0"/>
          </a:p>
        </p:txBody>
      </p:sp>
      <p:sp>
        <p:nvSpPr>
          <p:cNvPr id="3" name="2 İçerik Yer Tutucusu"/>
          <p:cNvSpPr>
            <a:spLocks noGrp="1"/>
          </p:cNvSpPr>
          <p:nvPr>
            <p:ph idx="1"/>
          </p:nvPr>
        </p:nvSpPr>
        <p:spPr/>
        <p:txBody>
          <a:bodyPr>
            <a:noAutofit/>
          </a:bodyPr>
          <a:lstStyle/>
          <a:p>
            <a:pPr algn="just">
              <a:buFont typeface="Wingdings" pitchFamily="2" charset="2"/>
              <a:buChar char="ü"/>
            </a:pPr>
            <a:r>
              <a:rPr lang="tr-TR" sz="3000" dirty="0">
                <a:solidFill>
                  <a:srgbClr val="002060"/>
                </a:solidFill>
              </a:rPr>
              <a:t>Tabi bu mesafeye ipin esneme payı da eklenmelidir.</a:t>
            </a:r>
          </a:p>
          <a:p>
            <a:pPr algn="just">
              <a:buFont typeface="Wingdings" pitchFamily="2" charset="2"/>
              <a:buChar char="ü"/>
            </a:pPr>
            <a:endParaRPr lang="tr-TR" sz="3000" dirty="0">
              <a:solidFill>
                <a:srgbClr val="002060"/>
              </a:solidFill>
            </a:endParaRPr>
          </a:p>
          <a:p>
            <a:pPr algn="just">
              <a:buFont typeface="Wingdings" pitchFamily="2" charset="2"/>
              <a:buChar char="ü"/>
            </a:pPr>
            <a:endParaRPr lang="tr-TR" sz="3000" dirty="0">
              <a:solidFill>
                <a:srgbClr val="002060"/>
              </a:solidFill>
            </a:endParaRPr>
          </a:p>
        </p:txBody>
      </p:sp>
      <p:sp>
        <p:nvSpPr>
          <p:cNvPr id="4" name="3 Veri Yer Tutucusu"/>
          <p:cNvSpPr>
            <a:spLocks noGrp="1"/>
          </p:cNvSpPr>
          <p:nvPr>
            <p:ph type="dt" sz="half" idx="10"/>
          </p:nvPr>
        </p:nvSpPr>
        <p:spPr/>
        <p:txBody>
          <a:bodyPr/>
          <a:lstStyle/>
          <a:p>
            <a:fld id="{84AA827D-0029-4208-898F-3A95280FED3A}" type="datetime1">
              <a:rPr lang="tr-TR" smtClean="0"/>
              <a:pPr/>
              <a:t>2.2.2017</a:t>
            </a:fld>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37</a:t>
            </a:fld>
            <a:endParaRPr lang="tr-TR"/>
          </a:p>
        </p:txBody>
      </p:sp>
    </p:spTree>
    <p:extLst>
      <p:ext uri="{BB962C8B-B14F-4D97-AF65-F5344CB8AC3E}">
        <p14:creationId xmlns:p14="http://schemas.microsoft.com/office/powerpoint/2010/main" val="17376975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solidFill>
                  <a:srgbClr val="FF0000"/>
                </a:solidFill>
              </a:rPr>
              <a:t>Spor Kaya Tırmanışının Dünyadaki Yeri</a:t>
            </a:r>
            <a:endParaRPr lang="tr-TR" dirty="0"/>
          </a:p>
        </p:txBody>
      </p:sp>
      <p:sp>
        <p:nvSpPr>
          <p:cNvPr id="3" name="2 İçerik Yer Tutucusu"/>
          <p:cNvSpPr>
            <a:spLocks noGrp="1"/>
          </p:cNvSpPr>
          <p:nvPr>
            <p:ph idx="1"/>
          </p:nvPr>
        </p:nvSpPr>
        <p:spPr/>
        <p:txBody>
          <a:bodyPr>
            <a:normAutofit/>
          </a:bodyPr>
          <a:lstStyle/>
          <a:p>
            <a:pPr algn="just"/>
            <a:r>
              <a:rPr lang="tr-TR" sz="3000" dirty="0">
                <a:solidFill>
                  <a:srgbClr val="002060"/>
                </a:solidFill>
              </a:rPr>
              <a:t>Son yıllarda uluslararası bir yarışma sporu olarak da tırmanışa olan ilgi sürekli artmaktadır (</a:t>
            </a:r>
            <a:r>
              <a:rPr lang="tr-TR" sz="3000" dirty="0" err="1">
                <a:solidFill>
                  <a:srgbClr val="002060"/>
                </a:solidFill>
              </a:rPr>
              <a:t>Vigouroux</a:t>
            </a:r>
            <a:r>
              <a:rPr lang="tr-TR" sz="3000" dirty="0">
                <a:solidFill>
                  <a:srgbClr val="002060"/>
                </a:solidFill>
              </a:rPr>
              <a:t> and </a:t>
            </a:r>
            <a:r>
              <a:rPr lang="tr-TR" sz="3000" dirty="0" err="1">
                <a:solidFill>
                  <a:srgbClr val="002060"/>
                </a:solidFill>
              </a:rPr>
              <a:t>Quaine</a:t>
            </a:r>
            <a:r>
              <a:rPr lang="tr-TR" sz="3000" dirty="0">
                <a:solidFill>
                  <a:srgbClr val="002060"/>
                </a:solidFill>
              </a:rPr>
              <a:t>, 2006; </a:t>
            </a:r>
            <a:r>
              <a:rPr lang="tr-TR" sz="3000" dirty="0" err="1">
                <a:solidFill>
                  <a:srgbClr val="002060"/>
                </a:solidFill>
              </a:rPr>
              <a:t>Frauman</a:t>
            </a:r>
            <a:r>
              <a:rPr lang="tr-TR" sz="3000" dirty="0">
                <a:solidFill>
                  <a:srgbClr val="002060"/>
                </a:solidFill>
              </a:rPr>
              <a:t>, 2010).</a:t>
            </a:r>
          </a:p>
          <a:p>
            <a:pPr algn="just"/>
            <a:endParaRPr lang="tr-TR" sz="3000" dirty="0">
              <a:solidFill>
                <a:srgbClr val="002060"/>
              </a:solidFill>
            </a:endParaRPr>
          </a:p>
          <a:p>
            <a:pPr algn="just"/>
            <a:r>
              <a:rPr lang="tr-TR" sz="3000" dirty="0">
                <a:solidFill>
                  <a:srgbClr val="002060"/>
                </a:solidFill>
              </a:rPr>
              <a:t>Hem rekreatif amaçlı hem de yarışma sporu olarak yapılabilen doğa sporlarından biridir </a:t>
            </a:r>
            <a:r>
              <a:rPr lang="nb-NO" sz="3000" dirty="0">
                <a:solidFill>
                  <a:srgbClr val="002060"/>
                </a:solidFill>
              </a:rPr>
              <a:t>(Janot et al., 2000; Shell, 2004; Draper</a:t>
            </a:r>
            <a:r>
              <a:rPr lang="tr-TR" sz="3000" dirty="0">
                <a:solidFill>
                  <a:srgbClr val="002060"/>
                </a:solidFill>
              </a:rPr>
              <a:t> et al., 2010, </a:t>
            </a:r>
            <a:r>
              <a:rPr lang="tr-TR" sz="3000" dirty="0" err="1">
                <a:solidFill>
                  <a:srgbClr val="002060"/>
                </a:solidFill>
              </a:rPr>
              <a:t>Romero</a:t>
            </a:r>
            <a:r>
              <a:rPr lang="tr-TR" sz="3000" dirty="0">
                <a:solidFill>
                  <a:srgbClr val="002060"/>
                </a:solidFill>
              </a:rPr>
              <a:t> et al., 2009; </a:t>
            </a:r>
            <a:r>
              <a:rPr lang="tr-TR" sz="3000" dirty="0" err="1">
                <a:solidFill>
                  <a:srgbClr val="002060"/>
                </a:solidFill>
              </a:rPr>
              <a:t>Sherk</a:t>
            </a:r>
            <a:r>
              <a:rPr lang="tr-TR" sz="3000" dirty="0">
                <a:solidFill>
                  <a:srgbClr val="002060"/>
                </a:solidFill>
              </a:rPr>
              <a:t> et al., 2011).</a:t>
            </a:r>
          </a:p>
        </p:txBody>
      </p:sp>
      <p:sp>
        <p:nvSpPr>
          <p:cNvPr id="4" name="3 Veri Yer Tutucusu"/>
          <p:cNvSpPr>
            <a:spLocks noGrp="1"/>
          </p:cNvSpPr>
          <p:nvPr>
            <p:ph type="dt" sz="half" idx="10"/>
          </p:nvPr>
        </p:nvSpPr>
        <p:spPr/>
        <p:txBody>
          <a:bodyPr/>
          <a:lstStyle/>
          <a:p>
            <a:fld id="{197541F4-FF40-46D2-A8E0-E0C9CE4D1590}" type="datetime1">
              <a:rPr lang="tr-TR" smtClean="0"/>
              <a:pPr/>
              <a:t>2.2.2017</a:t>
            </a:fld>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38</a:t>
            </a:fld>
            <a:endParaRPr lang="tr-TR"/>
          </a:p>
        </p:txBody>
      </p:sp>
    </p:spTree>
    <p:extLst>
      <p:ext uri="{BB962C8B-B14F-4D97-AF65-F5344CB8AC3E}">
        <p14:creationId xmlns:p14="http://schemas.microsoft.com/office/powerpoint/2010/main" val="11411167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solidFill>
                  <a:srgbClr val="FF0000"/>
                </a:solidFill>
              </a:rPr>
              <a:t>Spor Kaya Tırmanışının Dünyadaki Yeri</a:t>
            </a:r>
            <a:endParaRPr lang="tr-TR" dirty="0"/>
          </a:p>
        </p:txBody>
      </p:sp>
      <p:sp>
        <p:nvSpPr>
          <p:cNvPr id="3" name="2 İçerik Yer Tutucusu"/>
          <p:cNvSpPr>
            <a:spLocks noGrp="1"/>
          </p:cNvSpPr>
          <p:nvPr>
            <p:ph idx="1"/>
          </p:nvPr>
        </p:nvSpPr>
        <p:spPr/>
        <p:txBody>
          <a:bodyPr>
            <a:normAutofit/>
          </a:bodyPr>
          <a:lstStyle/>
          <a:p>
            <a:pPr algn="just"/>
            <a:r>
              <a:rPr lang="tr-TR" sz="3000" dirty="0">
                <a:solidFill>
                  <a:srgbClr val="002060"/>
                </a:solidFill>
              </a:rPr>
              <a:t>Spor tırmanış, rekreatif olarak da yapılabilen ve hem fiziksel hem de psikolojik zorlanmayı gerektiren bir doğa sporudur (</a:t>
            </a:r>
            <a:r>
              <a:rPr lang="tr-TR" sz="3000" dirty="0" err="1">
                <a:solidFill>
                  <a:srgbClr val="002060"/>
                </a:solidFill>
              </a:rPr>
              <a:t>Hodgson</a:t>
            </a:r>
            <a:r>
              <a:rPr lang="tr-TR" sz="3000" dirty="0">
                <a:solidFill>
                  <a:srgbClr val="002060"/>
                </a:solidFill>
              </a:rPr>
              <a:t> et al., 2008).</a:t>
            </a:r>
          </a:p>
          <a:p>
            <a:pPr algn="just"/>
            <a:endParaRPr lang="tr-TR" sz="3000" dirty="0">
              <a:solidFill>
                <a:srgbClr val="002060"/>
              </a:solidFill>
            </a:endParaRPr>
          </a:p>
          <a:p>
            <a:pPr algn="just"/>
            <a:r>
              <a:rPr lang="tr-TR" sz="3000" dirty="0">
                <a:solidFill>
                  <a:srgbClr val="002060"/>
                </a:solidFill>
              </a:rPr>
              <a:t>Yalnızca Amerika Birleşik Devletleri’nde on milyonun üzerinde kişi kaya tırmanışıyla farklı düzeylerde ilgilenmektedir (</a:t>
            </a:r>
            <a:r>
              <a:rPr lang="tr-TR" sz="3000" dirty="0" err="1">
                <a:solidFill>
                  <a:srgbClr val="002060"/>
                </a:solidFill>
              </a:rPr>
              <a:t>Kidd</a:t>
            </a:r>
            <a:r>
              <a:rPr lang="tr-TR" sz="3000" dirty="0">
                <a:solidFill>
                  <a:srgbClr val="002060"/>
                </a:solidFill>
              </a:rPr>
              <a:t> and </a:t>
            </a:r>
            <a:r>
              <a:rPr lang="tr-TR" sz="3000" dirty="0" err="1">
                <a:solidFill>
                  <a:srgbClr val="002060"/>
                </a:solidFill>
              </a:rPr>
              <a:t>Hazelrigs</a:t>
            </a:r>
            <a:r>
              <a:rPr lang="tr-TR" sz="3000" dirty="0">
                <a:solidFill>
                  <a:srgbClr val="002060"/>
                </a:solidFill>
              </a:rPr>
              <a:t>, 2009).</a:t>
            </a:r>
          </a:p>
        </p:txBody>
      </p:sp>
      <p:sp>
        <p:nvSpPr>
          <p:cNvPr id="4" name="3 Veri Yer Tutucusu"/>
          <p:cNvSpPr>
            <a:spLocks noGrp="1"/>
          </p:cNvSpPr>
          <p:nvPr>
            <p:ph type="dt" sz="half" idx="10"/>
          </p:nvPr>
        </p:nvSpPr>
        <p:spPr/>
        <p:txBody>
          <a:bodyPr/>
          <a:lstStyle/>
          <a:p>
            <a:fld id="{F57067D4-A67F-4A0F-A79D-5F3C86200D7A}" type="datetime1">
              <a:rPr lang="tr-TR" smtClean="0"/>
              <a:pPr/>
              <a:t>2.2.2017</a:t>
            </a:fld>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39</a:t>
            </a:fld>
            <a:endParaRPr lang="tr-TR"/>
          </a:p>
        </p:txBody>
      </p:sp>
    </p:spTree>
    <p:extLst>
      <p:ext uri="{BB962C8B-B14F-4D97-AF65-F5344CB8AC3E}">
        <p14:creationId xmlns:p14="http://schemas.microsoft.com/office/powerpoint/2010/main" val="164339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Kaya Tırmanışı Tarihi</a:t>
            </a:r>
            <a:endParaRPr lang="tr-TR" dirty="0"/>
          </a:p>
        </p:txBody>
      </p:sp>
      <p:sp>
        <p:nvSpPr>
          <p:cNvPr id="3" name="2 İçerik Yer Tutucusu"/>
          <p:cNvSpPr>
            <a:spLocks noGrp="1"/>
          </p:cNvSpPr>
          <p:nvPr>
            <p:ph idx="1"/>
          </p:nvPr>
        </p:nvSpPr>
        <p:spPr/>
        <p:txBody>
          <a:bodyPr>
            <a:normAutofit/>
          </a:bodyPr>
          <a:lstStyle/>
          <a:p>
            <a:pPr algn="just"/>
            <a:r>
              <a:rPr lang="tr-TR" sz="3000" dirty="0">
                <a:solidFill>
                  <a:srgbClr val="002060"/>
                </a:solidFill>
              </a:rPr>
              <a:t>İlk yazılı kaynaklar M.Ö. 400’lü yıllar, Çin,</a:t>
            </a:r>
          </a:p>
          <a:p>
            <a:pPr algn="just"/>
            <a:endParaRPr lang="tr-TR" sz="3000" dirty="0">
              <a:solidFill>
                <a:srgbClr val="002060"/>
              </a:solidFill>
            </a:endParaRPr>
          </a:p>
          <a:p>
            <a:pPr algn="just"/>
            <a:r>
              <a:rPr lang="tr-TR" sz="3000" dirty="0">
                <a:solidFill>
                  <a:srgbClr val="002060"/>
                </a:solidFill>
              </a:rPr>
              <a:t>İlk ciddi, teknik tırmanışlar M.S. 1300’lere kadar </a:t>
            </a:r>
            <a:r>
              <a:rPr lang="tr-TR" sz="3000" dirty="0" err="1">
                <a:solidFill>
                  <a:srgbClr val="002060"/>
                </a:solidFill>
              </a:rPr>
              <a:t>Anasaziler</a:t>
            </a:r>
            <a:r>
              <a:rPr lang="tr-TR" sz="3000" dirty="0">
                <a:solidFill>
                  <a:srgbClr val="002060"/>
                </a:solidFill>
              </a:rPr>
              <a:t>, </a:t>
            </a:r>
            <a:r>
              <a:rPr lang="tr-TR" sz="3000" dirty="0" err="1">
                <a:solidFill>
                  <a:srgbClr val="002060"/>
                </a:solidFill>
              </a:rPr>
              <a:t>Colarado</a:t>
            </a:r>
            <a:r>
              <a:rPr lang="tr-TR" sz="3000" dirty="0">
                <a:solidFill>
                  <a:srgbClr val="002060"/>
                </a:solidFill>
              </a:rPr>
              <a:t>, A.B.D.,</a:t>
            </a:r>
          </a:p>
          <a:p>
            <a:pPr algn="just"/>
            <a:endParaRPr lang="tr-TR" sz="3000" dirty="0">
              <a:solidFill>
                <a:srgbClr val="002060"/>
              </a:solidFill>
            </a:endParaRPr>
          </a:p>
          <a:p>
            <a:pPr algn="just"/>
            <a:r>
              <a:rPr lang="tr-TR" sz="3000" dirty="0">
                <a:solidFill>
                  <a:srgbClr val="002060"/>
                </a:solidFill>
              </a:rPr>
              <a:t>Avrupa’da dağcılık faaliyetleri ile kendini gösterdi (1786 Mont </a:t>
            </a:r>
            <a:r>
              <a:rPr lang="tr-TR" sz="3000" dirty="0" err="1">
                <a:solidFill>
                  <a:srgbClr val="002060"/>
                </a:solidFill>
              </a:rPr>
              <a:t>Blanc</a:t>
            </a:r>
            <a:r>
              <a:rPr lang="tr-TR" sz="3000" dirty="0">
                <a:solidFill>
                  <a:srgbClr val="002060"/>
                </a:solidFill>
              </a:rPr>
              <a:t>) (</a:t>
            </a:r>
            <a:r>
              <a:rPr lang="tr-TR" sz="3000" dirty="0" err="1">
                <a:solidFill>
                  <a:srgbClr val="002060"/>
                </a:solidFill>
              </a:rPr>
              <a:t>Kidd</a:t>
            </a:r>
            <a:r>
              <a:rPr lang="tr-TR" sz="3000" dirty="0">
                <a:solidFill>
                  <a:srgbClr val="002060"/>
                </a:solidFill>
              </a:rPr>
              <a:t> and </a:t>
            </a:r>
            <a:r>
              <a:rPr lang="tr-TR" sz="3000" dirty="0" err="1">
                <a:solidFill>
                  <a:srgbClr val="002060"/>
                </a:solidFill>
              </a:rPr>
              <a:t>Hazelrigs</a:t>
            </a:r>
            <a:r>
              <a:rPr lang="tr-TR" sz="3000" dirty="0">
                <a:solidFill>
                  <a:srgbClr val="002060"/>
                </a:solidFill>
              </a:rPr>
              <a:t>, 2009).</a:t>
            </a:r>
          </a:p>
        </p:txBody>
      </p:sp>
      <p:sp>
        <p:nvSpPr>
          <p:cNvPr id="4" name="3 Veri Yer Tutucusu"/>
          <p:cNvSpPr>
            <a:spLocks noGrp="1"/>
          </p:cNvSpPr>
          <p:nvPr>
            <p:ph type="dt" sz="half" idx="10"/>
          </p:nvPr>
        </p:nvSpPr>
        <p:spPr/>
        <p:txBody>
          <a:bodyPr/>
          <a:lstStyle/>
          <a:p>
            <a:fld id="{7E97FD7B-5533-4C00-BA9D-93FC4A6C331D}" type="datetime1">
              <a:rPr lang="tr-TR" smtClean="0"/>
              <a:pPr/>
              <a:t>2.2.2017</a:t>
            </a:fld>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4</a:t>
            </a:fld>
            <a:endParaRPr lang="tr-TR"/>
          </a:p>
        </p:txBody>
      </p:sp>
    </p:spTree>
    <p:extLst>
      <p:ext uri="{BB962C8B-B14F-4D97-AF65-F5344CB8AC3E}">
        <p14:creationId xmlns:p14="http://schemas.microsoft.com/office/powerpoint/2010/main" val="19350724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solidFill>
                  <a:srgbClr val="FF0000"/>
                </a:solidFill>
              </a:rPr>
              <a:t>Spor Kaya Tırmanışının Dünyadaki Yeri</a:t>
            </a:r>
            <a:endParaRPr lang="tr-TR" dirty="0"/>
          </a:p>
        </p:txBody>
      </p:sp>
      <p:sp>
        <p:nvSpPr>
          <p:cNvPr id="3" name="2 İçerik Yer Tutucusu"/>
          <p:cNvSpPr>
            <a:spLocks noGrp="1"/>
          </p:cNvSpPr>
          <p:nvPr>
            <p:ph idx="1"/>
          </p:nvPr>
        </p:nvSpPr>
        <p:spPr/>
        <p:txBody>
          <a:bodyPr>
            <a:normAutofit/>
          </a:bodyPr>
          <a:lstStyle/>
          <a:p>
            <a:pPr algn="just"/>
            <a:r>
              <a:rPr lang="tr-TR" sz="3000" dirty="0">
                <a:solidFill>
                  <a:srgbClr val="002060"/>
                </a:solidFill>
              </a:rPr>
              <a:t>Spor tırmanışa artan ilginin sebebi, açık ve kapalı alanlarda uygulanabilir olması ve sağlığa ilişkin faydalarıdır.</a:t>
            </a:r>
          </a:p>
          <a:p>
            <a:pPr algn="just"/>
            <a:endParaRPr lang="tr-TR" sz="3000" dirty="0">
              <a:solidFill>
                <a:srgbClr val="002060"/>
              </a:solidFill>
            </a:endParaRPr>
          </a:p>
          <a:p>
            <a:pPr algn="just"/>
            <a:r>
              <a:rPr lang="tr-TR" sz="3000" dirty="0">
                <a:solidFill>
                  <a:srgbClr val="002060"/>
                </a:solidFill>
              </a:rPr>
              <a:t>Kuvvet, esneklik, denge, düşünsel yetenekler ön plandadır.</a:t>
            </a:r>
          </a:p>
        </p:txBody>
      </p:sp>
      <p:sp>
        <p:nvSpPr>
          <p:cNvPr id="4" name="3 Veri Yer Tutucusu"/>
          <p:cNvSpPr>
            <a:spLocks noGrp="1"/>
          </p:cNvSpPr>
          <p:nvPr>
            <p:ph type="dt" sz="half" idx="10"/>
          </p:nvPr>
        </p:nvSpPr>
        <p:spPr/>
        <p:txBody>
          <a:bodyPr/>
          <a:lstStyle/>
          <a:p>
            <a:fld id="{BAFB65F4-5BA4-42D2-B109-A73AE6CC2757}" type="datetime1">
              <a:rPr lang="tr-TR" smtClean="0"/>
              <a:pPr/>
              <a:t>2.2.2017</a:t>
            </a:fld>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40</a:t>
            </a:fld>
            <a:endParaRPr lang="tr-TR"/>
          </a:p>
        </p:txBody>
      </p:sp>
    </p:spTree>
    <p:extLst>
      <p:ext uri="{BB962C8B-B14F-4D97-AF65-F5344CB8AC3E}">
        <p14:creationId xmlns:p14="http://schemas.microsoft.com/office/powerpoint/2010/main" val="5958812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solidFill>
                  <a:srgbClr val="FF0000"/>
                </a:solidFill>
              </a:rPr>
              <a:t>Spor Kaya Tırmanışı Yarışma Türleri</a:t>
            </a:r>
            <a:endParaRPr lang="tr-TR" dirty="0"/>
          </a:p>
        </p:txBody>
      </p:sp>
      <p:sp>
        <p:nvSpPr>
          <p:cNvPr id="3" name="2 İçerik Yer Tutucusu"/>
          <p:cNvSpPr>
            <a:spLocks noGrp="1"/>
          </p:cNvSpPr>
          <p:nvPr>
            <p:ph idx="1"/>
          </p:nvPr>
        </p:nvSpPr>
        <p:spPr/>
        <p:txBody>
          <a:bodyPr>
            <a:normAutofit/>
          </a:bodyPr>
          <a:lstStyle/>
          <a:p>
            <a:pPr algn="just"/>
            <a:r>
              <a:rPr lang="tr-TR" sz="3000" dirty="0">
                <a:solidFill>
                  <a:srgbClr val="002060"/>
                </a:solidFill>
              </a:rPr>
              <a:t>Yarışmalar üç başlık altında incelenebilir. Bunlar;</a:t>
            </a:r>
          </a:p>
          <a:p>
            <a:pPr algn="just"/>
            <a:endParaRPr lang="tr-TR" dirty="0" smtClean="0">
              <a:solidFill>
                <a:srgbClr val="002060"/>
              </a:solidFill>
            </a:endParaRPr>
          </a:p>
          <a:p>
            <a:pPr lvl="1" algn="just"/>
            <a:r>
              <a:rPr lang="tr-TR" sz="2600" dirty="0">
                <a:solidFill>
                  <a:srgbClr val="002060"/>
                </a:solidFill>
              </a:rPr>
              <a:t>Sürat yarışmaları,</a:t>
            </a:r>
          </a:p>
          <a:p>
            <a:pPr algn="just"/>
            <a:endParaRPr lang="tr-TR" sz="2600" dirty="0">
              <a:solidFill>
                <a:srgbClr val="002060"/>
              </a:solidFill>
            </a:endParaRPr>
          </a:p>
          <a:p>
            <a:pPr lvl="1" algn="just"/>
            <a:r>
              <a:rPr lang="tr-TR" sz="2600" dirty="0">
                <a:solidFill>
                  <a:srgbClr val="002060"/>
                </a:solidFill>
              </a:rPr>
              <a:t>Teknik zorluk yarışmaları ve</a:t>
            </a:r>
          </a:p>
          <a:p>
            <a:pPr lvl="1" algn="just"/>
            <a:endParaRPr lang="tr-TR" sz="2600" dirty="0">
              <a:solidFill>
                <a:srgbClr val="002060"/>
              </a:solidFill>
            </a:endParaRPr>
          </a:p>
          <a:p>
            <a:pPr lvl="1" algn="just"/>
            <a:r>
              <a:rPr lang="tr-TR" sz="2600" dirty="0">
                <a:solidFill>
                  <a:srgbClr val="002060"/>
                </a:solidFill>
              </a:rPr>
              <a:t>Kısa kaya tırmanışı yarışmalarıdır.</a:t>
            </a:r>
          </a:p>
        </p:txBody>
      </p:sp>
      <p:sp>
        <p:nvSpPr>
          <p:cNvPr id="4" name="3 Veri Yer Tutucusu"/>
          <p:cNvSpPr>
            <a:spLocks noGrp="1"/>
          </p:cNvSpPr>
          <p:nvPr>
            <p:ph type="dt" sz="half" idx="10"/>
          </p:nvPr>
        </p:nvSpPr>
        <p:spPr/>
        <p:txBody>
          <a:bodyPr/>
          <a:lstStyle/>
          <a:p>
            <a:fld id="{F0ED0FEB-BD06-49E7-95D2-78900DAA088F}" type="datetime1">
              <a:rPr lang="tr-TR" smtClean="0"/>
              <a:pPr/>
              <a:t>2.2.2017</a:t>
            </a:fld>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41</a:t>
            </a:fld>
            <a:endParaRPr lang="tr-TR"/>
          </a:p>
        </p:txBody>
      </p:sp>
    </p:spTree>
    <p:extLst>
      <p:ext uri="{BB962C8B-B14F-4D97-AF65-F5344CB8AC3E}">
        <p14:creationId xmlns:p14="http://schemas.microsoft.com/office/powerpoint/2010/main" val="24930554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81200" y="-27384"/>
            <a:ext cx="8229600" cy="504056"/>
          </a:xfrm>
        </p:spPr>
        <p:txBody>
          <a:bodyPr>
            <a:normAutofit fontScale="90000"/>
          </a:bodyPr>
          <a:lstStyle/>
          <a:p>
            <a:r>
              <a:rPr lang="tr-TR" dirty="0" smtClean="0">
                <a:solidFill>
                  <a:srgbClr val="FF0000"/>
                </a:solidFill>
              </a:rPr>
              <a:t>Kaya Tırmanışı Zorluk Dereceleri</a:t>
            </a:r>
            <a:endParaRPr lang="tr-TR" dirty="0">
              <a:solidFill>
                <a:srgbClr val="FF0000"/>
              </a:solidFill>
            </a:endParaRPr>
          </a:p>
        </p:txBody>
      </p:sp>
      <p:graphicFrame>
        <p:nvGraphicFramePr>
          <p:cNvPr id="6" name="5 Tablo"/>
          <p:cNvGraphicFramePr>
            <a:graphicFrameLocks noGrp="1"/>
          </p:cNvGraphicFramePr>
          <p:nvPr/>
        </p:nvGraphicFramePr>
        <p:xfrm>
          <a:off x="1775521" y="548680"/>
          <a:ext cx="8640959" cy="5818590"/>
        </p:xfrm>
        <a:graphic>
          <a:graphicData uri="http://schemas.openxmlformats.org/drawingml/2006/table">
            <a:tbl>
              <a:tblPr firstRow="1" bandRow="1">
                <a:tableStyleId>{5FD0F851-EC5A-4D38-B0AD-8093EC10F338}</a:tableStyleId>
              </a:tblPr>
              <a:tblGrid>
                <a:gridCol w="1862276"/>
                <a:gridCol w="744910"/>
                <a:gridCol w="744910"/>
                <a:gridCol w="968383"/>
                <a:gridCol w="1080120"/>
                <a:gridCol w="1080120"/>
                <a:gridCol w="1080120"/>
                <a:gridCol w="1080120"/>
              </a:tblGrid>
              <a:tr h="172991">
                <a:tc>
                  <a:txBody>
                    <a:bodyPr/>
                    <a:lstStyle/>
                    <a:p>
                      <a:pPr marL="0" marR="0" algn="ctr">
                        <a:lnSpc>
                          <a:spcPct val="115000"/>
                        </a:lnSpc>
                        <a:spcBef>
                          <a:spcPts val="0"/>
                        </a:spcBef>
                        <a:spcAft>
                          <a:spcPts val="600"/>
                        </a:spcAft>
                      </a:pPr>
                      <a:r>
                        <a:rPr lang="tr-TR" sz="800" dirty="0"/>
                        <a:t>Amerika Birleşik Devletleri (Yosemite)</a:t>
                      </a:r>
                      <a:endParaRPr lang="tr-TR" sz="800" dirty="0">
                        <a:solidFill>
                          <a:schemeClr val="tx1"/>
                        </a:solidFill>
                        <a:latin typeface="+mn-lt"/>
                        <a:ea typeface="Times New Roman"/>
                        <a:cs typeface="Times New Roman"/>
                      </a:endParaRPr>
                    </a:p>
                  </a:txBody>
                  <a:tcPr marL="68580" marR="68580" marT="0" marB="0">
                    <a:solidFill>
                      <a:srgbClr val="FFFF00"/>
                    </a:solidFill>
                  </a:tcPr>
                </a:tc>
                <a:tc gridSpan="2">
                  <a:txBody>
                    <a:bodyPr/>
                    <a:lstStyle/>
                    <a:p>
                      <a:pPr marL="0" marR="0" algn="ctr">
                        <a:lnSpc>
                          <a:spcPct val="115000"/>
                        </a:lnSpc>
                        <a:spcBef>
                          <a:spcPts val="0"/>
                        </a:spcBef>
                        <a:spcAft>
                          <a:spcPts val="600"/>
                        </a:spcAft>
                      </a:pPr>
                      <a:r>
                        <a:rPr lang="tr-TR" sz="800" dirty="0"/>
                        <a:t>Birleşik Krallık</a:t>
                      </a:r>
                      <a:endParaRPr lang="tr-TR" sz="800" dirty="0">
                        <a:solidFill>
                          <a:schemeClr val="tx1"/>
                        </a:solidFill>
                        <a:latin typeface="+mn-lt"/>
                        <a:ea typeface="Times New Roman"/>
                        <a:cs typeface="Times New Roman"/>
                      </a:endParaRPr>
                    </a:p>
                  </a:txBody>
                  <a:tcPr marL="68580" marR="68580" marT="0" marB="0">
                    <a:solidFill>
                      <a:srgbClr val="FFFF00"/>
                    </a:solidFill>
                  </a:tcPr>
                </a:tc>
                <a:tc hMerge="1">
                  <a:txBody>
                    <a:bodyPr/>
                    <a:lstStyle/>
                    <a:p>
                      <a:endParaRPr lang="tr-TR"/>
                    </a:p>
                  </a:txBody>
                  <a:tcPr/>
                </a:tc>
                <a:tc>
                  <a:txBody>
                    <a:bodyPr/>
                    <a:lstStyle/>
                    <a:p>
                      <a:pPr marL="0" marR="0" algn="ctr">
                        <a:lnSpc>
                          <a:spcPct val="115000"/>
                        </a:lnSpc>
                        <a:spcBef>
                          <a:spcPts val="0"/>
                        </a:spcBef>
                        <a:spcAft>
                          <a:spcPts val="600"/>
                        </a:spcAft>
                      </a:pPr>
                      <a:r>
                        <a:rPr lang="tr-TR" sz="800" dirty="0"/>
                        <a:t>Fransa</a:t>
                      </a:r>
                      <a:endParaRPr lang="tr-TR" sz="800" dirty="0">
                        <a:solidFill>
                          <a:schemeClr val="tx1"/>
                        </a:solidFill>
                        <a:latin typeface="+mn-lt"/>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600"/>
                        </a:spcAft>
                      </a:pPr>
                      <a:r>
                        <a:rPr lang="tr-TR" sz="800"/>
                        <a:t>Kısa Kaya Tırmanışı</a:t>
                      </a:r>
                      <a:endParaRPr lang="tr-TR" sz="800">
                        <a:solidFill>
                          <a:schemeClr val="tx1"/>
                        </a:solidFill>
                        <a:latin typeface="+mn-lt"/>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600"/>
                        </a:spcAft>
                      </a:pPr>
                      <a:r>
                        <a:rPr lang="tr-TR" sz="800" dirty="0" smtClean="0"/>
                        <a:t>UIAA*</a:t>
                      </a:r>
                      <a:endParaRPr lang="tr-TR" sz="800" dirty="0">
                        <a:solidFill>
                          <a:schemeClr val="tx1"/>
                        </a:solidFill>
                        <a:latin typeface="+mn-lt"/>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600"/>
                        </a:spcAft>
                      </a:pPr>
                      <a:r>
                        <a:rPr lang="tr-TR" sz="800"/>
                        <a:t>Avusturya ve Yeni Zelanda</a:t>
                      </a:r>
                      <a:endParaRPr lang="tr-TR" sz="800">
                        <a:solidFill>
                          <a:schemeClr val="tx1"/>
                        </a:solidFill>
                        <a:latin typeface="+mn-lt"/>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600"/>
                        </a:spcAft>
                      </a:pPr>
                      <a:r>
                        <a:rPr lang="tr-TR" sz="800"/>
                        <a:t>Güney Afrika</a:t>
                      </a:r>
                      <a:endParaRPr lang="tr-TR" sz="800">
                        <a:solidFill>
                          <a:schemeClr val="tx1"/>
                        </a:solidFill>
                        <a:latin typeface="+mn-lt"/>
                        <a:ea typeface="Times New Roman"/>
                        <a:cs typeface="Times New Roman"/>
                      </a:endParaRPr>
                    </a:p>
                  </a:txBody>
                  <a:tcPr marL="68580" marR="68580" marT="0" marB="0">
                    <a:solidFill>
                      <a:srgbClr val="FFFF00"/>
                    </a:solidFill>
                  </a:tcPr>
                </a:tc>
              </a:tr>
              <a:tr h="172991">
                <a:tc>
                  <a:txBody>
                    <a:bodyPr/>
                    <a:lstStyle/>
                    <a:p>
                      <a:pPr marL="0" marR="0" algn="ctr">
                        <a:lnSpc>
                          <a:spcPct val="115000"/>
                        </a:lnSpc>
                        <a:spcBef>
                          <a:spcPts val="0"/>
                        </a:spcBef>
                        <a:spcAft>
                          <a:spcPts val="600"/>
                        </a:spcAft>
                      </a:pPr>
                      <a:r>
                        <a:rPr lang="tr-TR" sz="800" dirty="0"/>
                        <a:t>5.2</a:t>
                      </a:r>
                      <a:endParaRPr lang="tr-TR" sz="800" dirty="0">
                        <a:solidFill>
                          <a:schemeClr val="tx1"/>
                        </a:solidFill>
                        <a:latin typeface="+mn-lt"/>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600"/>
                        </a:spcAft>
                      </a:pPr>
                      <a:endParaRPr lang="tr-TR" sz="800" dirty="0">
                        <a:solidFill>
                          <a:schemeClr val="tx1"/>
                        </a:solidFill>
                        <a:latin typeface="+mn-lt"/>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600"/>
                        </a:spcAft>
                      </a:pPr>
                      <a:endParaRPr lang="tr-TR" sz="800" dirty="0">
                        <a:solidFill>
                          <a:schemeClr val="tx1"/>
                        </a:solidFill>
                        <a:latin typeface="+mn-lt"/>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600"/>
                        </a:spcAft>
                      </a:pPr>
                      <a:r>
                        <a:rPr lang="tr-TR" sz="800"/>
                        <a:t>1</a:t>
                      </a:r>
                      <a:endParaRPr lang="tr-TR" sz="800">
                        <a:solidFill>
                          <a:schemeClr val="tx1"/>
                        </a:solidFill>
                        <a:latin typeface="+mn-lt"/>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600"/>
                        </a:spcAft>
                      </a:pPr>
                      <a:endParaRPr lang="tr-TR" sz="800">
                        <a:solidFill>
                          <a:schemeClr val="tx1"/>
                        </a:solidFill>
                        <a:latin typeface="+mn-lt"/>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600"/>
                        </a:spcAft>
                      </a:pPr>
                      <a:r>
                        <a:rPr lang="tr-TR" sz="800"/>
                        <a:t>I</a:t>
                      </a:r>
                      <a:endParaRPr lang="tr-TR" sz="800">
                        <a:solidFill>
                          <a:schemeClr val="tx1"/>
                        </a:solidFill>
                        <a:latin typeface="+mn-lt"/>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600"/>
                        </a:spcAft>
                      </a:pPr>
                      <a:endParaRPr lang="tr-TR" sz="800">
                        <a:solidFill>
                          <a:schemeClr val="tx1"/>
                        </a:solidFill>
                        <a:latin typeface="+mn-lt"/>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600"/>
                        </a:spcAft>
                      </a:pPr>
                      <a:r>
                        <a:rPr lang="tr-TR" sz="800"/>
                        <a:t>8</a:t>
                      </a:r>
                      <a:endParaRPr lang="tr-TR" sz="800">
                        <a:solidFill>
                          <a:schemeClr val="tx1"/>
                        </a:solidFill>
                        <a:latin typeface="+mn-lt"/>
                        <a:ea typeface="Times New Roman"/>
                        <a:cs typeface="Times New Roman"/>
                      </a:endParaRPr>
                    </a:p>
                  </a:txBody>
                  <a:tcPr marL="68580" marR="68580" marT="0" marB="0">
                    <a:solidFill>
                      <a:srgbClr val="FFFF00"/>
                    </a:solidFill>
                  </a:tcPr>
                </a:tc>
              </a:tr>
              <a:tr h="172991">
                <a:tc>
                  <a:txBody>
                    <a:bodyPr/>
                    <a:lstStyle/>
                    <a:p>
                      <a:pPr marL="0" marR="0" algn="ctr">
                        <a:lnSpc>
                          <a:spcPct val="115000"/>
                        </a:lnSpc>
                        <a:spcBef>
                          <a:spcPts val="0"/>
                        </a:spcBef>
                        <a:spcAft>
                          <a:spcPts val="600"/>
                        </a:spcAft>
                      </a:pPr>
                      <a:r>
                        <a:rPr lang="tr-TR" sz="800" dirty="0"/>
                        <a:t>5.3</a:t>
                      </a:r>
                      <a:endParaRPr lang="tr-TR" sz="800" dirty="0">
                        <a:solidFill>
                          <a:schemeClr val="tx1"/>
                        </a:solidFill>
                        <a:latin typeface="+mn-lt"/>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600"/>
                        </a:spcAft>
                      </a:pPr>
                      <a:endParaRPr lang="tr-TR" sz="800">
                        <a:solidFill>
                          <a:schemeClr val="tx1"/>
                        </a:solidFill>
                        <a:latin typeface="+mn-lt"/>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600"/>
                        </a:spcAft>
                      </a:pPr>
                      <a:endParaRPr lang="tr-TR" sz="800">
                        <a:solidFill>
                          <a:schemeClr val="tx1"/>
                        </a:solidFill>
                        <a:latin typeface="+mn-lt"/>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600"/>
                        </a:spcAft>
                      </a:pPr>
                      <a:r>
                        <a:rPr lang="tr-TR" sz="800" dirty="0"/>
                        <a:t>2</a:t>
                      </a:r>
                      <a:endParaRPr lang="tr-TR" sz="800" dirty="0">
                        <a:solidFill>
                          <a:schemeClr val="tx1"/>
                        </a:solidFill>
                        <a:latin typeface="+mn-lt"/>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600"/>
                        </a:spcAft>
                      </a:pPr>
                      <a:endParaRPr lang="tr-TR" sz="800" dirty="0">
                        <a:solidFill>
                          <a:schemeClr val="tx1"/>
                        </a:solidFill>
                        <a:latin typeface="+mn-lt"/>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600"/>
                        </a:spcAft>
                      </a:pPr>
                      <a:r>
                        <a:rPr lang="tr-TR" sz="800"/>
                        <a:t>II</a:t>
                      </a:r>
                      <a:endParaRPr lang="tr-TR" sz="800">
                        <a:solidFill>
                          <a:schemeClr val="tx1"/>
                        </a:solidFill>
                        <a:latin typeface="+mn-lt"/>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600"/>
                        </a:spcAft>
                      </a:pPr>
                      <a:r>
                        <a:rPr lang="tr-TR" sz="800"/>
                        <a:t>11</a:t>
                      </a:r>
                      <a:endParaRPr lang="tr-TR" sz="800">
                        <a:solidFill>
                          <a:schemeClr val="tx1"/>
                        </a:solidFill>
                        <a:latin typeface="+mn-lt"/>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600"/>
                        </a:spcAft>
                      </a:pPr>
                      <a:r>
                        <a:rPr lang="tr-TR" sz="800"/>
                        <a:t>10</a:t>
                      </a:r>
                      <a:endParaRPr lang="tr-TR" sz="800">
                        <a:solidFill>
                          <a:schemeClr val="tx1"/>
                        </a:solidFill>
                        <a:latin typeface="+mn-lt"/>
                        <a:ea typeface="Times New Roman"/>
                        <a:cs typeface="Times New Roman"/>
                      </a:endParaRPr>
                    </a:p>
                  </a:txBody>
                  <a:tcPr marL="68580" marR="68580" marT="0" marB="0">
                    <a:solidFill>
                      <a:srgbClr val="FFFF00"/>
                    </a:solidFill>
                  </a:tcPr>
                </a:tc>
              </a:tr>
              <a:tr h="172991">
                <a:tc>
                  <a:txBody>
                    <a:bodyPr/>
                    <a:lstStyle/>
                    <a:p>
                      <a:pPr marL="0" marR="0" algn="ctr">
                        <a:lnSpc>
                          <a:spcPct val="115000"/>
                        </a:lnSpc>
                        <a:spcBef>
                          <a:spcPts val="0"/>
                        </a:spcBef>
                        <a:spcAft>
                          <a:spcPts val="600"/>
                        </a:spcAft>
                      </a:pPr>
                      <a:r>
                        <a:rPr lang="tr-TR" sz="800" dirty="0"/>
                        <a:t>5.4</a:t>
                      </a:r>
                      <a:endParaRPr lang="tr-TR" sz="800" dirty="0">
                        <a:solidFill>
                          <a:schemeClr val="tx1"/>
                        </a:solidFill>
                        <a:latin typeface="+mn-lt"/>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600"/>
                        </a:spcAft>
                      </a:pPr>
                      <a:endParaRPr lang="tr-TR" sz="800">
                        <a:solidFill>
                          <a:schemeClr val="tx1"/>
                        </a:solidFill>
                        <a:latin typeface="+mn-lt"/>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600"/>
                        </a:spcAft>
                      </a:pPr>
                      <a:endParaRPr lang="tr-TR" sz="800">
                        <a:solidFill>
                          <a:schemeClr val="tx1"/>
                        </a:solidFill>
                        <a:latin typeface="+mn-lt"/>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600"/>
                        </a:spcAft>
                      </a:pPr>
                      <a:r>
                        <a:rPr lang="tr-TR" sz="800"/>
                        <a:t>3</a:t>
                      </a:r>
                      <a:endParaRPr lang="tr-TR" sz="800">
                        <a:solidFill>
                          <a:schemeClr val="tx1"/>
                        </a:solidFill>
                        <a:latin typeface="+mn-lt"/>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600"/>
                        </a:spcAft>
                      </a:pPr>
                      <a:endParaRPr lang="tr-TR" sz="800" dirty="0">
                        <a:solidFill>
                          <a:schemeClr val="tx1"/>
                        </a:solidFill>
                        <a:latin typeface="+mn-lt"/>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600"/>
                        </a:spcAft>
                      </a:pPr>
                      <a:r>
                        <a:rPr lang="tr-TR" sz="800" dirty="0"/>
                        <a:t>III</a:t>
                      </a:r>
                      <a:endParaRPr lang="tr-TR" sz="800" dirty="0">
                        <a:solidFill>
                          <a:schemeClr val="tx1"/>
                        </a:solidFill>
                        <a:latin typeface="+mn-lt"/>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600"/>
                        </a:spcAft>
                      </a:pPr>
                      <a:r>
                        <a:rPr lang="tr-TR" sz="800"/>
                        <a:t>12</a:t>
                      </a:r>
                      <a:endParaRPr lang="tr-TR" sz="800">
                        <a:solidFill>
                          <a:schemeClr val="tx1"/>
                        </a:solidFill>
                        <a:latin typeface="+mn-lt"/>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600"/>
                        </a:spcAft>
                      </a:pPr>
                      <a:r>
                        <a:rPr lang="tr-TR" sz="800"/>
                        <a:t>11</a:t>
                      </a:r>
                      <a:endParaRPr lang="tr-TR" sz="800">
                        <a:solidFill>
                          <a:schemeClr val="tx1"/>
                        </a:solidFill>
                        <a:latin typeface="+mn-lt"/>
                        <a:ea typeface="Times New Roman"/>
                        <a:cs typeface="Times New Roman"/>
                      </a:endParaRPr>
                    </a:p>
                  </a:txBody>
                  <a:tcPr marL="68580" marR="68580" marT="0" marB="0">
                    <a:solidFill>
                      <a:srgbClr val="FFFF00"/>
                    </a:solidFill>
                  </a:tcPr>
                </a:tc>
              </a:tr>
              <a:tr h="172991">
                <a:tc>
                  <a:txBody>
                    <a:bodyPr/>
                    <a:lstStyle/>
                    <a:p>
                      <a:pPr marL="0" marR="0" algn="ctr">
                        <a:lnSpc>
                          <a:spcPct val="115000"/>
                        </a:lnSpc>
                        <a:spcBef>
                          <a:spcPts val="0"/>
                        </a:spcBef>
                        <a:spcAft>
                          <a:spcPts val="600"/>
                        </a:spcAft>
                      </a:pPr>
                      <a:r>
                        <a:rPr lang="tr-TR" sz="800" dirty="0"/>
                        <a:t>5.5</a:t>
                      </a:r>
                      <a:endParaRPr lang="tr-TR" sz="800" dirty="0">
                        <a:solidFill>
                          <a:schemeClr val="tx1"/>
                        </a:solidFill>
                        <a:latin typeface="+mn-lt"/>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600"/>
                        </a:spcAft>
                      </a:pPr>
                      <a:r>
                        <a:rPr lang="tr-TR" sz="800" dirty="0"/>
                        <a:t>4a</a:t>
                      </a:r>
                      <a:endParaRPr lang="tr-TR" sz="800" dirty="0">
                        <a:solidFill>
                          <a:schemeClr val="tx1"/>
                        </a:solidFill>
                        <a:latin typeface="+mn-lt"/>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600"/>
                        </a:spcAft>
                      </a:pPr>
                      <a:r>
                        <a:rPr lang="tr-TR" sz="800" dirty="0"/>
                        <a:t>VD</a:t>
                      </a:r>
                      <a:endParaRPr lang="tr-TR" sz="800" dirty="0">
                        <a:solidFill>
                          <a:schemeClr val="tx1"/>
                        </a:solidFill>
                        <a:latin typeface="+mn-lt"/>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600"/>
                        </a:spcAft>
                      </a:pPr>
                      <a:r>
                        <a:rPr lang="tr-TR" sz="800"/>
                        <a:t>4</a:t>
                      </a:r>
                      <a:endParaRPr lang="tr-TR" sz="800">
                        <a:solidFill>
                          <a:schemeClr val="tx1"/>
                        </a:solidFill>
                        <a:latin typeface="+mn-lt"/>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600"/>
                        </a:spcAft>
                      </a:pPr>
                      <a:endParaRPr lang="tr-TR" sz="800">
                        <a:solidFill>
                          <a:schemeClr val="tx1"/>
                        </a:solidFill>
                        <a:latin typeface="+mn-lt"/>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600"/>
                        </a:spcAft>
                      </a:pPr>
                      <a:r>
                        <a:rPr lang="tr-TR" sz="800" dirty="0"/>
                        <a:t>IV</a:t>
                      </a:r>
                      <a:endParaRPr lang="tr-TR" sz="800" dirty="0">
                        <a:solidFill>
                          <a:schemeClr val="tx1"/>
                        </a:solidFill>
                        <a:latin typeface="+mn-lt"/>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600"/>
                        </a:spcAft>
                      </a:pPr>
                      <a:r>
                        <a:rPr lang="tr-TR" sz="800" dirty="0"/>
                        <a:t>12</a:t>
                      </a:r>
                      <a:endParaRPr lang="tr-TR" sz="800" dirty="0">
                        <a:solidFill>
                          <a:schemeClr val="tx1"/>
                        </a:solidFill>
                        <a:latin typeface="+mn-lt"/>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600"/>
                        </a:spcAft>
                      </a:pPr>
                      <a:r>
                        <a:rPr lang="tr-TR" sz="800"/>
                        <a:t>12</a:t>
                      </a:r>
                      <a:endParaRPr lang="tr-TR" sz="800">
                        <a:solidFill>
                          <a:schemeClr val="tx1"/>
                        </a:solidFill>
                        <a:latin typeface="+mn-lt"/>
                        <a:ea typeface="Times New Roman"/>
                        <a:cs typeface="Times New Roman"/>
                      </a:endParaRPr>
                    </a:p>
                  </a:txBody>
                  <a:tcPr marL="68580" marR="68580" marT="0" marB="0">
                    <a:solidFill>
                      <a:srgbClr val="FFFF00"/>
                    </a:solidFill>
                  </a:tcPr>
                </a:tc>
              </a:tr>
              <a:tr h="172991">
                <a:tc>
                  <a:txBody>
                    <a:bodyPr/>
                    <a:lstStyle/>
                    <a:p>
                      <a:pPr marL="0" marR="0" algn="ctr">
                        <a:lnSpc>
                          <a:spcPct val="115000"/>
                        </a:lnSpc>
                        <a:spcBef>
                          <a:spcPts val="0"/>
                        </a:spcBef>
                        <a:spcAft>
                          <a:spcPts val="600"/>
                        </a:spcAft>
                      </a:pPr>
                      <a:r>
                        <a:rPr lang="tr-TR" sz="800"/>
                        <a:t>5.6</a:t>
                      </a:r>
                      <a:endParaRPr lang="tr-TR" sz="800">
                        <a:solidFill>
                          <a:schemeClr val="tx1"/>
                        </a:solidFill>
                        <a:latin typeface="+mn-lt"/>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600"/>
                        </a:spcAft>
                      </a:pPr>
                      <a:endParaRPr lang="tr-TR" sz="800">
                        <a:solidFill>
                          <a:schemeClr val="tx1"/>
                        </a:solidFill>
                        <a:latin typeface="+mn-lt"/>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600"/>
                        </a:spcAft>
                      </a:pPr>
                      <a:r>
                        <a:rPr lang="tr-TR" sz="800"/>
                        <a:t>S</a:t>
                      </a:r>
                      <a:endParaRPr lang="tr-TR" sz="800">
                        <a:solidFill>
                          <a:schemeClr val="tx1"/>
                        </a:solidFill>
                        <a:latin typeface="+mn-lt"/>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600"/>
                        </a:spcAft>
                      </a:pPr>
                      <a:r>
                        <a:rPr lang="tr-TR" sz="800"/>
                        <a:t>5a</a:t>
                      </a:r>
                      <a:endParaRPr lang="tr-TR" sz="800">
                        <a:solidFill>
                          <a:schemeClr val="tx1"/>
                        </a:solidFill>
                        <a:latin typeface="+mn-lt"/>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600"/>
                        </a:spcAft>
                      </a:pPr>
                      <a:endParaRPr lang="tr-TR" sz="800">
                        <a:solidFill>
                          <a:schemeClr val="tx1"/>
                        </a:solidFill>
                        <a:latin typeface="+mn-lt"/>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600"/>
                        </a:spcAft>
                      </a:pPr>
                      <a:r>
                        <a:rPr lang="tr-TR" sz="800"/>
                        <a:t>V-</a:t>
                      </a:r>
                      <a:endParaRPr lang="tr-TR" sz="800">
                        <a:solidFill>
                          <a:schemeClr val="tx1"/>
                        </a:solidFill>
                        <a:latin typeface="+mn-lt"/>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600"/>
                        </a:spcAft>
                      </a:pPr>
                      <a:r>
                        <a:rPr lang="tr-TR" sz="800" dirty="0"/>
                        <a:t>13</a:t>
                      </a:r>
                      <a:endParaRPr lang="tr-TR" sz="800" dirty="0">
                        <a:solidFill>
                          <a:schemeClr val="tx1"/>
                        </a:solidFill>
                        <a:latin typeface="+mn-lt"/>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600"/>
                        </a:spcAft>
                      </a:pPr>
                      <a:r>
                        <a:rPr lang="tr-TR" sz="800" dirty="0"/>
                        <a:t>13</a:t>
                      </a:r>
                      <a:endParaRPr lang="tr-TR" sz="800" dirty="0">
                        <a:solidFill>
                          <a:schemeClr val="tx1"/>
                        </a:solidFill>
                        <a:latin typeface="+mn-lt"/>
                        <a:ea typeface="Times New Roman"/>
                        <a:cs typeface="Times New Roman"/>
                      </a:endParaRPr>
                    </a:p>
                  </a:txBody>
                  <a:tcPr marL="68580" marR="68580" marT="0" marB="0">
                    <a:solidFill>
                      <a:srgbClr val="FFFF00"/>
                    </a:solidFill>
                  </a:tcPr>
                </a:tc>
              </a:tr>
              <a:tr h="172991">
                <a:tc>
                  <a:txBody>
                    <a:bodyPr/>
                    <a:lstStyle/>
                    <a:p>
                      <a:pPr marL="0" marR="0" algn="ctr">
                        <a:lnSpc>
                          <a:spcPct val="115000"/>
                        </a:lnSpc>
                        <a:spcBef>
                          <a:spcPts val="0"/>
                        </a:spcBef>
                        <a:spcAft>
                          <a:spcPts val="600"/>
                        </a:spcAft>
                      </a:pPr>
                      <a:r>
                        <a:rPr lang="tr-TR" sz="800" dirty="0"/>
                        <a:t>5.7</a:t>
                      </a:r>
                      <a:endParaRPr lang="tr-TR" sz="800" dirty="0">
                        <a:solidFill>
                          <a:schemeClr val="tx1"/>
                        </a:solidFill>
                        <a:latin typeface="+mn-lt"/>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600"/>
                        </a:spcAft>
                      </a:pPr>
                      <a:r>
                        <a:rPr lang="tr-TR" sz="800" dirty="0"/>
                        <a:t>4b</a:t>
                      </a:r>
                      <a:endParaRPr lang="tr-TR" sz="800" dirty="0">
                        <a:solidFill>
                          <a:schemeClr val="tx1"/>
                        </a:solidFill>
                        <a:latin typeface="+mn-lt"/>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600"/>
                        </a:spcAft>
                      </a:pPr>
                      <a:r>
                        <a:rPr lang="tr-TR" sz="800"/>
                        <a:t>HS</a:t>
                      </a:r>
                      <a:endParaRPr lang="tr-TR" sz="800">
                        <a:solidFill>
                          <a:schemeClr val="tx1"/>
                        </a:solidFill>
                        <a:latin typeface="+mn-lt"/>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600"/>
                        </a:spcAft>
                      </a:pPr>
                      <a:r>
                        <a:rPr lang="tr-TR" sz="800"/>
                        <a:t>5b</a:t>
                      </a:r>
                      <a:endParaRPr lang="tr-TR" sz="800">
                        <a:solidFill>
                          <a:schemeClr val="tx1"/>
                        </a:solidFill>
                        <a:latin typeface="+mn-lt"/>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600"/>
                        </a:spcAft>
                      </a:pPr>
                      <a:endParaRPr lang="tr-TR" sz="800">
                        <a:solidFill>
                          <a:schemeClr val="tx1"/>
                        </a:solidFill>
                        <a:latin typeface="+mn-lt"/>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600"/>
                        </a:spcAft>
                      </a:pPr>
                      <a:r>
                        <a:rPr lang="tr-TR" sz="800"/>
                        <a:t>V</a:t>
                      </a:r>
                      <a:endParaRPr lang="tr-TR" sz="800">
                        <a:solidFill>
                          <a:schemeClr val="tx1"/>
                        </a:solidFill>
                        <a:latin typeface="+mn-lt"/>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600"/>
                        </a:spcAft>
                      </a:pPr>
                      <a:r>
                        <a:rPr lang="tr-TR" sz="800"/>
                        <a:t>14</a:t>
                      </a:r>
                      <a:endParaRPr lang="tr-TR" sz="800">
                        <a:solidFill>
                          <a:schemeClr val="tx1"/>
                        </a:solidFill>
                        <a:latin typeface="+mn-lt"/>
                        <a:ea typeface="Times New Roman"/>
                        <a:cs typeface="Times New Roman"/>
                      </a:endParaRPr>
                    </a:p>
                  </a:txBody>
                  <a:tcPr marL="68580" marR="68580" marT="0" marB="0">
                    <a:solidFill>
                      <a:srgbClr val="FFFF00"/>
                    </a:solidFill>
                  </a:tcPr>
                </a:tc>
                <a:tc>
                  <a:txBody>
                    <a:bodyPr/>
                    <a:lstStyle/>
                    <a:p>
                      <a:pPr marL="0" marR="0" algn="ctr">
                        <a:lnSpc>
                          <a:spcPct val="115000"/>
                        </a:lnSpc>
                        <a:spcBef>
                          <a:spcPts val="0"/>
                        </a:spcBef>
                        <a:spcAft>
                          <a:spcPts val="600"/>
                        </a:spcAft>
                      </a:pPr>
                      <a:r>
                        <a:rPr lang="tr-TR" sz="800" dirty="0"/>
                        <a:t>14</a:t>
                      </a:r>
                      <a:endParaRPr lang="tr-TR" sz="800" dirty="0">
                        <a:solidFill>
                          <a:schemeClr val="tx1"/>
                        </a:solidFill>
                        <a:latin typeface="+mn-lt"/>
                        <a:ea typeface="Times New Roman"/>
                        <a:cs typeface="Times New Roman"/>
                      </a:endParaRPr>
                    </a:p>
                  </a:txBody>
                  <a:tcPr marL="68580" marR="68580" marT="0" marB="0">
                    <a:solidFill>
                      <a:srgbClr val="FFFF00"/>
                    </a:solidFill>
                  </a:tcPr>
                </a:tc>
              </a:tr>
              <a:tr h="172991">
                <a:tc>
                  <a:txBody>
                    <a:bodyPr/>
                    <a:lstStyle/>
                    <a:p>
                      <a:pPr marL="0" marR="0" algn="ctr">
                        <a:lnSpc>
                          <a:spcPct val="115000"/>
                        </a:lnSpc>
                        <a:spcBef>
                          <a:spcPts val="0"/>
                        </a:spcBef>
                        <a:spcAft>
                          <a:spcPts val="600"/>
                        </a:spcAft>
                      </a:pPr>
                      <a:endParaRPr lang="tr-TR" sz="800" dirty="0">
                        <a:solidFill>
                          <a:schemeClr val="tx1"/>
                        </a:solidFill>
                        <a:latin typeface="+mn-lt"/>
                        <a:ea typeface="Times New Roman"/>
                        <a:cs typeface="Times New Roman"/>
                      </a:endParaRPr>
                    </a:p>
                  </a:txBody>
                  <a:tcPr marL="68580" marR="68580" marT="0" marB="0">
                    <a:solidFill>
                      <a:srgbClr val="FFC000"/>
                    </a:solidFill>
                  </a:tcPr>
                </a:tc>
                <a:tc>
                  <a:txBody>
                    <a:bodyPr/>
                    <a:lstStyle/>
                    <a:p>
                      <a:pPr marL="0" marR="0" algn="ctr">
                        <a:lnSpc>
                          <a:spcPct val="115000"/>
                        </a:lnSpc>
                        <a:spcBef>
                          <a:spcPts val="0"/>
                        </a:spcBef>
                        <a:spcAft>
                          <a:spcPts val="600"/>
                        </a:spcAft>
                      </a:pPr>
                      <a:endParaRPr lang="tr-TR" sz="800" dirty="0">
                        <a:solidFill>
                          <a:schemeClr val="tx1"/>
                        </a:solidFill>
                        <a:latin typeface="+mn-lt"/>
                        <a:ea typeface="Times New Roman"/>
                        <a:cs typeface="Times New Roman"/>
                      </a:endParaRPr>
                    </a:p>
                  </a:txBody>
                  <a:tcPr marL="68580" marR="68580" marT="0" marB="0">
                    <a:solidFill>
                      <a:srgbClr val="FFC000"/>
                    </a:solidFill>
                  </a:tcPr>
                </a:tc>
                <a:tc>
                  <a:txBody>
                    <a:bodyPr/>
                    <a:lstStyle/>
                    <a:p>
                      <a:pPr marL="0" marR="0" algn="ctr">
                        <a:lnSpc>
                          <a:spcPct val="115000"/>
                        </a:lnSpc>
                        <a:spcBef>
                          <a:spcPts val="0"/>
                        </a:spcBef>
                        <a:spcAft>
                          <a:spcPts val="600"/>
                        </a:spcAft>
                      </a:pPr>
                      <a:endParaRPr lang="tr-TR" sz="800" dirty="0">
                        <a:solidFill>
                          <a:schemeClr val="tx1"/>
                        </a:solidFill>
                        <a:latin typeface="+mn-lt"/>
                        <a:ea typeface="Times New Roman"/>
                        <a:cs typeface="Times New Roman"/>
                      </a:endParaRPr>
                    </a:p>
                  </a:txBody>
                  <a:tcPr marL="68580" marR="68580" marT="0" marB="0">
                    <a:solidFill>
                      <a:srgbClr val="FFC000"/>
                    </a:solidFill>
                  </a:tcPr>
                </a:tc>
                <a:tc>
                  <a:txBody>
                    <a:bodyPr/>
                    <a:lstStyle/>
                    <a:p>
                      <a:pPr marL="0" marR="0" algn="ctr">
                        <a:lnSpc>
                          <a:spcPct val="115000"/>
                        </a:lnSpc>
                        <a:spcBef>
                          <a:spcPts val="0"/>
                        </a:spcBef>
                        <a:spcAft>
                          <a:spcPts val="600"/>
                        </a:spcAft>
                      </a:pPr>
                      <a:endParaRPr lang="tr-TR" sz="800" dirty="0">
                        <a:solidFill>
                          <a:schemeClr val="tx1"/>
                        </a:solidFill>
                        <a:latin typeface="+mn-lt"/>
                        <a:ea typeface="Times New Roman"/>
                        <a:cs typeface="Times New Roman"/>
                      </a:endParaRPr>
                    </a:p>
                  </a:txBody>
                  <a:tcPr marL="68580" marR="68580" marT="0" marB="0">
                    <a:solidFill>
                      <a:srgbClr val="FFC000"/>
                    </a:solidFill>
                  </a:tcPr>
                </a:tc>
                <a:tc>
                  <a:txBody>
                    <a:bodyPr/>
                    <a:lstStyle/>
                    <a:p>
                      <a:pPr marL="0" marR="0" algn="ctr">
                        <a:lnSpc>
                          <a:spcPct val="115000"/>
                        </a:lnSpc>
                        <a:spcBef>
                          <a:spcPts val="0"/>
                        </a:spcBef>
                        <a:spcAft>
                          <a:spcPts val="600"/>
                        </a:spcAft>
                      </a:pPr>
                      <a:endParaRPr lang="tr-TR" sz="800" dirty="0">
                        <a:solidFill>
                          <a:schemeClr val="tx1"/>
                        </a:solidFill>
                        <a:latin typeface="+mn-lt"/>
                        <a:ea typeface="Times New Roman"/>
                        <a:cs typeface="Times New Roman"/>
                      </a:endParaRPr>
                    </a:p>
                  </a:txBody>
                  <a:tcPr marL="68580" marR="68580" marT="0" marB="0">
                    <a:solidFill>
                      <a:srgbClr val="FFC000"/>
                    </a:solidFill>
                  </a:tcPr>
                </a:tc>
                <a:tc>
                  <a:txBody>
                    <a:bodyPr/>
                    <a:lstStyle/>
                    <a:p>
                      <a:pPr marL="0" marR="0" algn="ctr">
                        <a:lnSpc>
                          <a:spcPct val="115000"/>
                        </a:lnSpc>
                        <a:spcBef>
                          <a:spcPts val="0"/>
                        </a:spcBef>
                        <a:spcAft>
                          <a:spcPts val="600"/>
                        </a:spcAft>
                      </a:pPr>
                      <a:r>
                        <a:rPr lang="tr-TR" sz="800" dirty="0"/>
                        <a:t>V+</a:t>
                      </a:r>
                      <a:endParaRPr lang="tr-TR" sz="800" dirty="0">
                        <a:solidFill>
                          <a:schemeClr val="tx1"/>
                        </a:solidFill>
                        <a:latin typeface="+mn-lt"/>
                        <a:ea typeface="Times New Roman"/>
                        <a:cs typeface="Times New Roman"/>
                      </a:endParaRPr>
                    </a:p>
                  </a:txBody>
                  <a:tcPr marL="68580" marR="68580" marT="0" marB="0">
                    <a:solidFill>
                      <a:srgbClr val="FFC000"/>
                    </a:solidFill>
                  </a:tcPr>
                </a:tc>
                <a:tc>
                  <a:txBody>
                    <a:bodyPr/>
                    <a:lstStyle/>
                    <a:p>
                      <a:pPr marL="0" marR="0" algn="ctr">
                        <a:lnSpc>
                          <a:spcPct val="115000"/>
                        </a:lnSpc>
                        <a:spcBef>
                          <a:spcPts val="0"/>
                        </a:spcBef>
                        <a:spcAft>
                          <a:spcPts val="600"/>
                        </a:spcAft>
                      </a:pPr>
                      <a:r>
                        <a:rPr lang="tr-TR" sz="800"/>
                        <a:t>15</a:t>
                      </a:r>
                      <a:endParaRPr lang="tr-TR" sz="800">
                        <a:solidFill>
                          <a:schemeClr val="tx1"/>
                        </a:solidFill>
                        <a:latin typeface="+mn-lt"/>
                        <a:ea typeface="Times New Roman"/>
                        <a:cs typeface="Times New Roman"/>
                      </a:endParaRPr>
                    </a:p>
                  </a:txBody>
                  <a:tcPr marL="68580" marR="68580" marT="0" marB="0">
                    <a:solidFill>
                      <a:srgbClr val="FFC000"/>
                    </a:solidFill>
                  </a:tcPr>
                </a:tc>
                <a:tc>
                  <a:txBody>
                    <a:bodyPr/>
                    <a:lstStyle/>
                    <a:p>
                      <a:pPr marL="0" marR="0" algn="ctr">
                        <a:lnSpc>
                          <a:spcPct val="115000"/>
                        </a:lnSpc>
                        <a:spcBef>
                          <a:spcPts val="0"/>
                        </a:spcBef>
                        <a:spcAft>
                          <a:spcPts val="600"/>
                        </a:spcAft>
                      </a:pPr>
                      <a:r>
                        <a:rPr lang="tr-TR" sz="800"/>
                        <a:t>15</a:t>
                      </a:r>
                      <a:endParaRPr lang="tr-TR" sz="800">
                        <a:solidFill>
                          <a:schemeClr val="tx1"/>
                        </a:solidFill>
                        <a:latin typeface="+mn-lt"/>
                        <a:ea typeface="Times New Roman"/>
                        <a:cs typeface="Times New Roman"/>
                      </a:endParaRPr>
                    </a:p>
                  </a:txBody>
                  <a:tcPr marL="68580" marR="68580" marT="0" marB="0">
                    <a:solidFill>
                      <a:srgbClr val="FFC000"/>
                    </a:solidFill>
                  </a:tcPr>
                </a:tc>
              </a:tr>
              <a:tr h="172991">
                <a:tc>
                  <a:txBody>
                    <a:bodyPr/>
                    <a:lstStyle/>
                    <a:p>
                      <a:pPr marL="0" marR="0" algn="ctr">
                        <a:lnSpc>
                          <a:spcPct val="115000"/>
                        </a:lnSpc>
                        <a:spcBef>
                          <a:spcPts val="0"/>
                        </a:spcBef>
                        <a:spcAft>
                          <a:spcPts val="600"/>
                        </a:spcAft>
                      </a:pPr>
                      <a:r>
                        <a:rPr lang="tr-TR" sz="800" dirty="0"/>
                        <a:t>5.8</a:t>
                      </a:r>
                      <a:endParaRPr lang="tr-TR" sz="800" dirty="0">
                        <a:solidFill>
                          <a:schemeClr val="tx1"/>
                        </a:solidFill>
                        <a:latin typeface="+mn-lt"/>
                        <a:ea typeface="Times New Roman"/>
                        <a:cs typeface="Times New Roman"/>
                      </a:endParaRPr>
                    </a:p>
                  </a:txBody>
                  <a:tcPr marL="68580" marR="68580" marT="0" marB="0">
                    <a:solidFill>
                      <a:srgbClr val="FFC000"/>
                    </a:solidFill>
                  </a:tcPr>
                </a:tc>
                <a:tc>
                  <a:txBody>
                    <a:bodyPr/>
                    <a:lstStyle/>
                    <a:p>
                      <a:pPr marL="0" marR="0" algn="ctr">
                        <a:lnSpc>
                          <a:spcPct val="115000"/>
                        </a:lnSpc>
                        <a:spcBef>
                          <a:spcPts val="0"/>
                        </a:spcBef>
                        <a:spcAft>
                          <a:spcPts val="600"/>
                        </a:spcAft>
                      </a:pPr>
                      <a:endParaRPr lang="tr-TR" sz="800" dirty="0">
                        <a:solidFill>
                          <a:schemeClr val="tx1"/>
                        </a:solidFill>
                        <a:latin typeface="+mn-lt"/>
                        <a:ea typeface="Times New Roman"/>
                        <a:cs typeface="Times New Roman"/>
                      </a:endParaRPr>
                    </a:p>
                  </a:txBody>
                  <a:tcPr marL="68580" marR="68580" marT="0" marB="0">
                    <a:solidFill>
                      <a:srgbClr val="FFC000"/>
                    </a:solidFill>
                  </a:tcPr>
                </a:tc>
                <a:tc>
                  <a:txBody>
                    <a:bodyPr/>
                    <a:lstStyle/>
                    <a:p>
                      <a:pPr marL="0" marR="0" algn="ctr">
                        <a:lnSpc>
                          <a:spcPct val="115000"/>
                        </a:lnSpc>
                        <a:spcBef>
                          <a:spcPts val="0"/>
                        </a:spcBef>
                        <a:spcAft>
                          <a:spcPts val="600"/>
                        </a:spcAft>
                      </a:pPr>
                      <a:r>
                        <a:rPr lang="tr-TR" sz="800" dirty="0"/>
                        <a:t>VS</a:t>
                      </a:r>
                      <a:endParaRPr lang="tr-TR" sz="800" dirty="0">
                        <a:solidFill>
                          <a:schemeClr val="tx1"/>
                        </a:solidFill>
                        <a:latin typeface="+mn-lt"/>
                        <a:ea typeface="Times New Roman"/>
                        <a:cs typeface="Times New Roman"/>
                      </a:endParaRPr>
                    </a:p>
                  </a:txBody>
                  <a:tcPr marL="68580" marR="68580" marT="0" marB="0">
                    <a:solidFill>
                      <a:srgbClr val="FFC000"/>
                    </a:solidFill>
                  </a:tcPr>
                </a:tc>
                <a:tc>
                  <a:txBody>
                    <a:bodyPr/>
                    <a:lstStyle/>
                    <a:p>
                      <a:pPr marL="0" marR="0" algn="ctr">
                        <a:lnSpc>
                          <a:spcPct val="115000"/>
                        </a:lnSpc>
                        <a:spcBef>
                          <a:spcPts val="0"/>
                        </a:spcBef>
                        <a:spcAft>
                          <a:spcPts val="600"/>
                        </a:spcAft>
                      </a:pPr>
                      <a:r>
                        <a:rPr lang="tr-TR" sz="800" dirty="0"/>
                        <a:t>5c</a:t>
                      </a:r>
                      <a:endParaRPr lang="tr-TR" sz="800" dirty="0">
                        <a:solidFill>
                          <a:schemeClr val="tx1"/>
                        </a:solidFill>
                        <a:latin typeface="+mn-lt"/>
                        <a:ea typeface="Times New Roman"/>
                        <a:cs typeface="Times New Roman"/>
                      </a:endParaRPr>
                    </a:p>
                  </a:txBody>
                  <a:tcPr marL="68580" marR="68580" marT="0" marB="0">
                    <a:solidFill>
                      <a:srgbClr val="FFC000"/>
                    </a:solidFill>
                  </a:tcPr>
                </a:tc>
                <a:tc>
                  <a:txBody>
                    <a:bodyPr/>
                    <a:lstStyle/>
                    <a:p>
                      <a:pPr marL="0" marR="0" algn="ctr">
                        <a:lnSpc>
                          <a:spcPct val="115000"/>
                        </a:lnSpc>
                        <a:spcBef>
                          <a:spcPts val="0"/>
                        </a:spcBef>
                        <a:spcAft>
                          <a:spcPts val="600"/>
                        </a:spcAft>
                      </a:pPr>
                      <a:endParaRPr lang="tr-TR" sz="800" dirty="0">
                        <a:solidFill>
                          <a:schemeClr val="tx1"/>
                        </a:solidFill>
                        <a:latin typeface="+mn-lt"/>
                        <a:ea typeface="Times New Roman"/>
                        <a:cs typeface="Times New Roman"/>
                      </a:endParaRPr>
                    </a:p>
                  </a:txBody>
                  <a:tcPr marL="68580" marR="68580" marT="0" marB="0">
                    <a:solidFill>
                      <a:srgbClr val="FFC000"/>
                    </a:solidFill>
                  </a:tcPr>
                </a:tc>
                <a:tc>
                  <a:txBody>
                    <a:bodyPr/>
                    <a:lstStyle/>
                    <a:p>
                      <a:pPr marL="0" marR="0" algn="ctr">
                        <a:lnSpc>
                          <a:spcPct val="115000"/>
                        </a:lnSpc>
                        <a:spcBef>
                          <a:spcPts val="0"/>
                        </a:spcBef>
                        <a:spcAft>
                          <a:spcPts val="600"/>
                        </a:spcAft>
                      </a:pPr>
                      <a:r>
                        <a:rPr lang="tr-TR" sz="800" dirty="0"/>
                        <a:t>VI-</a:t>
                      </a:r>
                      <a:endParaRPr lang="tr-TR" sz="800" dirty="0">
                        <a:solidFill>
                          <a:schemeClr val="tx1"/>
                        </a:solidFill>
                        <a:latin typeface="+mn-lt"/>
                        <a:ea typeface="Times New Roman"/>
                        <a:cs typeface="Times New Roman"/>
                      </a:endParaRPr>
                    </a:p>
                  </a:txBody>
                  <a:tcPr marL="68580" marR="68580" marT="0" marB="0">
                    <a:solidFill>
                      <a:srgbClr val="FFC000"/>
                    </a:solidFill>
                  </a:tcPr>
                </a:tc>
                <a:tc>
                  <a:txBody>
                    <a:bodyPr/>
                    <a:lstStyle/>
                    <a:p>
                      <a:pPr marL="0" marR="0" algn="ctr">
                        <a:lnSpc>
                          <a:spcPct val="115000"/>
                        </a:lnSpc>
                        <a:spcBef>
                          <a:spcPts val="0"/>
                        </a:spcBef>
                        <a:spcAft>
                          <a:spcPts val="600"/>
                        </a:spcAft>
                      </a:pPr>
                      <a:r>
                        <a:rPr lang="tr-TR" sz="800" dirty="0"/>
                        <a:t>16</a:t>
                      </a:r>
                      <a:endParaRPr lang="tr-TR" sz="800" dirty="0">
                        <a:solidFill>
                          <a:schemeClr val="tx1"/>
                        </a:solidFill>
                        <a:latin typeface="+mn-lt"/>
                        <a:ea typeface="Times New Roman"/>
                        <a:cs typeface="Times New Roman"/>
                      </a:endParaRPr>
                    </a:p>
                  </a:txBody>
                  <a:tcPr marL="68580" marR="68580" marT="0" marB="0">
                    <a:solidFill>
                      <a:srgbClr val="FFC000"/>
                    </a:solidFill>
                  </a:tcPr>
                </a:tc>
                <a:tc>
                  <a:txBody>
                    <a:bodyPr/>
                    <a:lstStyle/>
                    <a:p>
                      <a:pPr marL="0" marR="0" algn="ctr">
                        <a:lnSpc>
                          <a:spcPct val="115000"/>
                        </a:lnSpc>
                        <a:spcBef>
                          <a:spcPts val="0"/>
                        </a:spcBef>
                        <a:spcAft>
                          <a:spcPts val="600"/>
                        </a:spcAft>
                      </a:pPr>
                      <a:r>
                        <a:rPr lang="tr-TR" sz="800" dirty="0"/>
                        <a:t>16</a:t>
                      </a:r>
                      <a:endParaRPr lang="tr-TR" sz="800" dirty="0">
                        <a:solidFill>
                          <a:schemeClr val="tx1"/>
                        </a:solidFill>
                        <a:latin typeface="+mn-lt"/>
                        <a:ea typeface="Times New Roman"/>
                        <a:cs typeface="Times New Roman"/>
                      </a:endParaRPr>
                    </a:p>
                  </a:txBody>
                  <a:tcPr marL="68580" marR="68580" marT="0" marB="0">
                    <a:solidFill>
                      <a:srgbClr val="FFC000"/>
                    </a:solidFill>
                  </a:tcPr>
                </a:tc>
              </a:tr>
              <a:tr h="172991">
                <a:tc>
                  <a:txBody>
                    <a:bodyPr/>
                    <a:lstStyle/>
                    <a:p>
                      <a:pPr marL="0" marR="0" algn="ctr">
                        <a:lnSpc>
                          <a:spcPct val="115000"/>
                        </a:lnSpc>
                        <a:spcBef>
                          <a:spcPts val="0"/>
                        </a:spcBef>
                        <a:spcAft>
                          <a:spcPts val="600"/>
                        </a:spcAft>
                      </a:pPr>
                      <a:r>
                        <a:rPr lang="tr-TR" sz="800"/>
                        <a:t>5.9</a:t>
                      </a:r>
                      <a:endParaRPr lang="tr-TR" sz="800">
                        <a:solidFill>
                          <a:schemeClr val="tx1"/>
                        </a:solidFill>
                        <a:latin typeface="+mn-lt"/>
                        <a:ea typeface="Times New Roman"/>
                        <a:cs typeface="Times New Roman"/>
                      </a:endParaRPr>
                    </a:p>
                  </a:txBody>
                  <a:tcPr marL="68580" marR="68580" marT="0" marB="0">
                    <a:solidFill>
                      <a:srgbClr val="FFC000"/>
                    </a:solidFill>
                  </a:tcPr>
                </a:tc>
                <a:tc>
                  <a:txBody>
                    <a:bodyPr/>
                    <a:lstStyle/>
                    <a:p>
                      <a:pPr marL="0" marR="0" algn="ctr">
                        <a:lnSpc>
                          <a:spcPct val="115000"/>
                        </a:lnSpc>
                        <a:spcBef>
                          <a:spcPts val="0"/>
                        </a:spcBef>
                        <a:spcAft>
                          <a:spcPts val="600"/>
                        </a:spcAft>
                      </a:pPr>
                      <a:r>
                        <a:rPr lang="tr-TR" sz="800" dirty="0"/>
                        <a:t>5a</a:t>
                      </a:r>
                      <a:endParaRPr lang="tr-TR" sz="800" dirty="0">
                        <a:solidFill>
                          <a:schemeClr val="tx1"/>
                        </a:solidFill>
                        <a:latin typeface="+mn-lt"/>
                        <a:ea typeface="Times New Roman"/>
                        <a:cs typeface="Times New Roman"/>
                      </a:endParaRPr>
                    </a:p>
                  </a:txBody>
                  <a:tcPr marL="68580" marR="68580" marT="0" marB="0">
                    <a:solidFill>
                      <a:srgbClr val="FFC000"/>
                    </a:solidFill>
                  </a:tcPr>
                </a:tc>
                <a:tc>
                  <a:txBody>
                    <a:bodyPr/>
                    <a:lstStyle/>
                    <a:p>
                      <a:pPr marL="0" marR="0" algn="ctr">
                        <a:lnSpc>
                          <a:spcPct val="115000"/>
                        </a:lnSpc>
                        <a:spcBef>
                          <a:spcPts val="0"/>
                        </a:spcBef>
                        <a:spcAft>
                          <a:spcPts val="600"/>
                        </a:spcAft>
                      </a:pPr>
                      <a:r>
                        <a:rPr lang="tr-TR" sz="800"/>
                        <a:t>HVS</a:t>
                      </a:r>
                      <a:endParaRPr lang="tr-TR" sz="800">
                        <a:solidFill>
                          <a:schemeClr val="tx1"/>
                        </a:solidFill>
                        <a:latin typeface="+mn-lt"/>
                        <a:ea typeface="Times New Roman"/>
                        <a:cs typeface="Times New Roman"/>
                      </a:endParaRPr>
                    </a:p>
                  </a:txBody>
                  <a:tcPr marL="68580" marR="68580" marT="0" marB="0">
                    <a:solidFill>
                      <a:srgbClr val="FFC000"/>
                    </a:solidFill>
                  </a:tcPr>
                </a:tc>
                <a:tc>
                  <a:txBody>
                    <a:bodyPr/>
                    <a:lstStyle/>
                    <a:p>
                      <a:pPr marL="0" marR="0" algn="ctr">
                        <a:lnSpc>
                          <a:spcPct val="115000"/>
                        </a:lnSpc>
                        <a:spcBef>
                          <a:spcPts val="0"/>
                        </a:spcBef>
                        <a:spcAft>
                          <a:spcPts val="600"/>
                        </a:spcAft>
                      </a:pPr>
                      <a:r>
                        <a:rPr lang="tr-TR" sz="800"/>
                        <a:t>6a</a:t>
                      </a:r>
                      <a:endParaRPr lang="tr-TR" sz="800">
                        <a:solidFill>
                          <a:schemeClr val="tx1"/>
                        </a:solidFill>
                        <a:latin typeface="+mn-lt"/>
                        <a:ea typeface="Times New Roman"/>
                        <a:cs typeface="Times New Roman"/>
                      </a:endParaRPr>
                    </a:p>
                  </a:txBody>
                  <a:tcPr marL="68580" marR="68580" marT="0" marB="0">
                    <a:solidFill>
                      <a:srgbClr val="FFC000"/>
                    </a:solidFill>
                  </a:tcPr>
                </a:tc>
                <a:tc>
                  <a:txBody>
                    <a:bodyPr/>
                    <a:lstStyle/>
                    <a:p>
                      <a:pPr marL="0" marR="0" algn="ctr">
                        <a:lnSpc>
                          <a:spcPct val="115000"/>
                        </a:lnSpc>
                        <a:spcBef>
                          <a:spcPts val="0"/>
                        </a:spcBef>
                        <a:spcAft>
                          <a:spcPts val="600"/>
                        </a:spcAft>
                      </a:pPr>
                      <a:endParaRPr lang="tr-TR" sz="800">
                        <a:solidFill>
                          <a:schemeClr val="tx1"/>
                        </a:solidFill>
                        <a:latin typeface="+mn-lt"/>
                        <a:ea typeface="Times New Roman"/>
                        <a:cs typeface="Times New Roman"/>
                      </a:endParaRPr>
                    </a:p>
                  </a:txBody>
                  <a:tcPr marL="68580" marR="68580" marT="0" marB="0">
                    <a:solidFill>
                      <a:srgbClr val="FFC000"/>
                    </a:solidFill>
                  </a:tcPr>
                </a:tc>
                <a:tc>
                  <a:txBody>
                    <a:bodyPr/>
                    <a:lstStyle/>
                    <a:p>
                      <a:pPr marL="0" marR="0" algn="ctr">
                        <a:lnSpc>
                          <a:spcPct val="115000"/>
                        </a:lnSpc>
                        <a:spcBef>
                          <a:spcPts val="0"/>
                        </a:spcBef>
                        <a:spcAft>
                          <a:spcPts val="600"/>
                        </a:spcAft>
                      </a:pPr>
                      <a:r>
                        <a:rPr lang="tr-TR" sz="800"/>
                        <a:t>VI</a:t>
                      </a:r>
                      <a:endParaRPr lang="tr-TR" sz="800">
                        <a:solidFill>
                          <a:schemeClr val="tx1"/>
                        </a:solidFill>
                        <a:latin typeface="+mn-lt"/>
                        <a:ea typeface="Times New Roman"/>
                        <a:cs typeface="Times New Roman"/>
                      </a:endParaRPr>
                    </a:p>
                  </a:txBody>
                  <a:tcPr marL="68580" marR="68580" marT="0" marB="0">
                    <a:solidFill>
                      <a:srgbClr val="FFC000"/>
                    </a:solidFill>
                  </a:tcPr>
                </a:tc>
                <a:tc>
                  <a:txBody>
                    <a:bodyPr/>
                    <a:lstStyle/>
                    <a:p>
                      <a:pPr marL="0" marR="0" algn="ctr">
                        <a:lnSpc>
                          <a:spcPct val="115000"/>
                        </a:lnSpc>
                        <a:spcBef>
                          <a:spcPts val="0"/>
                        </a:spcBef>
                        <a:spcAft>
                          <a:spcPts val="600"/>
                        </a:spcAft>
                      </a:pPr>
                      <a:r>
                        <a:rPr lang="tr-TR" sz="800"/>
                        <a:t>17</a:t>
                      </a:r>
                      <a:endParaRPr lang="tr-TR" sz="800">
                        <a:solidFill>
                          <a:schemeClr val="tx1"/>
                        </a:solidFill>
                        <a:latin typeface="+mn-lt"/>
                        <a:ea typeface="Times New Roman"/>
                        <a:cs typeface="Times New Roman"/>
                      </a:endParaRPr>
                    </a:p>
                  </a:txBody>
                  <a:tcPr marL="68580" marR="68580" marT="0" marB="0">
                    <a:solidFill>
                      <a:srgbClr val="FFC000"/>
                    </a:solidFill>
                  </a:tcPr>
                </a:tc>
                <a:tc>
                  <a:txBody>
                    <a:bodyPr/>
                    <a:lstStyle/>
                    <a:p>
                      <a:pPr marL="0" marR="0" algn="ctr">
                        <a:lnSpc>
                          <a:spcPct val="115000"/>
                        </a:lnSpc>
                        <a:spcBef>
                          <a:spcPts val="0"/>
                        </a:spcBef>
                        <a:spcAft>
                          <a:spcPts val="600"/>
                        </a:spcAft>
                      </a:pPr>
                      <a:r>
                        <a:rPr lang="tr-TR" sz="800" dirty="0"/>
                        <a:t>17</a:t>
                      </a:r>
                      <a:endParaRPr lang="tr-TR" sz="800" dirty="0">
                        <a:solidFill>
                          <a:schemeClr val="tx1"/>
                        </a:solidFill>
                        <a:latin typeface="+mn-lt"/>
                        <a:ea typeface="Times New Roman"/>
                        <a:cs typeface="Times New Roman"/>
                      </a:endParaRPr>
                    </a:p>
                  </a:txBody>
                  <a:tcPr marL="68580" marR="68580" marT="0" marB="0">
                    <a:solidFill>
                      <a:srgbClr val="FFC000"/>
                    </a:solidFill>
                  </a:tcPr>
                </a:tc>
              </a:tr>
              <a:tr h="172991">
                <a:tc>
                  <a:txBody>
                    <a:bodyPr/>
                    <a:lstStyle/>
                    <a:p>
                      <a:pPr marL="0" marR="0" algn="ctr">
                        <a:lnSpc>
                          <a:spcPct val="115000"/>
                        </a:lnSpc>
                        <a:spcBef>
                          <a:spcPts val="0"/>
                        </a:spcBef>
                        <a:spcAft>
                          <a:spcPts val="600"/>
                        </a:spcAft>
                      </a:pPr>
                      <a:r>
                        <a:rPr lang="tr-TR" sz="800" dirty="0"/>
                        <a:t>5.10.a</a:t>
                      </a:r>
                      <a:endParaRPr lang="tr-TR" sz="800" dirty="0">
                        <a:solidFill>
                          <a:schemeClr val="tx1"/>
                        </a:solidFill>
                        <a:latin typeface="+mn-lt"/>
                        <a:ea typeface="Times New Roman"/>
                        <a:cs typeface="Times New Roman"/>
                      </a:endParaRPr>
                    </a:p>
                  </a:txBody>
                  <a:tcPr marL="68580" marR="68580" marT="0" marB="0">
                    <a:solidFill>
                      <a:srgbClr val="00B0F0"/>
                    </a:solidFill>
                  </a:tcPr>
                </a:tc>
                <a:tc>
                  <a:txBody>
                    <a:bodyPr/>
                    <a:lstStyle/>
                    <a:p>
                      <a:pPr marL="0" marR="0" algn="ctr">
                        <a:lnSpc>
                          <a:spcPct val="115000"/>
                        </a:lnSpc>
                        <a:spcBef>
                          <a:spcPts val="0"/>
                        </a:spcBef>
                        <a:spcAft>
                          <a:spcPts val="600"/>
                        </a:spcAft>
                      </a:pPr>
                      <a:endParaRPr lang="tr-TR" sz="800">
                        <a:solidFill>
                          <a:schemeClr val="tx1"/>
                        </a:solidFill>
                        <a:latin typeface="+mn-lt"/>
                        <a:ea typeface="Times New Roman"/>
                        <a:cs typeface="Times New Roman"/>
                      </a:endParaRPr>
                    </a:p>
                  </a:txBody>
                  <a:tcPr marL="68580" marR="68580" marT="0" marB="0">
                    <a:solidFill>
                      <a:srgbClr val="00B0F0"/>
                    </a:solidFill>
                  </a:tcPr>
                </a:tc>
                <a:tc>
                  <a:txBody>
                    <a:bodyPr/>
                    <a:lstStyle/>
                    <a:p>
                      <a:pPr marL="0" marR="0" algn="ctr">
                        <a:lnSpc>
                          <a:spcPct val="115000"/>
                        </a:lnSpc>
                        <a:spcBef>
                          <a:spcPts val="0"/>
                        </a:spcBef>
                        <a:spcAft>
                          <a:spcPts val="600"/>
                        </a:spcAft>
                      </a:pPr>
                      <a:r>
                        <a:rPr lang="tr-TR" sz="800" dirty="0"/>
                        <a:t>E1</a:t>
                      </a:r>
                      <a:endParaRPr lang="tr-TR" sz="800" dirty="0">
                        <a:solidFill>
                          <a:schemeClr val="tx1"/>
                        </a:solidFill>
                        <a:latin typeface="+mn-lt"/>
                        <a:ea typeface="Times New Roman"/>
                        <a:cs typeface="Times New Roman"/>
                      </a:endParaRPr>
                    </a:p>
                  </a:txBody>
                  <a:tcPr marL="68580" marR="68580" marT="0" marB="0">
                    <a:solidFill>
                      <a:srgbClr val="00B0F0"/>
                    </a:solidFill>
                  </a:tcPr>
                </a:tc>
                <a:tc>
                  <a:txBody>
                    <a:bodyPr/>
                    <a:lstStyle/>
                    <a:p>
                      <a:pPr marL="0" marR="0" algn="ctr">
                        <a:lnSpc>
                          <a:spcPct val="115000"/>
                        </a:lnSpc>
                        <a:spcBef>
                          <a:spcPts val="0"/>
                        </a:spcBef>
                        <a:spcAft>
                          <a:spcPts val="600"/>
                        </a:spcAft>
                      </a:pPr>
                      <a:r>
                        <a:rPr lang="tr-TR" sz="800"/>
                        <a:t>6a+</a:t>
                      </a:r>
                      <a:endParaRPr lang="tr-TR" sz="800">
                        <a:solidFill>
                          <a:schemeClr val="tx1"/>
                        </a:solidFill>
                        <a:latin typeface="+mn-lt"/>
                        <a:ea typeface="Times New Roman"/>
                        <a:cs typeface="Times New Roman"/>
                      </a:endParaRPr>
                    </a:p>
                  </a:txBody>
                  <a:tcPr marL="68580" marR="68580" marT="0" marB="0">
                    <a:solidFill>
                      <a:srgbClr val="00B0F0"/>
                    </a:solidFill>
                  </a:tcPr>
                </a:tc>
                <a:tc>
                  <a:txBody>
                    <a:bodyPr/>
                    <a:lstStyle/>
                    <a:p>
                      <a:pPr marL="0" marR="0" algn="ctr">
                        <a:lnSpc>
                          <a:spcPct val="115000"/>
                        </a:lnSpc>
                        <a:spcBef>
                          <a:spcPts val="0"/>
                        </a:spcBef>
                        <a:spcAft>
                          <a:spcPts val="600"/>
                        </a:spcAft>
                      </a:pPr>
                      <a:r>
                        <a:rPr lang="tr-TR" sz="800"/>
                        <a:t>V0</a:t>
                      </a:r>
                      <a:endParaRPr lang="tr-TR" sz="800">
                        <a:solidFill>
                          <a:schemeClr val="tx1"/>
                        </a:solidFill>
                        <a:latin typeface="+mn-lt"/>
                        <a:ea typeface="Times New Roman"/>
                        <a:cs typeface="Times New Roman"/>
                      </a:endParaRPr>
                    </a:p>
                  </a:txBody>
                  <a:tcPr marL="68580" marR="68580" marT="0" marB="0">
                    <a:solidFill>
                      <a:srgbClr val="00B0F0"/>
                    </a:solidFill>
                  </a:tcPr>
                </a:tc>
                <a:tc>
                  <a:txBody>
                    <a:bodyPr/>
                    <a:lstStyle/>
                    <a:p>
                      <a:pPr marL="0" marR="0" algn="ctr">
                        <a:lnSpc>
                          <a:spcPct val="115000"/>
                        </a:lnSpc>
                        <a:spcBef>
                          <a:spcPts val="0"/>
                        </a:spcBef>
                        <a:spcAft>
                          <a:spcPts val="600"/>
                        </a:spcAft>
                      </a:pPr>
                      <a:r>
                        <a:rPr lang="tr-TR" sz="800"/>
                        <a:t>VI+</a:t>
                      </a:r>
                      <a:endParaRPr lang="tr-TR" sz="800">
                        <a:solidFill>
                          <a:schemeClr val="tx1"/>
                        </a:solidFill>
                        <a:latin typeface="+mn-lt"/>
                        <a:ea typeface="Times New Roman"/>
                        <a:cs typeface="Times New Roman"/>
                      </a:endParaRPr>
                    </a:p>
                  </a:txBody>
                  <a:tcPr marL="68580" marR="68580" marT="0" marB="0">
                    <a:solidFill>
                      <a:srgbClr val="00B0F0"/>
                    </a:solidFill>
                  </a:tcPr>
                </a:tc>
                <a:tc>
                  <a:txBody>
                    <a:bodyPr/>
                    <a:lstStyle/>
                    <a:p>
                      <a:pPr marL="0" marR="0" algn="ctr">
                        <a:lnSpc>
                          <a:spcPct val="115000"/>
                        </a:lnSpc>
                        <a:spcBef>
                          <a:spcPts val="0"/>
                        </a:spcBef>
                        <a:spcAft>
                          <a:spcPts val="600"/>
                        </a:spcAft>
                      </a:pPr>
                      <a:r>
                        <a:rPr lang="tr-TR" sz="800"/>
                        <a:t>18</a:t>
                      </a:r>
                      <a:endParaRPr lang="tr-TR" sz="800">
                        <a:solidFill>
                          <a:schemeClr val="tx1"/>
                        </a:solidFill>
                        <a:latin typeface="+mn-lt"/>
                        <a:ea typeface="Times New Roman"/>
                        <a:cs typeface="Times New Roman"/>
                      </a:endParaRPr>
                    </a:p>
                  </a:txBody>
                  <a:tcPr marL="68580" marR="68580" marT="0" marB="0">
                    <a:solidFill>
                      <a:srgbClr val="00B0F0"/>
                    </a:solidFill>
                  </a:tcPr>
                </a:tc>
                <a:tc>
                  <a:txBody>
                    <a:bodyPr/>
                    <a:lstStyle/>
                    <a:p>
                      <a:pPr marL="0" marR="0" algn="ctr">
                        <a:lnSpc>
                          <a:spcPct val="115000"/>
                        </a:lnSpc>
                        <a:spcBef>
                          <a:spcPts val="0"/>
                        </a:spcBef>
                        <a:spcAft>
                          <a:spcPts val="600"/>
                        </a:spcAft>
                      </a:pPr>
                      <a:r>
                        <a:rPr lang="tr-TR" sz="800"/>
                        <a:t>18</a:t>
                      </a:r>
                      <a:endParaRPr lang="tr-TR" sz="800">
                        <a:solidFill>
                          <a:schemeClr val="tx1"/>
                        </a:solidFill>
                        <a:latin typeface="+mn-lt"/>
                        <a:ea typeface="Times New Roman"/>
                        <a:cs typeface="Times New Roman"/>
                      </a:endParaRPr>
                    </a:p>
                  </a:txBody>
                  <a:tcPr marL="68580" marR="68580" marT="0" marB="0">
                    <a:solidFill>
                      <a:srgbClr val="00B0F0"/>
                    </a:solidFill>
                  </a:tcPr>
                </a:tc>
              </a:tr>
              <a:tr h="172991">
                <a:tc>
                  <a:txBody>
                    <a:bodyPr/>
                    <a:lstStyle/>
                    <a:p>
                      <a:pPr marL="0" marR="0" algn="ctr">
                        <a:lnSpc>
                          <a:spcPct val="115000"/>
                        </a:lnSpc>
                        <a:spcBef>
                          <a:spcPts val="0"/>
                        </a:spcBef>
                        <a:spcAft>
                          <a:spcPts val="600"/>
                        </a:spcAft>
                      </a:pPr>
                      <a:r>
                        <a:rPr lang="tr-TR" sz="800" dirty="0"/>
                        <a:t>5.10.b</a:t>
                      </a:r>
                      <a:endParaRPr lang="tr-TR" sz="800" dirty="0">
                        <a:solidFill>
                          <a:schemeClr val="tx1"/>
                        </a:solidFill>
                        <a:latin typeface="+mn-lt"/>
                        <a:ea typeface="Times New Roman"/>
                        <a:cs typeface="Times New Roman"/>
                      </a:endParaRPr>
                    </a:p>
                  </a:txBody>
                  <a:tcPr marL="68580" marR="68580" marT="0" marB="0">
                    <a:solidFill>
                      <a:srgbClr val="00B0F0"/>
                    </a:solidFill>
                  </a:tcPr>
                </a:tc>
                <a:tc>
                  <a:txBody>
                    <a:bodyPr/>
                    <a:lstStyle/>
                    <a:p>
                      <a:pPr marL="0" marR="0" algn="ctr">
                        <a:lnSpc>
                          <a:spcPct val="115000"/>
                        </a:lnSpc>
                        <a:spcBef>
                          <a:spcPts val="0"/>
                        </a:spcBef>
                        <a:spcAft>
                          <a:spcPts val="600"/>
                        </a:spcAft>
                      </a:pPr>
                      <a:r>
                        <a:rPr lang="tr-TR" sz="800" dirty="0"/>
                        <a:t>5b</a:t>
                      </a:r>
                      <a:endParaRPr lang="tr-TR" sz="800" dirty="0">
                        <a:solidFill>
                          <a:schemeClr val="tx1"/>
                        </a:solidFill>
                        <a:latin typeface="+mn-lt"/>
                        <a:ea typeface="Times New Roman"/>
                        <a:cs typeface="Times New Roman"/>
                      </a:endParaRPr>
                    </a:p>
                  </a:txBody>
                  <a:tcPr marL="68580" marR="68580" marT="0" marB="0">
                    <a:solidFill>
                      <a:srgbClr val="00B0F0"/>
                    </a:solidFill>
                  </a:tcPr>
                </a:tc>
                <a:tc>
                  <a:txBody>
                    <a:bodyPr/>
                    <a:lstStyle/>
                    <a:p>
                      <a:pPr marL="0" marR="0" algn="ctr">
                        <a:lnSpc>
                          <a:spcPct val="115000"/>
                        </a:lnSpc>
                        <a:spcBef>
                          <a:spcPts val="0"/>
                        </a:spcBef>
                        <a:spcAft>
                          <a:spcPts val="600"/>
                        </a:spcAft>
                      </a:pPr>
                      <a:endParaRPr lang="tr-TR" sz="800" dirty="0">
                        <a:solidFill>
                          <a:schemeClr val="tx1"/>
                        </a:solidFill>
                        <a:latin typeface="+mn-lt"/>
                        <a:ea typeface="Times New Roman"/>
                        <a:cs typeface="Times New Roman"/>
                      </a:endParaRPr>
                    </a:p>
                  </a:txBody>
                  <a:tcPr marL="68580" marR="68580" marT="0" marB="0">
                    <a:solidFill>
                      <a:srgbClr val="00B0F0"/>
                    </a:solidFill>
                  </a:tcPr>
                </a:tc>
                <a:tc>
                  <a:txBody>
                    <a:bodyPr/>
                    <a:lstStyle/>
                    <a:p>
                      <a:pPr marL="0" marR="0" algn="ctr">
                        <a:lnSpc>
                          <a:spcPct val="115000"/>
                        </a:lnSpc>
                        <a:spcBef>
                          <a:spcPts val="0"/>
                        </a:spcBef>
                        <a:spcAft>
                          <a:spcPts val="600"/>
                        </a:spcAft>
                      </a:pPr>
                      <a:endParaRPr lang="tr-TR" sz="800">
                        <a:solidFill>
                          <a:schemeClr val="tx1"/>
                        </a:solidFill>
                        <a:latin typeface="+mn-lt"/>
                        <a:ea typeface="Times New Roman"/>
                        <a:cs typeface="Times New Roman"/>
                      </a:endParaRPr>
                    </a:p>
                  </a:txBody>
                  <a:tcPr marL="68580" marR="68580" marT="0" marB="0">
                    <a:solidFill>
                      <a:srgbClr val="00B0F0"/>
                    </a:solidFill>
                  </a:tcPr>
                </a:tc>
                <a:tc>
                  <a:txBody>
                    <a:bodyPr/>
                    <a:lstStyle/>
                    <a:p>
                      <a:pPr marL="0" marR="0" algn="ctr">
                        <a:lnSpc>
                          <a:spcPct val="115000"/>
                        </a:lnSpc>
                        <a:spcBef>
                          <a:spcPts val="0"/>
                        </a:spcBef>
                        <a:spcAft>
                          <a:spcPts val="600"/>
                        </a:spcAft>
                      </a:pPr>
                      <a:endParaRPr lang="tr-TR" sz="800">
                        <a:solidFill>
                          <a:schemeClr val="tx1"/>
                        </a:solidFill>
                        <a:latin typeface="+mn-lt"/>
                        <a:ea typeface="Times New Roman"/>
                        <a:cs typeface="Times New Roman"/>
                      </a:endParaRPr>
                    </a:p>
                  </a:txBody>
                  <a:tcPr marL="68580" marR="68580" marT="0" marB="0">
                    <a:solidFill>
                      <a:srgbClr val="00B0F0"/>
                    </a:solidFill>
                  </a:tcPr>
                </a:tc>
                <a:tc>
                  <a:txBody>
                    <a:bodyPr/>
                    <a:lstStyle/>
                    <a:p>
                      <a:pPr marL="0" marR="0" algn="ctr">
                        <a:lnSpc>
                          <a:spcPct val="115000"/>
                        </a:lnSpc>
                        <a:spcBef>
                          <a:spcPts val="0"/>
                        </a:spcBef>
                        <a:spcAft>
                          <a:spcPts val="600"/>
                        </a:spcAft>
                      </a:pPr>
                      <a:endParaRPr lang="tr-TR" sz="800">
                        <a:solidFill>
                          <a:schemeClr val="tx1"/>
                        </a:solidFill>
                        <a:latin typeface="+mn-lt"/>
                        <a:ea typeface="Times New Roman"/>
                        <a:cs typeface="Times New Roman"/>
                      </a:endParaRPr>
                    </a:p>
                  </a:txBody>
                  <a:tcPr marL="68580" marR="68580" marT="0" marB="0">
                    <a:solidFill>
                      <a:srgbClr val="00B0F0"/>
                    </a:solidFill>
                  </a:tcPr>
                </a:tc>
                <a:tc>
                  <a:txBody>
                    <a:bodyPr/>
                    <a:lstStyle/>
                    <a:p>
                      <a:pPr marL="0" marR="0" algn="ctr">
                        <a:lnSpc>
                          <a:spcPct val="115000"/>
                        </a:lnSpc>
                        <a:spcBef>
                          <a:spcPts val="0"/>
                        </a:spcBef>
                        <a:spcAft>
                          <a:spcPts val="600"/>
                        </a:spcAft>
                      </a:pPr>
                      <a:r>
                        <a:rPr lang="tr-TR" sz="800"/>
                        <a:t>19</a:t>
                      </a:r>
                      <a:endParaRPr lang="tr-TR" sz="800">
                        <a:solidFill>
                          <a:schemeClr val="tx1"/>
                        </a:solidFill>
                        <a:latin typeface="+mn-lt"/>
                        <a:ea typeface="Times New Roman"/>
                        <a:cs typeface="Times New Roman"/>
                      </a:endParaRPr>
                    </a:p>
                  </a:txBody>
                  <a:tcPr marL="68580" marR="68580" marT="0" marB="0">
                    <a:solidFill>
                      <a:srgbClr val="00B0F0"/>
                    </a:solidFill>
                  </a:tcPr>
                </a:tc>
                <a:tc>
                  <a:txBody>
                    <a:bodyPr/>
                    <a:lstStyle/>
                    <a:p>
                      <a:pPr marL="0" marR="0" algn="ctr">
                        <a:lnSpc>
                          <a:spcPct val="115000"/>
                        </a:lnSpc>
                        <a:spcBef>
                          <a:spcPts val="0"/>
                        </a:spcBef>
                        <a:spcAft>
                          <a:spcPts val="600"/>
                        </a:spcAft>
                      </a:pPr>
                      <a:r>
                        <a:rPr lang="tr-TR" sz="800"/>
                        <a:t>19</a:t>
                      </a:r>
                      <a:endParaRPr lang="tr-TR" sz="800">
                        <a:solidFill>
                          <a:schemeClr val="tx1"/>
                        </a:solidFill>
                        <a:latin typeface="+mn-lt"/>
                        <a:ea typeface="Times New Roman"/>
                        <a:cs typeface="Times New Roman"/>
                      </a:endParaRPr>
                    </a:p>
                  </a:txBody>
                  <a:tcPr marL="68580" marR="68580" marT="0" marB="0">
                    <a:solidFill>
                      <a:srgbClr val="00B0F0"/>
                    </a:solidFill>
                  </a:tcPr>
                </a:tc>
              </a:tr>
              <a:tr h="172991">
                <a:tc>
                  <a:txBody>
                    <a:bodyPr/>
                    <a:lstStyle/>
                    <a:p>
                      <a:pPr marL="0" marR="0" algn="ctr">
                        <a:lnSpc>
                          <a:spcPct val="115000"/>
                        </a:lnSpc>
                        <a:spcBef>
                          <a:spcPts val="0"/>
                        </a:spcBef>
                        <a:spcAft>
                          <a:spcPts val="600"/>
                        </a:spcAft>
                      </a:pPr>
                      <a:r>
                        <a:rPr lang="tr-TR" sz="800"/>
                        <a:t>5.10.c</a:t>
                      </a:r>
                      <a:endParaRPr lang="tr-TR" sz="800">
                        <a:solidFill>
                          <a:schemeClr val="tx1"/>
                        </a:solidFill>
                        <a:latin typeface="+mn-lt"/>
                        <a:ea typeface="Times New Roman"/>
                        <a:cs typeface="Times New Roman"/>
                      </a:endParaRPr>
                    </a:p>
                  </a:txBody>
                  <a:tcPr marL="68580" marR="68580" marT="0" marB="0">
                    <a:solidFill>
                      <a:srgbClr val="00B0F0"/>
                    </a:solidFill>
                  </a:tcPr>
                </a:tc>
                <a:tc>
                  <a:txBody>
                    <a:bodyPr/>
                    <a:lstStyle/>
                    <a:p>
                      <a:pPr marL="0" marR="0" algn="ctr">
                        <a:lnSpc>
                          <a:spcPct val="115000"/>
                        </a:lnSpc>
                        <a:spcBef>
                          <a:spcPts val="0"/>
                        </a:spcBef>
                        <a:spcAft>
                          <a:spcPts val="600"/>
                        </a:spcAft>
                      </a:pPr>
                      <a:endParaRPr lang="tr-TR" sz="800">
                        <a:solidFill>
                          <a:schemeClr val="tx1"/>
                        </a:solidFill>
                        <a:latin typeface="+mn-lt"/>
                        <a:ea typeface="Times New Roman"/>
                        <a:cs typeface="Times New Roman"/>
                      </a:endParaRPr>
                    </a:p>
                  </a:txBody>
                  <a:tcPr marL="68580" marR="68580" marT="0" marB="0">
                    <a:solidFill>
                      <a:srgbClr val="00B0F0"/>
                    </a:solidFill>
                  </a:tcPr>
                </a:tc>
                <a:tc>
                  <a:txBody>
                    <a:bodyPr/>
                    <a:lstStyle/>
                    <a:p>
                      <a:pPr marL="0" marR="0" algn="ctr">
                        <a:lnSpc>
                          <a:spcPct val="115000"/>
                        </a:lnSpc>
                        <a:spcBef>
                          <a:spcPts val="0"/>
                        </a:spcBef>
                        <a:spcAft>
                          <a:spcPts val="600"/>
                        </a:spcAft>
                      </a:pPr>
                      <a:r>
                        <a:rPr lang="tr-TR" sz="800" dirty="0"/>
                        <a:t>E2</a:t>
                      </a:r>
                      <a:endParaRPr lang="tr-TR" sz="800" dirty="0">
                        <a:solidFill>
                          <a:schemeClr val="tx1"/>
                        </a:solidFill>
                        <a:latin typeface="+mn-lt"/>
                        <a:ea typeface="Times New Roman"/>
                        <a:cs typeface="Times New Roman"/>
                      </a:endParaRPr>
                    </a:p>
                  </a:txBody>
                  <a:tcPr marL="68580" marR="68580" marT="0" marB="0">
                    <a:solidFill>
                      <a:srgbClr val="00B0F0"/>
                    </a:solidFill>
                  </a:tcPr>
                </a:tc>
                <a:tc>
                  <a:txBody>
                    <a:bodyPr/>
                    <a:lstStyle/>
                    <a:p>
                      <a:pPr marL="0" marR="0" algn="ctr">
                        <a:lnSpc>
                          <a:spcPct val="115000"/>
                        </a:lnSpc>
                        <a:spcBef>
                          <a:spcPts val="0"/>
                        </a:spcBef>
                        <a:spcAft>
                          <a:spcPts val="600"/>
                        </a:spcAft>
                      </a:pPr>
                      <a:r>
                        <a:rPr lang="tr-TR" sz="800"/>
                        <a:t>6b</a:t>
                      </a:r>
                      <a:endParaRPr lang="tr-TR" sz="800">
                        <a:solidFill>
                          <a:schemeClr val="tx1"/>
                        </a:solidFill>
                        <a:latin typeface="+mn-lt"/>
                        <a:ea typeface="Times New Roman"/>
                        <a:cs typeface="Times New Roman"/>
                      </a:endParaRPr>
                    </a:p>
                  </a:txBody>
                  <a:tcPr marL="68580" marR="68580" marT="0" marB="0">
                    <a:solidFill>
                      <a:srgbClr val="00B0F0"/>
                    </a:solidFill>
                  </a:tcPr>
                </a:tc>
                <a:tc>
                  <a:txBody>
                    <a:bodyPr/>
                    <a:lstStyle/>
                    <a:p>
                      <a:pPr marL="0" marR="0" algn="ctr">
                        <a:lnSpc>
                          <a:spcPct val="115000"/>
                        </a:lnSpc>
                        <a:spcBef>
                          <a:spcPts val="0"/>
                        </a:spcBef>
                        <a:spcAft>
                          <a:spcPts val="600"/>
                        </a:spcAft>
                      </a:pPr>
                      <a:r>
                        <a:rPr lang="tr-TR" sz="800"/>
                        <a:t>V1</a:t>
                      </a:r>
                      <a:endParaRPr lang="tr-TR" sz="800">
                        <a:solidFill>
                          <a:schemeClr val="tx1"/>
                        </a:solidFill>
                        <a:latin typeface="+mn-lt"/>
                        <a:ea typeface="Times New Roman"/>
                        <a:cs typeface="Times New Roman"/>
                      </a:endParaRPr>
                    </a:p>
                  </a:txBody>
                  <a:tcPr marL="68580" marR="68580" marT="0" marB="0">
                    <a:solidFill>
                      <a:srgbClr val="00B0F0"/>
                    </a:solidFill>
                  </a:tcPr>
                </a:tc>
                <a:tc>
                  <a:txBody>
                    <a:bodyPr/>
                    <a:lstStyle/>
                    <a:p>
                      <a:pPr marL="0" marR="0" algn="ctr">
                        <a:lnSpc>
                          <a:spcPct val="115000"/>
                        </a:lnSpc>
                        <a:spcBef>
                          <a:spcPts val="0"/>
                        </a:spcBef>
                        <a:spcAft>
                          <a:spcPts val="600"/>
                        </a:spcAft>
                      </a:pPr>
                      <a:r>
                        <a:rPr lang="tr-TR" sz="800"/>
                        <a:t>VII-</a:t>
                      </a:r>
                      <a:endParaRPr lang="tr-TR" sz="800">
                        <a:solidFill>
                          <a:schemeClr val="tx1"/>
                        </a:solidFill>
                        <a:latin typeface="+mn-lt"/>
                        <a:ea typeface="Times New Roman"/>
                        <a:cs typeface="Times New Roman"/>
                      </a:endParaRPr>
                    </a:p>
                  </a:txBody>
                  <a:tcPr marL="68580" marR="68580" marT="0" marB="0">
                    <a:solidFill>
                      <a:srgbClr val="00B0F0"/>
                    </a:solidFill>
                  </a:tcPr>
                </a:tc>
                <a:tc>
                  <a:txBody>
                    <a:bodyPr/>
                    <a:lstStyle/>
                    <a:p>
                      <a:pPr marL="0" marR="0" algn="ctr">
                        <a:lnSpc>
                          <a:spcPct val="115000"/>
                        </a:lnSpc>
                        <a:spcBef>
                          <a:spcPts val="0"/>
                        </a:spcBef>
                        <a:spcAft>
                          <a:spcPts val="600"/>
                        </a:spcAft>
                      </a:pPr>
                      <a:r>
                        <a:rPr lang="tr-TR" sz="800"/>
                        <a:t>20</a:t>
                      </a:r>
                      <a:endParaRPr lang="tr-TR" sz="800">
                        <a:solidFill>
                          <a:schemeClr val="tx1"/>
                        </a:solidFill>
                        <a:latin typeface="+mn-lt"/>
                        <a:ea typeface="Times New Roman"/>
                        <a:cs typeface="Times New Roman"/>
                      </a:endParaRPr>
                    </a:p>
                  </a:txBody>
                  <a:tcPr marL="68580" marR="68580" marT="0" marB="0">
                    <a:solidFill>
                      <a:srgbClr val="00B0F0"/>
                    </a:solidFill>
                  </a:tcPr>
                </a:tc>
                <a:tc>
                  <a:txBody>
                    <a:bodyPr/>
                    <a:lstStyle/>
                    <a:p>
                      <a:pPr marL="0" marR="0" algn="ctr">
                        <a:lnSpc>
                          <a:spcPct val="115000"/>
                        </a:lnSpc>
                        <a:spcBef>
                          <a:spcPts val="0"/>
                        </a:spcBef>
                        <a:spcAft>
                          <a:spcPts val="600"/>
                        </a:spcAft>
                      </a:pPr>
                      <a:r>
                        <a:rPr lang="tr-TR" sz="800"/>
                        <a:t>20</a:t>
                      </a:r>
                      <a:endParaRPr lang="tr-TR" sz="800">
                        <a:solidFill>
                          <a:schemeClr val="tx1"/>
                        </a:solidFill>
                        <a:latin typeface="+mn-lt"/>
                        <a:ea typeface="Times New Roman"/>
                        <a:cs typeface="Times New Roman"/>
                      </a:endParaRPr>
                    </a:p>
                  </a:txBody>
                  <a:tcPr marL="68580" marR="68580" marT="0" marB="0">
                    <a:solidFill>
                      <a:srgbClr val="00B0F0"/>
                    </a:solidFill>
                  </a:tcPr>
                </a:tc>
              </a:tr>
              <a:tr h="172991">
                <a:tc>
                  <a:txBody>
                    <a:bodyPr/>
                    <a:lstStyle/>
                    <a:p>
                      <a:pPr marL="0" marR="0" algn="ctr">
                        <a:lnSpc>
                          <a:spcPct val="115000"/>
                        </a:lnSpc>
                        <a:spcBef>
                          <a:spcPts val="0"/>
                        </a:spcBef>
                        <a:spcAft>
                          <a:spcPts val="600"/>
                        </a:spcAft>
                      </a:pPr>
                      <a:r>
                        <a:rPr lang="tr-TR" sz="800"/>
                        <a:t>5.10.d</a:t>
                      </a:r>
                      <a:endParaRPr lang="tr-TR" sz="800">
                        <a:solidFill>
                          <a:schemeClr val="tx1"/>
                        </a:solidFill>
                        <a:latin typeface="+mn-lt"/>
                        <a:ea typeface="Times New Roman"/>
                        <a:cs typeface="Times New Roman"/>
                      </a:endParaRPr>
                    </a:p>
                  </a:txBody>
                  <a:tcPr marL="68580" marR="68580" marT="0" marB="0">
                    <a:solidFill>
                      <a:srgbClr val="00B0F0"/>
                    </a:solidFill>
                  </a:tcPr>
                </a:tc>
                <a:tc>
                  <a:txBody>
                    <a:bodyPr/>
                    <a:lstStyle/>
                    <a:p>
                      <a:pPr marL="0" marR="0" algn="ctr">
                        <a:lnSpc>
                          <a:spcPct val="115000"/>
                        </a:lnSpc>
                        <a:spcBef>
                          <a:spcPts val="0"/>
                        </a:spcBef>
                        <a:spcAft>
                          <a:spcPts val="600"/>
                        </a:spcAft>
                      </a:pPr>
                      <a:r>
                        <a:rPr lang="tr-TR" sz="800"/>
                        <a:t>5c</a:t>
                      </a:r>
                      <a:endParaRPr lang="tr-TR" sz="800">
                        <a:solidFill>
                          <a:schemeClr val="tx1"/>
                        </a:solidFill>
                        <a:latin typeface="+mn-lt"/>
                        <a:ea typeface="Times New Roman"/>
                        <a:cs typeface="Times New Roman"/>
                      </a:endParaRPr>
                    </a:p>
                  </a:txBody>
                  <a:tcPr marL="68580" marR="68580" marT="0" marB="0">
                    <a:solidFill>
                      <a:srgbClr val="00B0F0"/>
                    </a:solidFill>
                  </a:tcPr>
                </a:tc>
                <a:tc>
                  <a:txBody>
                    <a:bodyPr/>
                    <a:lstStyle/>
                    <a:p>
                      <a:pPr marL="0" marR="0" algn="ctr">
                        <a:lnSpc>
                          <a:spcPct val="115000"/>
                        </a:lnSpc>
                        <a:spcBef>
                          <a:spcPts val="0"/>
                        </a:spcBef>
                        <a:spcAft>
                          <a:spcPts val="600"/>
                        </a:spcAft>
                      </a:pPr>
                      <a:endParaRPr lang="tr-TR" sz="800" dirty="0">
                        <a:solidFill>
                          <a:schemeClr val="tx1"/>
                        </a:solidFill>
                        <a:latin typeface="+mn-lt"/>
                        <a:ea typeface="Times New Roman"/>
                        <a:cs typeface="Times New Roman"/>
                      </a:endParaRPr>
                    </a:p>
                  </a:txBody>
                  <a:tcPr marL="68580" marR="68580" marT="0" marB="0">
                    <a:solidFill>
                      <a:srgbClr val="00B0F0"/>
                    </a:solidFill>
                  </a:tcPr>
                </a:tc>
                <a:tc>
                  <a:txBody>
                    <a:bodyPr/>
                    <a:lstStyle/>
                    <a:p>
                      <a:pPr marL="0" marR="0" algn="ctr">
                        <a:lnSpc>
                          <a:spcPct val="115000"/>
                        </a:lnSpc>
                        <a:spcBef>
                          <a:spcPts val="0"/>
                        </a:spcBef>
                        <a:spcAft>
                          <a:spcPts val="600"/>
                        </a:spcAft>
                      </a:pPr>
                      <a:r>
                        <a:rPr lang="tr-TR" sz="800" dirty="0"/>
                        <a:t>6b+</a:t>
                      </a:r>
                      <a:endParaRPr lang="tr-TR" sz="800" dirty="0">
                        <a:solidFill>
                          <a:schemeClr val="tx1"/>
                        </a:solidFill>
                        <a:latin typeface="+mn-lt"/>
                        <a:ea typeface="Times New Roman"/>
                        <a:cs typeface="Times New Roman"/>
                      </a:endParaRPr>
                    </a:p>
                  </a:txBody>
                  <a:tcPr marL="68580" marR="68580" marT="0" marB="0">
                    <a:solidFill>
                      <a:srgbClr val="00B0F0"/>
                    </a:solidFill>
                  </a:tcPr>
                </a:tc>
                <a:tc>
                  <a:txBody>
                    <a:bodyPr/>
                    <a:lstStyle/>
                    <a:p>
                      <a:pPr marL="0" marR="0" algn="ctr">
                        <a:lnSpc>
                          <a:spcPct val="115000"/>
                        </a:lnSpc>
                        <a:spcBef>
                          <a:spcPts val="0"/>
                        </a:spcBef>
                        <a:spcAft>
                          <a:spcPts val="600"/>
                        </a:spcAft>
                      </a:pPr>
                      <a:endParaRPr lang="tr-TR" sz="800" dirty="0">
                        <a:solidFill>
                          <a:schemeClr val="tx1"/>
                        </a:solidFill>
                        <a:latin typeface="+mn-lt"/>
                        <a:ea typeface="Times New Roman"/>
                        <a:cs typeface="Times New Roman"/>
                      </a:endParaRPr>
                    </a:p>
                  </a:txBody>
                  <a:tcPr marL="68580" marR="68580" marT="0" marB="0">
                    <a:solidFill>
                      <a:srgbClr val="00B0F0"/>
                    </a:solidFill>
                  </a:tcPr>
                </a:tc>
                <a:tc>
                  <a:txBody>
                    <a:bodyPr/>
                    <a:lstStyle/>
                    <a:p>
                      <a:pPr marL="0" marR="0" algn="ctr">
                        <a:lnSpc>
                          <a:spcPct val="115000"/>
                        </a:lnSpc>
                        <a:spcBef>
                          <a:spcPts val="0"/>
                        </a:spcBef>
                        <a:spcAft>
                          <a:spcPts val="600"/>
                        </a:spcAft>
                      </a:pPr>
                      <a:r>
                        <a:rPr lang="tr-TR" sz="800" dirty="0"/>
                        <a:t>VII</a:t>
                      </a:r>
                      <a:endParaRPr lang="tr-TR" sz="800" dirty="0">
                        <a:solidFill>
                          <a:schemeClr val="tx1"/>
                        </a:solidFill>
                        <a:latin typeface="+mn-lt"/>
                        <a:ea typeface="Times New Roman"/>
                        <a:cs typeface="Times New Roman"/>
                      </a:endParaRPr>
                    </a:p>
                  </a:txBody>
                  <a:tcPr marL="68580" marR="68580" marT="0" marB="0">
                    <a:solidFill>
                      <a:srgbClr val="00B0F0"/>
                    </a:solidFill>
                  </a:tcPr>
                </a:tc>
                <a:tc>
                  <a:txBody>
                    <a:bodyPr/>
                    <a:lstStyle/>
                    <a:p>
                      <a:pPr marL="0" marR="0" algn="ctr">
                        <a:lnSpc>
                          <a:spcPct val="115000"/>
                        </a:lnSpc>
                        <a:spcBef>
                          <a:spcPts val="0"/>
                        </a:spcBef>
                        <a:spcAft>
                          <a:spcPts val="600"/>
                        </a:spcAft>
                      </a:pPr>
                      <a:r>
                        <a:rPr lang="tr-TR" sz="800"/>
                        <a:t>21</a:t>
                      </a:r>
                      <a:endParaRPr lang="tr-TR" sz="800">
                        <a:solidFill>
                          <a:schemeClr val="tx1"/>
                        </a:solidFill>
                        <a:latin typeface="+mn-lt"/>
                        <a:ea typeface="Times New Roman"/>
                        <a:cs typeface="Times New Roman"/>
                      </a:endParaRPr>
                    </a:p>
                  </a:txBody>
                  <a:tcPr marL="68580" marR="68580" marT="0" marB="0">
                    <a:solidFill>
                      <a:srgbClr val="00B0F0"/>
                    </a:solidFill>
                  </a:tcPr>
                </a:tc>
                <a:tc>
                  <a:txBody>
                    <a:bodyPr/>
                    <a:lstStyle/>
                    <a:p>
                      <a:pPr marL="0" marR="0" algn="ctr">
                        <a:lnSpc>
                          <a:spcPct val="115000"/>
                        </a:lnSpc>
                        <a:spcBef>
                          <a:spcPts val="0"/>
                        </a:spcBef>
                        <a:spcAft>
                          <a:spcPts val="600"/>
                        </a:spcAft>
                      </a:pPr>
                      <a:r>
                        <a:rPr lang="tr-TR" sz="800"/>
                        <a:t>21</a:t>
                      </a:r>
                      <a:endParaRPr lang="tr-TR" sz="800">
                        <a:solidFill>
                          <a:schemeClr val="tx1"/>
                        </a:solidFill>
                        <a:latin typeface="+mn-lt"/>
                        <a:ea typeface="Times New Roman"/>
                        <a:cs typeface="Times New Roman"/>
                      </a:endParaRPr>
                    </a:p>
                  </a:txBody>
                  <a:tcPr marL="68580" marR="68580" marT="0" marB="0">
                    <a:solidFill>
                      <a:srgbClr val="00B0F0"/>
                    </a:solidFill>
                  </a:tcPr>
                </a:tc>
              </a:tr>
              <a:tr h="172991">
                <a:tc>
                  <a:txBody>
                    <a:bodyPr/>
                    <a:lstStyle/>
                    <a:p>
                      <a:pPr marL="0" marR="0" algn="ctr">
                        <a:lnSpc>
                          <a:spcPct val="115000"/>
                        </a:lnSpc>
                        <a:spcBef>
                          <a:spcPts val="0"/>
                        </a:spcBef>
                        <a:spcAft>
                          <a:spcPts val="600"/>
                        </a:spcAft>
                      </a:pPr>
                      <a:r>
                        <a:rPr lang="tr-TR" sz="800"/>
                        <a:t>5.11.a</a:t>
                      </a:r>
                      <a:endParaRPr lang="tr-TR" sz="800">
                        <a:solidFill>
                          <a:schemeClr val="tx1"/>
                        </a:solidFill>
                        <a:latin typeface="+mn-lt"/>
                        <a:ea typeface="Times New Roman"/>
                        <a:cs typeface="Times New Roman"/>
                      </a:endParaRPr>
                    </a:p>
                  </a:txBody>
                  <a:tcPr marL="68580" marR="68580" marT="0" marB="0">
                    <a:solidFill>
                      <a:srgbClr val="00B0F0"/>
                    </a:solidFill>
                  </a:tcPr>
                </a:tc>
                <a:tc>
                  <a:txBody>
                    <a:bodyPr/>
                    <a:lstStyle/>
                    <a:p>
                      <a:pPr marL="0" marR="0" algn="ctr">
                        <a:lnSpc>
                          <a:spcPct val="115000"/>
                        </a:lnSpc>
                        <a:spcBef>
                          <a:spcPts val="0"/>
                        </a:spcBef>
                        <a:spcAft>
                          <a:spcPts val="600"/>
                        </a:spcAft>
                      </a:pPr>
                      <a:endParaRPr lang="tr-TR" sz="800">
                        <a:solidFill>
                          <a:schemeClr val="tx1"/>
                        </a:solidFill>
                        <a:latin typeface="+mn-lt"/>
                        <a:ea typeface="Times New Roman"/>
                        <a:cs typeface="Times New Roman"/>
                      </a:endParaRPr>
                    </a:p>
                  </a:txBody>
                  <a:tcPr marL="68580" marR="68580" marT="0" marB="0">
                    <a:solidFill>
                      <a:srgbClr val="00B0F0"/>
                    </a:solidFill>
                  </a:tcPr>
                </a:tc>
                <a:tc>
                  <a:txBody>
                    <a:bodyPr/>
                    <a:lstStyle/>
                    <a:p>
                      <a:pPr marL="0" marR="0" algn="ctr">
                        <a:lnSpc>
                          <a:spcPct val="115000"/>
                        </a:lnSpc>
                        <a:spcBef>
                          <a:spcPts val="0"/>
                        </a:spcBef>
                        <a:spcAft>
                          <a:spcPts val="600"/>
                        </a:spcAft>
                      </a:pPr>
                      <a:r>
                        <a:rPr lang="tr-TR" sz="800"/>
                        <a:t>E3</a:t>
                      </a:r>
                      <a:endParaRPr lang="tr-TR" sz="800">
                        <a:solidFill>
                          <a:schemeClr val="tx1"/>
                        </a:solidFill>
                        <a:latin typeface="+mn-lt"/>
                        <a:ea typeface="Times New Roman"/>
                        <a:cs typeface="Times New Roman"/>
                      </a:endParaRPr>
                    </a:p>
                  </a:txBody>
                  <a:tcPr marL="68580" marR="68580" marT="0" marB="0">
                    <a:solidFill>
                      <a:srgbClr val="00B0F0"/>
                    </a:solidFill>
                  </a:tcPr>
                </a:tc>
                <a:tc>
                  <a:txBody>
                    <a:bodyPr/>
                    <a:lstStyle/>
                    <a:p>
                      <a:pPr marL="0" marR="0" algn="ctr">
                        <a:lnSpc>
                          <a:spcPct val="115000"/>
                        </a:lnSpc>
                        <a:spcBef>
                          <a:spcPts val="0"/>
                        </a:spcBef>
                        <a:spcAft>
                          <a:spcPts val="600"/>
                        </a:spcAft>
                      </a:pPr>
                      <a:r>
                        <a:rPr lang="tr-TR" sz="800" dirty="0"/>
                        <a:t>6c</a:t>
                      </a:r>
                      <a:endParaRPr lang="tr-TR" sz="800" dirty="0">
                        <a:solidFill>
                          <a:schemeClr val="tx1"/>
                        </a:solidFill>
                        <a:latin typeface="+mn-lt"/>
                        <a:ea typeface="Times New Roman"/>
                        <a:cs typeface="Times New Roman"/>
                      </a:endParaRPr>
                    </a:p>
                  </a:txBody>
                  <a:tcPr marL="68580" marR="68580" marT="0" marB="0">
                    <a:solidFill>
                      <a:srgbClr val="00B0F0"/>
                    </a:solidFill>
                  </a:tcPr>
                </a:tc>
                <a:tc>
                  <a:txBody>
                    <a:bodyPr/>
                    <a:lstStyle/>
                    <a:p>
                      <a:pPr marL="0" marR="0" algn="ctr">
                        <a:lnSpc>
                          <a:spcPct val="115000"/>
                        </a:lnSpc>
                        <a:spcBef>
                          <a:spcPts val="0"/>
                        </a:spcBef>
                        <a:spcAft>
                          <a:spcPts val="600"/>
                        </a:spcAft>
                      </a:pPr>
                      <a:r>
                        <a:rPr lang="tr-TR" sz="800"/>
                        <a:t>V2</a:t>
                      </a:r>
                      <a:endParaRPr lang="tr-TR" sz="800">
                        <a:solidFill>
                          <a:schemeClr val="tx1"/>
                        </a:solidFill>
                        <a:latin typeface="+mn-lt"/>
                        <a:ea typeface="Times New Roman"/>
                        <a:cs typeface="Times New Roman"/>
                      </a:endParaRPr>
                    </a:p>
                  </a:txBody>
                  <a:tcPr marL="68580" marR="68580" marT="0" marB="0">
                    <a:solidFill>
                      <a:srgbClr val="00B0F0"/>
                    </a:solidFill>
                  </a:tcPr>
                </a:tc>
                <a:tc>
                  <a:txBody>
                    <a:bodyPr/>
                    <a:lstStyle/>
                    <a:p>
                      <a:pPr marL="0" marR="0" algn="ctr">
                        <a:lnSpc>
                          <a:spcPct val="115000"/>
                        </a:lnSpc>
                        <a:spcBef>
                          <a:spcPts val="0"/>
                        </a:spcBef>
                        <a:spcAft>
                          <a:spcPts val="600"/>
                        </a:spcAft>
                      </a:pPr>
                      <a:r>
                        <a:rPr lang="tr-TR" sz="800"/>
                        <a:t>VII+</a:t>
                      </a:r>
                      <a:endParaRPr lang="tr-TR" sz="800">
                        <a:solidFill>
                          <a:schemeClr val="tx1"/>
                        </a:solidFill>
                        <a:latin typeface="+mn-lt"/>
                        <a:ea typeface="Times New Roman"/>
                        <a:cs typeface="Times New Roman"/>
                      </a:endParaRPr>
                    </a:p>
                  </a:txBody>
                  <a:tcPr marL="68580" marR="68580" marT="0" marB="0">
                    <a:solidFill>
                      <a:srgbClr val="00B0F0"/>
                    </a:solidFill>
                  </a:tcPr>
                </a:tc>
                <a:tc>
                  <a:txBody>
                    <a:bodyPr/>
                    <a:lstStyle/>
                    <a:p>
                      <a:pPr marL="0" marR="0" algn="ctr">
                        <a:lnSpc>
                          <a:spcPct val="115000"/>
                        </a:lnSpc>
                        <a:spcBef>
                          <a:spcPts val="0"/>
                        </a:spcBef>
                        <a:spcAft>
                          <a:spcPts val="600"/>
                        </a:spcAft>
                      </a:pPr>
                      <a:r>
                        <a:rPr lang="tr-TR" sz="800" dirty="0"/>
                        <a:t>22</a:t>
                      </a:r>
                      <a:endParaRPr lang="tr-TR" sz="800" dirty="0">
                        <a:solidFill>
                          <a:schemeClr val="tx1"/>
                        </a:solidFill>
                        <a:latin typeface="+mn-lt"/>
                        <a:ea typeface="Times New Roman"/>
                        <a:cs typeface="Times New Roman"/>
                      </a:endParaRPr>
                    </a:p>
                  </a:txBody>
                  <a:tcPr marL="68580" marR="68580" marT="0" marB="0">
                    <a:solidFill>
                      <a:srgbClr val="00B0F0"/>
                    </a:solidFill>
                  </a:tcPr>
                </a:tc>
                <a:tc>
                  <a:txBody>
                    <a:bodyPr/>
                    <a:lstStyle/>
                    <a:p>
                      <a:pPr marL="0" marR="0" algn="ctr">
                        <a:lnSpc>
                          <a:spcPct val="115000"/>
                        </a:lnSpc>
                        <a:spcBef>
                          <a:spcPts val="0"/>
                        </a:spcBef>
                        <a:spcAft>
                          <a:spcPts val="600"/>
                        </a:spcAft>
                      </a:pPr>
                      <a:r>
                        <a:rPr lang="tr-TR" sz="800"/>
                        <a:t>22</a:t>
                      </a:r>
                      <a:endParaRPr lang="tr-TR" sz="800">
                        <a:solidFill>
                          <a:schemeClr val="tx1"/>
                        </a:solidFill>
                        <a:latin typeface="+mn-lt"/>
                        <a:ea typeface="Times New Roman"/>
                        <a:cs typeface="Times New Roman"/>
                      </a:endParaRPr>
                    </a:p>
                  </a:txBody>
                  <a:tcPr marL="68580" marR="68580" marT="0" marB="0">
                    <a:solidFill>
                      <a:srgbClr val="00B0F0"/>
                    </a:solidFill>
                  </a:tcPr>
                </a:tc>
              </a:tr>
              <a:tr h="172991">
                <a:tc>
                  <a:txBody>
                    <a:bodyPr/>
                    <a:lstStyle/>
                    <a:p>
                      <a:pPr marL="0" marR="0" algn="ctr">
                        <a:lnSpc>
                          <a:spcPct val="115000"/>
                        </a:lnSpc>
                        <a:spcBef>
                          <a:spcPts val="0"/>
                        </a:spcBef>
                        <a:spcAft>
                          <a:spcPts val="600"/>
                        </a:spcAft>
                      </a:pPr>
                      <a:r>
                        <a:rPr lang="tr-TR" sz="800"/>
                        <a:t>5.11.b</a:t>
                      </a:r>
                      <a:endParaRPr lang="tr-TR" sz="800">
                        <a:solidFill>
                          <a:schemeClr val="tx1"/>
                        </a:solidFill>
                        <a:latin typeface="+mn-lt"/>
                        <a:ea typeface="Times New Roman"/>
                        <a:cs typeface="Times New Roman"/>
                      </a:endParaRPr>
                    </a:p>
                  </a:txBody>
                  <a:tcPr marL="68580" marR="68580" marT="0" marB="0">
                    <a:solidFill>
                      <a:srgbClr val="00B0F0"/>
                    </a:solidFill>
                  </a:tcPr>
                </a:tc>
                <a:tc>
                  <a:txBody>
                    <a:bodyPr/>
                    <a:lstStyle/>
                    <a:p>
                      <a:pPr marL="0" marR="0" algn="ctr">
                        <a:lnSpc>
                          <a:spcPct val="115000"/>
                        </a:lnSpc>
                        <a:spcBef>
                          <a:spcPts val="0"/>
                        </a:spcBef>
                        <a:spcAft>
                          <a:spcPts val="600"/>
                        </a:spcAft>
                      </a:pPr>
                      <a:endParaRPr lang="tr-TR" sz="800">
                        <a:solidFill>
                          <a:schemeClr val="tx1"/>
                        </a:solidFill>
                        <a:latin typeface="+mn-lt"/>
                        <a:ea typeface="Times New Roman"/>
                        <a:cs typeface="Times New Roman"/>
                      </a:endParaRPr>
                    </a:p>
                  </a:txBody>
                  <a:tcPr marL="68580" marR="68580" marT="0" marB="0">
                    <a:solidFill>
                      <a:srgbClr val="00B0F0"/>
                    </a:solidFill>
                  </a:tcPr>
                </a:tc>
                <a:tc>
                  <a:txBody>
                    <a:bodyPr/>
                    <a:lstStyle/>
                    <a:p>
                      <a:pPr marL="0" marR="0" algn="ctr">
                        <a:lnSpc>
                          <a:spcPct val="115000"/>
                        </a:lnSpc>
                        <a:spcBef>
                          <a:spcPts val="0"/>
                        </a:spcBef>
                        <a:spcAft>
                          <a:spcPts val="600"/>
                        </a:spcAft>
                      </a:pPr>
                      <a:endParaRPr lang="tr-TR" sz="800">
                        <a:solidFill>
                          <a:schemeClr val="tx1"/>
                        </a:solidFill>
                        <a:latin typeface="+mn-lt"/>
                        <a:ea typeface="Times New Roman"/>
                        <a:cs typeface="Times New Roman"/>
                      </a:endParaRPr>
                    </a:p>
                  </a:txBody>
                  <a:tcPr marL="68580" marR="68580" marT="0" marB="0">
                    <a:solidFill>
                      <a:srgbClr val="00B0F0"/>
                    </a:solidFill>
                  </a:tcPr>
                </a:tc>
                <a:tc>
                  <a:txBody>
                    <a:bodyPr/>
                    <a:lstStyle/>
                    <a:p>
                      <a:pPr marL="0" marR="0" algn="ctr">
                        <a:lnSpc>
                          <a:spcPct val="115000"/>
                        </a:lnSpc>
                        <a:spcBef>
                          <a:spcPts val="0"/>
                        </a:spcBef>
                        <a:spcAft>
                          <a:spcPts val="600"/>
                        </a:spcAft>
                      </a:pPr>
                      <a:r>
                        <a:rPr lang="tr-TR" sz="800"/>
                        <a:t>6c+</a:t>
                      </a:r>
                      <a:endParaRPr lang="tr-TR" sz="800">
                        <a:solidFill>
                          <a:schemeClr val="tx1"/>
                        </a:solidFill>
                        <a:latin typeface="+mn-lt"/>
                        <a:ea typeface="Times New Roman"/>
                        <a:cs typeface="Times New Roman"/>
                      </a:endParaRPr>
                    </a:p>
                  </a:txBody>
                  <a:tcPr marL="68580" marR="68580" marT="0" marB="0">
                    <a:solidFill>
                      <a:srgbClr val="00B0F0"/>
                    </a:solidFill>
                  </a:tcPr>
                </a:tc>
                <a:tc>
                  <a:txBody>
                    <a:bodyPr/>
                    <a:lstStyle/>
                    <a:p>
                      <a:pPr marL="0" marR="0" algn="ctr">
                        <a:lnSpc>
                          <a:spcPct val="115000"/>
                        </a:lnSpc>
                        <a:spcBef>
                          <a:spcPts val="0"/>
                        </a:spcBef>
                        <a:spcAft>
                          <a:spcPts val="600"/>
                        </a:spcAft>
                      </a:pPr>
                      <a:endParaRPr lang="tr-TR" sz="800">
                        <a:solidFill>
                          <a:schemeClr val="tx1"/>
                        </a:solidFill>
                        <a:latin typeface="+mn-lt"/>
                        <a:ea typeface="Times New Roman"/>
                        <a:cs typeface="Times New Roman"/>
                      </a:endParaRPr>
                    </a:p>
                  </a:txBody>
                  <a:tcPr marL="68580" marR="68580" marT="0" marB="0">
                    <a:solidFill>
                      <a:srgbClr val="00B0F0"/>
                    </a:solidFill>
                  </a:tcPr>
                </a:tc>
                <a:tc>
                  <a:txBody>
                    <a:bodyPr/>
                    <a:lstStyle/>
                    <a:p>
                      <a:pPr marL="0" marR="0" algn="ctr">
                        <a:lnSpc>
                          <a:spcPct val="115000"/>
                        </a:lnSpc>
                        <a:spcBef>
                          <a:spcPts val="0"/>
                        </a:spcBef>
                        <a:spcAft>
                          <a:spcPts val="600"/>
                        </a:spcAft>
                      </a:pPr>
                      <a:endParaRPr lang="tr-TR" sz="800">
                        <a:solidFill>
                          <a:schemeClr val="tx1"/>
                        </a:solidFill>
                        <a:latin typeface="+mn-lt"/>
                        <a:ea typeface="Times New Roman"/>
                        <a:cs typeface="Times New Roman"/>
                      </a:endParaRPr>
                    </a:p>
                  </a:txBody>
                  <a:tcPr marL="68580" marR="68580" marT="0" marB="0">
                    <a:solidFill>
                      <a:srgbClr val="00B0F0"/>
                    </a:solidFill>
                  </a:tcPr>
                </a:tc>
                <a:tc>
                  <a:txBody>
                    <a:bodyPr/>
                    <a:lstStyle/>
                    <a:p>
                      <a:pPr marL="0" marR="0" algn="ctr">
                        <a:lnSpc>
                          <a:spcPct val="115000"/>
                        </a:lnSpc>
                        <a:spcBef>
                          <a:spcPts val="0"/>
                        </a:spcBef>
                        <a:spcAft>
                          <a:spcPts val="600"/>
                        </a:spcAft>
                      </a:pPr>
                      <a:r>
                        <a:rPr lang="tr-TR" sz="800"/>
                        <a:t>23</a:t>
                      </a:r>
                      <a:endParaRPr lang="tr-TR" sz="800">
                        <a:solidFill>
                          <a:schemeClr val="tx1"/>
                        </a:solidFill>
                        <a:latin typeface="+mn-lt"/>
                        <a:ea typeface="Times New Roman"/>
                        <a:cs typeface="Times New Roman"/>
                      </a:endParaRPr>
                    </a:p>
                  </a:txBody>
                  <a:tcPr marL="68580" marR="68580" marT="0" marB="0">
                    <a:solidFill>
                      <a:srgbClr val="00B0F0"/>
                    </a:solidFill>
                  </a:tcPr>
                </a:tc>
                <a:tc>
                  <a:txBody>
                    <a:bodyPr/>
                    <a:lstStyle/>
                    <a:p>
                      <a:pPr marL="0" marR="0" algn="ctr">
                        <a:lnSpc>
                          <a:spcPct val="115000"/>
                        </a:lnSpc>
                        <a:spcBef>
                          <a:spcPts val="0"/>
                        </a:spcBef>
                        <a:spcAft>
                          <a:spcPts val="600"/>
                        </a:spcAft>
                      </a:pPr>
                      <a:r>
                        <a:rPr lang="tr-TR" sz="800" dirty="0"/>
                        <a:t>23</a:t>
                      </a:r>
                      <a:endParaRPr lang="tr-TR" sz="800" dirty="0">
                        <a:solidFill>
                          <a:schemeClr val="tx1"/>
                        </a:solidFill>
                        <a:latin typeface="+mn-lt"/>
                        <a:ea typeface="Times New Roman"/>
                        <a:cs typeface="Times New Roman"/>
                      </a:endParaRPr>
                    </a:p>
                  </a:txBody>
                  <a:tcPr marL="68580" marR="68580" marT="0" marB="0">
                    <a:solidFill>
                      <a:srgbClr val="00B0F0"/>
                    </a:solidFill>
                  </a:tcPr>
                </a:tc>
              </a:tr>
              <a:tr h="172991">
                <a:tc>
                  <a:txBody>
                    <a:bodyPr/>
                    <a:lstStyle/>
                    <a:p>
                      <a:pPr marL="0" marR="0" algn="ctr">
                        <a:lnSpc>
                          <a:spcPct val="115000"/>
                        </a:lnSpc>
                        <a:spcBef>
                          <a:spcPts val="0"/>
                        </a:spcBef>
                        <a:spcAft>
                          <a:spcPts val="600"/>
                        </a:spcAft>
                      </a:pPr>
                      <a:r>
                        <a:rPr lang="tr-TR" sz="800"/>
                        <a:t>5.11.c</a:t>
                      </a:r>
                      <a:endParaRPr lang="tr-TR" sz="800">
                        <a:solidFill>
                          <a:schemeClr val="tx1"/>
                        </a:solidFill>
                        <a:latin typeface="+mn-lt"/>
                        <a:ea typeface="Times New Roman"/>
                        <a:cs typeface="Times New Roman"/>
                      </a:endParaRPr>
                    </a:p>
                  </a:txBody>
                  <a:tcPr marL="68580" marR="68580" marT="0" marB="0">
                    <a:solidFill>
                      <a:srgbClr val="00B0F0"/>
                    </a:solidFill>
                  </a:tcPr>
                </a:tc>
                <a:tc>
                  <a:txBody>
                    <a:bodyPr/>
                    <a:lstStyle/>
                    <a:p>
                      <a:pPr marL="0" marR="0" algn="ctr">
                        <a:lnSpc>
                          <a:spcPct val="115000"/>
                        </a:lnSpc>
                        <a:spcBef>
                          <a:spcPts val="0"/>
                        </a:spcBef>
                        <a:spcAft>
                          <a:spcPts val="600"/>
                        </a:spcAft>
                      </a:pPr>
                      <a:r>
                        <a:rPr lang="tr-TR" sz="800"/>
                        <a:t>6a</a:t>
                      </a:r>
                      <a:endParaRPr lang="tr-TR" sz="800">
                        <a:solidFill>
                          <a:schemeClr val="tx1"/>
                        </a:solidFill>
                        <a:latin typeface="+mn-lt"/>
                        <a:ea typeface="Times New Roman"/>
                        <a:cs typeface="Times New Roman"/>
                      </a:endParaRPr>
                    </a:p>
                  </a:txBody>
                  <a:tcPr marL="68580" marR="68580" marT="0" marB="0">
                    <a:solidFill>
                      <a:srgbClr val="00B0F0"/>
                    </a:solidFill>
                  </a:tcPr>
                </a:tc>
                <a:tc>
                  <a:txBody>
                    <a:bodyPr/>
                    <a:lstStyle/>
                    <a:p>
                      <a:pPr marL="0" marR="0" algn="ctr">
                        <a:lnSpc>
                          <a:spcPct val="115000"/>
                        </a:lnSpc>
                        <a:spcBef>
                          <a:spcPts val="0"/>
                        </a:spcBef>
                        <a:spcAft>
                          <a:spcPts val="600"/>
                        </a:spcAft>
                      </a:pPr>
                      <a:r>
                        <a:rPr lang="tr-TR" sz="800"/>
                        <a:t>E4</a:t>
                      </a:r>
                      <a:endParaRPr lang="tr-TR" sz="800">
                        <a:solidFill>
                          <a:schemeClr val="tx1"/>
                        </a:solidFill>
                        <a:latin typeface="+mn-lt"/>
                        <a:ea typeface="Times New Roman"/>
                        <a:cs typeface="Times New Roman"/>
                      </a:endParaRPr>
                    </a:p>
                  </a:txBody>
                  <a:tcPr marL="68580" marR="68580" marT="0" marB="0">
                    <a:solidFill>
                      <a:srgbClr val="00B0F0"/>
                    </a:solidFill>
                  </a:tcPr>
                </a:tc>
                <a:tc>
                  <a:txBody>
                    <a:bodyPr/>
                    <a:lstStyle/>
                    <a:p>
                      <a:pPr marL="0" marR="0" algn="ctr">
                        <a:lnSpc>
                          <a:spcPct val="115000"/>
                        </a:lnSpc>
                        <a:spcBef>
                          <a:spcPts val="0"/>
                        </a:spcBef>
                        <a:spcAft>
                          <a:spcPts val="600"/>
                        </a:spcAft>
                      </a:pPr>
                      <a:r>
                        <a:rPr lang="tr-TR" sz="800" dirty="0"/>
                        <a:t>7a</a:t>
                      </a:r>
                      <a:endParaRPr lang="tr-TR" sz="800" dirty="0">
                        <a:solidFill>
                          <a:schemeClr val="tx1"/>
                        </a:solidFill>
                        <a:latin typeface="+mn-lt"/>
                        <a:ea typeface="Times New Roman"/>
                        <a:cs typeface="Times New Roman"/>
                      </a:endParaRPr>
                    </a:p>
                  </a:txBody>
                  <a:tcPr marL="68580" marR="68580" marT="0" marB="0">
                    <a:solidFill>
                      <a:srgbClr val="00B0F0"/>
                    </a:solidFill>
                  </a:tcPr>
                </a:tc>
                <a:tc>
                  <a:txBody>
                    <a:bodyPr/>
                    <a:lstStyle/>
                    <a:p>
                      <a:pPr marL="0" marR="0" algn="ctr">
                        <a:lnSpc>
                          <a:spcPct val="115000"/>
                        </a:lnSpc>
                        <a:spcBef>
                          <a:spcPts val="0"/>
                        </a:spcBef>
                        <a:spcAft>
                          <a:spcPts val="600"/>
                        </a:spcAft>
                      </a:pPr>
                      <a:r>
                        <a:rPr lang="tr-TR" sz="800"/>
                        <a:t>V3</a:t>
                      </a:r>
                      <a:endParaRPr lang="tr-TR" sz="800">
                        <a:solidFill>
                          <a:schemeClr val="tx1"/>
                        </a:solidFill>
                        <a:latin typeface="+mn-lt"/>
                        <a:ea typeface="Times New Roman"/>
                        <a:cs typeface="Times New Roman"/>
                      </a:endParaRPr>
                    </a:p>
                  </a:txBody>
                  <a:tcPr marL="68580" marR="68580" marT="0" marB="0">
                    <a:solidFill>
                      <a:srgbClr val="00B0F0"/>
                    </a:solidFill>
                  </a:tcPr>
                </a:tc>
                <a:tc>
                  <a:txBody>
                    <a:bodyPr/>
                    <a:lstStyle/>
                    <a:p>
                      <a:pPr marL="0" marR="0" algn="ctr">
                        <a:lnSpc>
                          <a:spcPct val="115000"/>
                        </a:lnSpc>
                        <a:spcBef>
                          <a:spcPts val="0"/>
                        </a:spcBef>
                        <a:spcAft>
                          <a:spcPts val="600"/>
                        </a:spcAft>
                      </a:pPr>
                      <a:r>
                        <a:rPr lang="tr-TR" sz="800"/>
                        <a:t>VIII-</a:t>
                      </a:r>
                      <a:endParaRPr lang="tr-TR" sz="800">
                        <a:solidFill>
                          <a:schemeClr val="tx1"/>
                        </a:solidFill>
                        <a:latin typeface="+mn-lt"/>
                        <a:ea typeface="Times New Roman"/>
                        <a:cs typeface="Times New Roman"/>
                      </a:endParaRPr>
                    </a:p>
                  </a:txBody>
                  <a:tcPr marL="68580" marR="68580" marT="0" marB="0">
                    <a:solidFill>
                      <a:srgbClr val="00B0F0"/>
                    </a:solidFill>
                  </a:tcPr>
                </a:tc>
                <a:tc>
                  <a:txBody>
                    <a:bodyPr/>
                    <a:lstStyle/>
                    <a:p>
                      <a:pPr marL="0" marR="0" algn="ctr">
                        <a:lnSpc>
                          <a:spcPct val="115000"/>
                        </a:lnSpc>
                        <a:spcBef>
                          <a:spcPts val="0"/>
                        </a:spcBef>
                        <a:spcAft>
                          <a:spcPts val="600"/>
                        </a:spcAft>
                      </a:pPr>
                      <a:r>
                        <a:rPr lang="tr-TR" sz="800"/>
                        <a:t>24</a:t>
                      </a:r>
                      <a:endParaRPr lang="tr-TR" sz="800">
                        <a:solidFill>
                          <a:schemeClr val="tx1"/>
                        </a:solidFill>
                        <a:latin typeface="+mn-lt"/>
                        <a:ea typeface="Times New Roman"/>
                        <a:cs typeface="Times New Roman"/>
                      </a:endParaRPr>
                    </a:p>
                  </a:txBody>
                  <a:tcPr marL="68580" marR="68580" marT="0" marB="0">
                    <a:solidFill>
                      <a:srgbClr val="00B0F0"/>
                    </a:solidFill>
                  </a:tcPr>
                </a:tc>
                <a:tc>
                  <a:txBody>
                    <a:bodyPr/>
                    <a:lstStyle/>
                    <a:p>
                      <a:pPr marL="0" marR="0" algn="ctr">
                        <a:lnSpc>
                          <a:spcPct val="115000"/>
                        </a:lnSpc>
                        <a:spcBef>
                          <a:spcPts val="0"/>
                        </a:spcBef>
                        <a:spcAft>
                          <a:spcPts val="600"/>
                        </a:spcAft>
                      </a:pPr>
                      <a:r>
                        <a:rPr lang="tr-TR" sz="800" dirty="0"/>
                        <a:t>24</a:t>
                      </a:r>
                      <a:endParaRPr lang="tr-TR" sz="800" dirty="0">
                        <a:solidFill>
                          <a:schemeClr val="tx1"/>
                        </a:solidFill>
                        <a:latin typeface="+mn-lt"/>
                        <a:ea typeface="Times New Roman"/>
                        <a:cs typeface="Times New Roman"/>
                      </a:endParaRPr>
                    </a:p>
                  </a:txBody>
                  <a:tcPr marL="68580" marR="68580" marT="0" marB="0">
                    <a:solidFill>
                      <a:srgbClr val="00B0F0"/>
                    </a:solidFill>
                  </a:tcPr>
                </a:tc>
              </a:tr>
              <a:tr h="172991">
                <a:tc>
                  <a:txBody>
                    <a:bodyPr/>
                    <a:lstStyle/>
                    <a:p>
                      <a:pPr marL="0" marR="0" algn="ctr">
                        <a:lnSpc>
                          <a:spcPct val="115000"/>
                        </a:lnSpc>
                        <a:spcBef>
                          <a:spcPts val="0"/>
                        </a:spcBef>
                        <a:spcAft>
                          <a:spcPts val="600"/>
                        </a:spcAft>
                      </a:pPr>
                      <a:r>
                        <a:rPr lang="tr-TR" sz="800"/>
                        <a:t>5.11.d</a:t>
                      </a:r>
                      <a:endParaRPr lang="tr-TR" sz="800">
                        <a:solidFill>
                          <a:schemeClr val="tx1"/>
                        </a:solidFill>
                        <a:latin typeface="+mn-lt"/>
                        <a:ea typeface="Times New Roman"/>
                        <a:cs typeface="Times New Roman"/>
                      </a:endParaRPr>
                    </a:p>
                  </a:txBody>
                  <a:tcPr marL="68580" marR="68580" marT="0" marB="0">
                    <a:solidFill>
                      <a:srgbClr val="00B0F0"/>
                    </a:solidFill>
                  </a:tcPr>
                </a:tc>
                <a:tc>
                  <a:txBody>
                    <a:bodyPr/>
                    <a:lstStyle/>
                    <a:p>
                      <a:pPr marL="0" marR="0" algn="ctr">
                        <a:lnSpc>
                          <a:spcPct val="115000"/>
                        </a:lnSpc>
                        <a:spcBef>
                          <a:spcPts val="0"/>
                        </a:spcBef>
                        <a:spcAft>
                          <a:spcPts val="600"/>
                        </a:spcAft>
                      </a:pPr>
                      <a:endParaRPr lang="tr-TR" sz="800">
                        <a:solidFill>
                          <a:schemeClr val="tx1"/>
                        </a:solidFill>
                        <a:latin typeface="+mn-lt"/>
                        <a:ea typeface="Times New Roman"/>
                        <a:cs typeface="Times New Roman"/>
                      </a:endParaRPr>
                    </a:p>
                  </a:txBody>
                  <a:tcPr marL="68580" marR="68580" marT="0" marB="0">
                    <a:solidFill>
                      <a:srgbClr val="00B0F0"/>
                    </a:solidFill>
                  </a:tcPr>
                </a:tc>
                <a:tc>
                  <a:txBody>
                    <a:bodyPr/>
                    <a:lstStyle/>
                    <a:p>
                      <a:pPr marL="0" marR="0" algn="ctr">
                        <a:lnSpc>
                          <a:spcPct val="115000"/>
                        </a:lnSpc>
                        <a:spcBef>
                          <a:spcPts val="0"/>
                        </a:spcBef>
                        <a:spcAft>
                          <a:spcPts val="600"/>
                        </a:spcAft>
                      </a:pPr>
                      <a:endParaRPr lang="tr-TR" sz="800">
                        <a:solidFill>
                          <a:schemeClr val="tx1"/>
                        </a:solidFill>
                        <a:latin typeface="+mn-lt"/>
                        <a:ea typeface="Times New Roman"/>
                        <a:cs typeface="Times New Roman"/>
                      </a:endParaRPr>
                    </a:p>
                  </a:txBody>
                  <a:tcPr marL="68580" marR="68580" marT="0" marB="0">
                    <a:solidFill>
                      <a:srgbClr val="00B0F0"/>
                    </a:solidFill>
                  </a:tcPr>
                </a:tc>
                <a:tc>
                  <a:txBody>
                    <a:bodyPr/>
                    <a:lstStyle/>
                    <a:p>
                      <a:pPr marL="0" marR="0" algn="ctr">
                        <a:lnSpc>
                          <a:spcPct val="115000"/>
                        </a:lnSpc>
                        <a:spcBef>
                          <a:spcPts val="0"/>
                        </a:spcBef>
                        <a:spcAft>
                          <a:spcPts val="600"/>
                        </a:spcAft>
                      </a:pPr>
                      <a:r>
                        <a:rPr lang="tr-TR" sz="800" dirty="0"/>
                        <a:t>7a+</a:t>
                      </a:r>
                      <a:endParaRPr lang="tr-TR" sz="800" dirty="0">
                        <a:solidFill>
                          <a:schemeClr val="tx1"/>
                        </a:solidFill>
                        <a:latin typeface="+mn-lt"/>
                        <a:ea typeface="Times New Roman"/>
                        <a:cs typeface="Times New Roman"/>
                      </a:endParaRPr>
                    </a:p>
                  </a:txBody>
                  <a:tcPr marL="68580" marR="68580" marT="0" marB="0">
                    <a:solidFill>
                      <a:srgbClr val="00B0F0"/>
                    </a:solidFill>
                  </a:tcPr>
                </a:tc>
                <a:tc>
                  <a:txBody>
                    <a:bodyPr/>
                    <a:lstStyle/>
                    <a:p>
                      <a:pPr marL="0" marR="0" algn="ctr">
                        <a:lnSpc>
                          <a:spcPct val="115000"/>
                        </a:lnSpc>
                        <a:spcBef>
                          <a:spcPts val="0"/>
                        </a:spcBef>
                        <a:spcAft>
                          <a:spcPts val="600"/>
                        </a:spcAft>
                      </a:pPr>
                      <a:endParaRPr lang="tr-TR" sz="800">
                        <a:solidFill>
                          <a:schemeClr val="tx1"/>
                        </a:solidFill>
                        <a:latin typeface="+mn-lt"/>
                        <a:ea typeface="Times New Roman"/>
                        <a:cs typeface="Times New Roman"/>
                      </a:endParaRPr>
                    </a:p>
                  </a:txBody>
                  <a:tcPr marL="68580" marR="68580" marT="0" marB="0">
                    <a:solidFill>
                      <a:srgbClr val="00B0F0"/>
                    </a:solidFill>
                  </a:tcPr>
                </a:tc>
                <a:tc>
                  <a:txBody>
                    <a:bodyPr/>
                    <a:lstStyle/>
                    <a:p>
                      <a:pPr marL="0" marR="0" algn="ctr">
                        <a:lnSpc>
                          <a:spcPct val="115000"/>
                        </a:lnSpc>
                        <a:spcBef>
                          <a:spcPts val="0"/>
                        </a:spcBef>
                        <a:spcAft>
                          <a:spcPts val="600"/>
                        </a:spcAft>
                      </a:pPr>
                      <a:r>
                        <a:rPr lang="tr-TR" sz="800"/>
                        <a:t>VIII</a:t>
                      </a:r>
                      <a:endParaRPr lang="tr-TR" sz="800">
                        <a:solidFill>
                          <a:schemeClr val="tx1"/>
                        </a:solidFill>
                        <a:latin typeface="+mn-lt"/>
                        <a:ea typeface="Times New Roman"/>
                        <a:cs typeface="Times New Roman"/>
                      </a:endParaRPr>
                    </a:p>
                  </a:txBody>
                  <a:tcPr marL="68580" marR="68580" marT="0" marB="0">
                    <a:solidFill>
                      <a:srgbClr val="00B0F0"/>
                    </a:solidFill>
                  </a:tcPr>
                </a:tc>
                <a:tc>
                  <a:txBody>
                    <a:bodyPr/>
                    <a:lstStyle/>
                    <a:p>
                      <a:pPr marL="0" marR="0" algn="ctr">
                        <a:lnSpc>
                          <a:spcPct val="115000"/>
                        </a:lnSpc>
                        <a:spcBef>
                          <a:spcPts val="0"/>
                        </a:spcBef>
                        <a:spcAft>
                          <a:spcPts val="600"/>
                        </a:spcAft>
                      </a:pPr>
                      <a:endParaRPr lang="tr-TR" sz="800">
                        <a:solidFill>
                          <a:schemeClr val="tx1"/>
                        </a:solidFill>
                        <a:latin typeface="+mn-lt"/>
                        <a:ea typeface="Times New Roman"/>
                        <a:cs typeface="Times New Roman"/>
                      </a:endParaRPr>
                    </a:p>
                  </a:txBody>
                  <a:tcPr marL="68580" marR="68580" marT="0" marB="0">
                    <a:solidFill>
                      <a:srgbClr val="00B0F0"/>
                    </a:solidFill>
                  </a:tcPr>
                </a:tc>
                <a:tc>
                  <a:txBody>
                    <a:bodyPr/>
                    <a:lstStyle/>
                    <a:p>
                      <a:pPr marL="0" marR="0" algn="ctr">
                        <a:lnSpc>
                          <a:spcPct val="115000"/>
                        </a:lnSpc>
                        <a:spcBef>
                          <a:spcPts val="0"/>
                        </a:spcBef>
                        <a:spcAft>
                          <a:spcPts val="600"/>
                        </a:spcAft>
                      </a:pPr>
                      <a:r>
                        <a:rPr lang="tr-TR" sz="800" dirty="0"/>
                        <a:t>25</a:t>
                      </a:r>
                      <a:endParaRPr lang="tr-TR" sz="800" dirty="0">
                        <a:solidFill>
                          <a:schemeClr val="tx1"/>
                        </a:solidFill>
                        <a:latin typeface="+mn-lt"/>
                        <a:ea typeface="Times New Roman"/>
                        <a:cs typeface="Times New Roman"/>
                      </a:endParaRPr>
                    </a:p>
                  </a:txBody>
                  <a:tcPr marL="68580" marR="68580" marT="0" marB="0">
                    <a:solidFill>
                      <a:srgbClr val="00B0F0"/>
                    </a:solidFill>
                  </a:tcPr>
                </a:tc>
              </a:tr>
              <a:tr h="172991">
                <a:tc>
                  <a:txBody>
                    <a:bodyPr/>
                    <a:lstStyle/>
                    <a:p>
                      <a:pPr marL="0" marR="0" algn="ctr">
                        <a:lnSpc>
                          <a:spcPct val="115000"/>
                        </a:lnSpc>
                        <a:spcBef>
                          <a:spcPts val="0"/>
                        </a:spcBef>
                        <a:spcAft>
                          <a:spcPts val="600"/>
                        </a:spcAft>
                      </a:pPr>
                      <a:r>
                        <a:rPr lang="tr-TR" sz="800" dirty="0"/>
                        <a:t>5.12.a</a:t>
                      </a:r>
                      <a:endParaRPr lang="tr-TR" sz="800" dirty="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endParaRPr lang="tr-TR" sz="800" dirty="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a:t>E5</a:t>
                      </a:r>
                      <a:endParaRPr lang="tr-TR" sz="80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dirty="0"/>
                        <a:t>7b</a:t>
                      </a:r>
                      <a:endParaRPr lang="tr-TR" sz="800" dirty="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a:t>V4</a:t>
                      </a:r>
                      <a:endParaRPr lang="tr-TR" sz="80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a:t>VIII+</a:t>
                      </a:r>
                      <a:endParaRPr lang="tr-TR" sz="80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a:t>25</a:t>
                      </a:r>
                      <a:endParaRPr lang="tr-TR" sz="80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a:t>26</a:t>
                      </a:r>
                      <a:endParaRPr lang="tr-TR" sz="800">
                        <a:solidFill>
                          <a:schemeClr val="tx1"/>
                        </a:solidFill>
                        <a:latin typeface="+mn-lt"/>
                        <a:ea typeface="Times New Roman"/>
                        <a:cs typeface="Times New Roman"/>
                      </a:endParaRPr>
                    </a:p>
                  </a:txBody>
                  <a:tcPr marL="68580" marR="68580" marT="0" marB="0">
                    <a:solidFill>
                      <a:srgbClr val="FF0000"/>
                    </a:solidFill>
                  </a:tcPr>
                </a:tc>
              </a:tr>
              <a:tr h="172991">
                <a:tc>
                  <a:txBody>
                    <a:bodyPr/>
                    <a:lstStyle/>
                    <a:p>
                      <a:pPr marL="0" marR="0" algn="ctr">
                        <a:lnSpc>
                          <a:spcPct val="115000"/>
                        </a:lnSpc>
                        <a:spcBef>
                          <a:spcPts val="0"/>
                        </a:spcBef>
                        <a:spcAft>
                          <a:spcPts val="600"/>
                        </a:spcAft>
                      </a:pPr>
                      <a:r>
                        <a:rPr lang="tr-TR" sz="800" dirty="0"/>
                        <a:t>5.12.b</a:t>
                      </a:r>
                      <a:endParaRPr lang="tr-TR" sz="800" dirty="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dirty="0"/>
                        <a:t>6b</a:t>
                      </a:r>
                      <a:endParaRPr lang="tr-TR" sz="800" dirty="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endParaRPr lang="tr-TR" sz="800" dirty="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a:t>7b+</a:t>
                      </a:r>
                      <a:endParaRPr lang="tr-TR" sz="80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endParaRPr lang="tr-TR" sz="800" dirty="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endParaRPr lang="tr-TR" sz="80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a:t>26</a:t>
                      </a:r>
                      <a:endParaRPr lang="tr-TR" sz="80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endParaRPr lang="tr-TR" sz="800">
                        <a:solidFill>
                          <a:schemeClr val="tx1"/>
                        </a:solidFill>
                        <a:latin typeface="+mn-lt"/>
                        <a:ea typeface="Times New Roman"/>
                        <a:cs typeface="Times New Roman"/>
                      </a:endParaRPr>
                    </a:p>
                  </a:txBody>
                  <a:tcPr marL="68580" marR="68580" marT="0" marB="0">
                    <a:solidFill>
                      <a:srgbClr val="FF0000"/>
                    </a:solidFill>
                  </a:tcPr>
                </a:tc>
              </a:tr>
              <a:tr h="172991">
                <a:tc>
                  <a:txBody>
                    <a:bodyPr/>
                    <a:lstStyle/>
                    <a:p>
                      <a:pPr marL="0" marR="0" algn="ctr">
                        <a:lnSpc>
                          <a:spcPct val="115000"/>
                        </a:lnSpc>
                        <a:spcBef>
                          <a:spcPts val="0"/>
                        </a:spcBef>
                        <a:spcAft>
                          <a:spcPts val="600"/>
                        </a:spcAft>
                      </a:pPr>
                      <a:r>
                        <a:rPr lang="tr-TR" sz="800"/>
                        <a:t>5.12.c</a:t>
                      </a:r>
                      <a:endParaRPr lang="tr-TR" sz="80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endParaRPr lang="tr-TR" sz="800" dirty="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dirty="0"/>
                        <a:t>E6</a:t>
                      </a:r>
                      <a:endParaRPr lang="tr-TR" sz="800" dirty="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a:t>7c</a:t>
                      </a:r>
                      <a:endParaRPr lang="tr-TR" sz="80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dirty="0"/>
                        <a:t>V5</a:t>
                      </a:r>
                      <a:endParaRPr lang="tr-TR" sz="800" dirty="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a:t>IX-</a:t>
                      </a:r>
                      <a:endParaRPr lang="tr-TR" sz="80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a:t>27</a:t>
                      </a:r>
                      <a:endParaRPr lang="tr-TR" sz="80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a:t>27</a:t>
                      </a:r>
                      <a:endParaRPr lang="tr-TR" sz="800">
                        <a:solidFill>
                          <a:schemeClr val="tx1"/>
                        </a:solidFill>
                        <a:latin typeface="+mn-lt"/>
                        <a:ea typeface="Times New Roman"/>
                        <a:cs typeface="Times New Roman"/>
                      </a:endParaRPr>
                    </a:p>
                  </a:txBody>
                  <a:tcPr marL="68580" marR="68580" marT="0" marB="0">
                    <a:solidFill>
                      <a:srgbClr val="FF0000"/>
                    </a:solidFill>
                  </a:tcPr>
                </a:tc>
              </a:tr>
              <a:tr h="172991">
                <a:tc>
                  <a:txBody>
                    <a:bodyPr/>
                    <a:lstStyle/>
                    <a:p>
                      <a:pPr marL="0" marR="0" algn="ctr">
                        <a:lnSpc>
                          <a:spcPct val="115000"/>
                        </a:lnSpc>
                        <a:spcBef>
                          <a:spcPts val="0"/>
                        </a:spcBef>
                        <a:spcAft>
                          <a:spcPts val="600"/>
                        </a:spcAft>
                      </a:pPr>
                      <a:r>
                        <a:rPr lang="tr-TR" sz="800"/>
                        <a:t>5.12.d</a:t>
                      </a:r>
                      <a:endParaRPr lang="tr-TR" sz="80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dirty="0"/>
                        <a:t>6c</a:t>
                      </a:r>
                      <a:endParaRPr lang="tr-TR" sz="800" dirty="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endParaRPr lang="tr-TR" sz="80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a:t>7c+</a:t>
                      </a:r>
                      <a:endParaRPr lang="tr-TR" sz="80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dirty="0"/>
                        <a:t>V6</a:t>
                      </a:r>
                      <a:endParaRPr lang="tr-TR" sz="800" dirty="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dirty="0"/>
                        <a:t>IX</a:t>
                      </a:r>
                      <a:endParaRPr lang="tr-TR" sz="800" dirty="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a:t>28</a:t>
                      </a:r>
                      <a:endParaRPr lang="tr-TR" sz="80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a:t>28</a:t>
                      </a:r>
                      <a:endParaRPr lang="tr-TR" sz="800">
                        <a:solidFill>
                          <a:schemeClr val="tx1"/>
                        </a:solidFill>
                        <a:latin typeface="+mn-lt"/>
                        <a:ea typeface="Times New Roman"/>
                        <a:cs typeface="Times New Roman"/>
                      </a:endParaRPr>
                    </a:p>
                  </a:txBody>
                  <a:tcPr marL="68580" marR="68580" marT="0" marB="0">
                    <a:solidFill>
                      <a:srgbClr val="FF0000"/>
                    </a:solidFill>
                  </a:tcPr>
                </a:tc>
              </a:tr>
              <a:tr h="172991">
                <a:tc>
                  <a:txBody>
                    <a:bodyPr/>
                    <a:lstStyle/>
                    <a:p>
                      <a:pPr marL="0" marR="0" algn="ctr">
                        <a:lnSpc>
                          <a:spcPct val="115000"/>
                        </a:lnSpc>
                        <a:spcBef>
                          <a:spcPts val="0"/>
                        </a:spcBef>
                        <a:spcAft>
                          <a:spcPts val="600"/>
                        </a:spcAft>
                      </a:pPr>
                      <a:r>
                        <a:rPr lang="tr-TR" sz="800"/>
                        <a:t>5.13.a</a:t>
                      </a:r>
                      <a:endParaRPr lang="tr-TR" sz="80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endParaRPr lang="tr-TR" sz="80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a:t>E7</a:t>
                      </a:r>
                      <a:endParaRPr lang="tr-TR" sz="80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endParaRPr lang="tr-TR" sz="80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dirty="0"/>
                        <a:t>V7</a:t>
                      </a:r>
                      <a:endParaRPr lang="tr-TR" sz="800" dirty="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dirty="0"/>
                        <a:t>IX+</a:t>
                      </a:r>
                      <a:endParaRPr lang="tr-TR" sz="800" dirty="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dirty="0"/>
                        <a:t>29</a:t>
                      </a:r>
                      <a:endParaRPr lang="tr-TR" sz="800" dirty="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a:t>29</a:t>
                      </a:r>
                      <a:endParaRPr lang="tr-TR" sz="800">
                        <a:solidFill>
                          <a:schemeClr val="tx1"/>
                        </a:solidFill>
                        <a:latin typeface="+mn-lt"/>
                        <a:ea typeface="Times New Roman"/>
                        <a:cs typeface="Times New Roman"/>
                      </a:endParaRPr>
                    </a:p>
                  </a:txBody>
                  <a:tcPr marL="68580" marR="68580" marT="0" marB="0">
                    <a:solidFill>
                      <a:srgbClr val="FF0000"/>
                    </a:solidFill>
                  </a:tcPr>
                </a:tc>
              </a:tr>
              <a:tr h="172991">
                <a:tc>
                  <a:txBody>
                    <a:bodyPr/>
                    <a:lstStyle/>
                    <a:p>
                      <a:pPr marL="0" marR="0" algn="ctr">
                        <a:lnSpc>
                          <a:spcPct val="115000"/>
                        </a:lnSpc>
                        <a:spcBef>
                          <a:spcPts val="0"/>
                        </a:spcBef>
                        <a:spcAft>
                          <a:spcPts val="600"/>
                        </a:spcAft>
                      </a:pPr>
                      <a:r>
                        <a:rPr lang="tr-TR" sz="800"/>
                        <a:t>5.13.b</a:t>
                      </a:r>
                      <a:endParaRPr lang="tr-TR" sz="80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endParaRPr lang="tr-TR" sz="80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endParaRPr lang="tr-TR" sz="800" dirty="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a:t>8a</a:t>
                      </a:r>
                      <a:endParaRPr lang="tr-TR" sz="80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dirty="0"/>
                        <a:t>V8</a:t>
                      </a:r>
                      <a:endParaRPr lang="tr-TR" sz="800" dirty="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endParaRPr lang="tr-TR" sz="800" dirty="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endParaRPr lang="tr-TR" sz="800" dirty="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a:t>30</a:t>
                      </a:r>
                      <a:endParaRPr lang="tr-TR" sz="800">
                        <a:solidFill>
                          <a:schemeClr val="tx1"/>
                        </a:solidFill>
                        <a:latin typeface="+mn-lt"/>
                        <a:ea typeface="Times New Roman"/>
                        <a:cs typeface="Times New Roman"/>
                      </a:endParaRPr>
                    </a:p>
                  </a:txBody>
                  <a:tcPr marL="68580" marR="68580" marT="0" marB="0">
                    <a:solidFill>
                      <a:srgbClr val="FF0000"/>
                    </a:solidFill>
                  </a:tcPr>
                </a:tc>
              </a:tr>
              <a:tr h="172991">
                <a:tc>
                  <a:txBody>
                    <a:bodyPr/>
                    <a:lstStyle/>
                    <a:p>
                      <a:pPr marL="0" marR="0" algn="ctr">
                        <a:lnSpc>
                          <a:spcPct val="115000"/>
                        </a:lnSpc>
                        <a:spcBef>
                          <a:spcPts val="0"/>
                        </a:spcBef>
                        <a:spcAft>
                          <a:spcPts val="600"/>
                        </a:spcAft>
                      </a:pPr>
                      <a:r>
                        <a:rPr lang="tr-TR" sz="800"/>
                        <a:t>5.13.c</a:t>
                      </a:r>
                      <a:endParaRPr lang="tr-TR" sz="80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a:t>7a</a:t>
                      </a:r>
                      <a:endParaRPr lang="tr-TR" sz="80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endParaRPr lang="tr-TR" sz="80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dirty="0"/>
                        <a:t>8a+</a:t>
                      </a:r>
                      <a:endParaRPr lang="tr-TR" sz="800" dirty="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dirty="0"/>
                        <a:t>V9</a:t>
                      </a:r>
                      <a:endParaRPr lang="tr-TR" sz="800" dirty="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a:t>X-</a:t>
                      </a:r>
                      <a:endParaRPr lang="tr-TR" sz="80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dirty="0"/>
                        <a:t>30</a:t>
                      </a:r>
                      <a:endParaRPr lang="tr-TR" sz="800" dirty="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a:t>31</a:t>
                      </a:r>
                      <a:endParaRPr lang="tr-TR" sz="800">
                        <a:solidFill>
                          <a:schemeClr val="tx1"/>
                        </a:solidFill>
                        <a:latin typeface="+mn-lt"/>
                        <a:ea typeface="Times New Roman"/>
                        <a:cs typeface="Times New Roman"/>
                      </a:endParaRPr>
                    </a:p>
                  </a:txBody>
                  <a:tcPr marL="68580" marR="68580" marT="0" marB="0">
                    <a:solidFill>
                      <a:srgbClr val="FF0000"/>
                    </a:solidFill>
                  </a:tcPr>
                </a:tc>
              </a:tr>
              <a:tr h="172991">
                <a:tc>
                  <a:txBody>
                    <a:bodyPr/>
                    <a:lstStyle/>
                    <a:p>
                      <a:pPr marL="0" marR="0" algn="ctr">
                        <a:lnSpc>
                          <a:spcPct val="115000"/>
                        </a:lnSpc>
                        <a:spcBef>
                          <a:spcPts val="0"/>
                        </a:spcBef>
                        <a:spcAft>
                          <a:spcPts val="600"/>
                        </a:spcAft>
                      </a:pPr>
                      <a:r>
                        <a:rPr lang="tr-TR" sz="800"/>
                        <a:t>5.13.d</a:t>
                      </a:r>
                      <a:endParaRPr lang="tr-TR" sz="80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endParaRPr lang="tr-TR" sz="80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a:t>E8</a:t>
                      </a:r>
                      <a:endParaRPr lang="tr-TR" sz="80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dirty="0"/>
                        <a:t>8b</a:t>
                      </a:r>
                      <a:endParaRPr lang="tr-TR" sz="800" dirty="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dirty="0"/>
                        <a:t>V10</a:t>
                      </a:r>
                      <a:endParaRPr lang="tr-TR" sz="800" dirty="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dirty="0"/>
                        <a:t>X</a:t>
                      </a:r>
                      <a:endParaRPr lang="tr-TR" sz="800" dirty="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dirty="0"/>
                        <a:t>31</a:t>
                      </a:r>
                      <a:endParaRPr lang="tr-TR" sz="800" dirty="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dirty="0"/>
                        <a:t>32</a:t>
                      </a:r>
                      <a:endParaRPr lang="tr-TR" sz="800" dirty="0">
                        <a:solidFill>
                          <a:schemeClr val="tx1"/>
                        </a:solidFill>
                        <a:latin typeface="+mn-lt"/>
                        <a:ea typeface="Times New Roman"/>
                        <a:cs typeface="Times New Roman"/>
                      </a:endParaRPr>
                    </a:p>
                  </a:txBody>
                  <a:tcPr marL="68580" marR="68580" marT="0" marB="0">
                    <a:solidFill>
                      <a:srgbClr val="FF0000"/>
                    </a:solidFill>
                  </a:tcPr>
                </a:tc>
              </a:tr>
              <a:tr h="172991">
                <a:tc>
                  <a:txBody>
                    <a:bodyPr/>
                    <a:lstStyle/>
                    <a:p>
                      <a:pPr marL="0" marR="0" algn="ctr">
                        <a:lnSpc>
                          <a:spcPct val="115000"/>
                        </a:lnSpc>
                        <a:spcBef>
                          <a:spcPts val="0"/>
                        </a:spcBef>
                        <a:spcAft>
                          <a:spcPts val="600"/>
                        </a:spcAft>
                      </a:pPr>
                      <a:r>
                        <a:rPr lang="tr-TR" sz="800"/>
                        <a:t>5.14.a</a:t>
                      </a:r>
                      <a:endParaRPr lang="tr-TR" sz="80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endParaRPr lang="tr-TR" sz="80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endParaRPr lang="tr-TR" sz="80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a:t>8b+</a:t>
                      </a:r>
                      <a:endParaRPr lang="tr-TR" sz="80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dirty="0"/>
                        <a:t>V11</a:t>
                      </a:r>
                      <a:endParaRPr lang="tr-TR" sz="800" dirty="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dirty="0"/>
                        <a:t>X+</a:t>
                      </a:r>
                      <a:endParaRPr lang="tr-TR" sz="800" dirty="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a:t>32</a:t>
                      </a:r>
                      <a:endParaRPr lang="tr-TR" sz="80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dirty="0"/>
                        <a:t>33</a:t>
                      </a:r>
                      <a:endParaRPr lang="tr-TR" sz="800" dirty="0">
                        <a:solidFill>
                          <a:schemeClr val="tx1"/>
                        </a:solidFill>
                        <a:latin typeface="+mn-lt"/>
                        <a:ea typeface="Times New Roman"/>
                        <a:cs typeface="Times New Roman"/>
                      </a:endParaRPr>
                    </a:p>
                  </a:txBody>
                  <a:tcPr marL="68580" marR="68580" marT="0" marB="0">
                    <a:solidFill>
                      <a:srgbClr val="FF0000"/>
                    </a:solidFill>
                  </a:tcPr>
                </a:tc>
              </a:tr>
              <a:tr h="172991">
                <a:tc>
                  <a:txBody>
                    <a:bodyPr/>
                    <a:lstStyle/>
                    <a:p>
                      <a:pPr marL="0" marR="0" algn="ctr">
                        <a:lnSpc>
                          <a:spcPct val="115000"/>
                        </a:lnSpc>
                        <a:spcBef>
                          <a:spcPts val="0"/>
                        </a:spcBef>
                        <a:spcAft>
                          <a:spcPts val="600"/>
                        </a:spcAft>
                      </a:pPr>
                      <a:r>
                        <a:rPr lang="tr-TR" sz="800"/>
                        <a:t>5.14.b</a:t>
                      </a:r>
                      <a:endParaRPr lang="tr-TR" sz="80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a:t>7b</a:t>
                      </a:r>
                      <a:endParaRPr lang="tr-TR" sz="80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endParaRPr lang="tr-TR" sz="80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a:t>8c</a:t>
                      </a:r>
                      <a:endParaRPr lang="tr-TR" sz="80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a:t>V12</a:t>
                      </a:r>
                      <a:endParaRPr lang="tr-TR" sz="80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endParaRPr lang="tr-TR" sz="800" dirty="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a:t>33</a:t>
                      </a:r>
                      <a:endParaRPr lang="tr-TR" sz="80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dirty="0"/>
                        <a:t>34</a:t>
                      </a:r>
                      <a:endParaRPr lang="tr-TR" sz="800" dirty="0">
                        <a:solidFill>
                          <a:schemeClr val="tx1"/>
                        </a:solidFill>
                        <a:latin typeface="+mn-lt"/>
                        <a:ea typeface="Times New Roman"/>
                        <a:cs typeface="Times New Roman"/>
                      </a:endParaRPr>
                    </a:p>
                  </a:txBody>
                  <a:tcPr marL="68580" marR="68580" marT="0" marB="0">
                    <a:solidFill>
                      <a:srgbClr val="FF0000"/>
                    </a:solidFill>
                  </a:tcPr>
                </a:tc>
              </a:tr>
              <a:tr h="172991">
                <a:tc>
                  <a:txBody>
                    <a:bodyPr/>
                    <a:lstStyle/>
                    <a:p>
                      <a:pPr marL="0" marR="0" algn="ctr">
                        <a:lnSpc>
                          <a:spcPct val="115000"/>
                        </a:lnSpc>
                        <a:spcBef>
                          <a:spcPts val="0"/>
                        </a:spcBef>
                        <a:spcAft>
                          <a:spcPts val="600"/>
                        </a:spcAft>
                      </a:pPr>
                      <a:r>
                        <a:rPr lang="tr-TR" sz="800"/>
                        <a:t>5.14.c</a:t>
                      </a:r>
                      <a:endParaRPr lang="tr-TR" sz="80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endParaRPr lang="tr-TR" sz="80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a:t>E9</a:t>
                      </a:r>
                      <a:endParaRPr lang="tr-TR" sz="80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a:t>8c+</a:t>
                      </a:r>
                      <a:endParaRPr lang="tr-TR" sz="80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a:t>V13</a:t>
                      </a:r>
                      <a:endParaRPr lang="tr-TR" sz="80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dirty="0"/>
                        <a:t>XI-</a:t>
                      </a:r>
                      <a:endParaRPr lang="tr-TR" sz="800" dirty="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dirty="0"/>
                        <a:t>34</a:t>
                      </a:r>
                      <a:endParaRPr lang="tr-TR" sz="800" dirty="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dirty="0"/>
                        <a:t>35</a:t>
                      </a:r>
                      <a:endParaRPr lang="tr-TR" sz="800" dirty="0">
                        <a:solidFill>
                          <a:schemeClr val="tx1"/>
                        </a:solidFill>
                        <a:latin typeface="+mn-lt"/>
                        <a:ea typeface="Times New Roman"/>
                        <a:cs typeface="Times New Roman"/>
                      </a:endParaRPr>
                    </a:p>
                  </a:txBody>
                  <a:tcPr marL="68580" marR="68580" marT="0" marB="0">
                    <a:solidFill>
                      <a:srgbClr val="FF0000"/>
                    </a:solidFill>
                  </a:tcPr>
                </a:tc>
              </a:tr>
              <a:tr h="172991">
                <a:tc>
                  <a:txBody>
                    <a:bodyPr/>
                    <a:lstStyle/>
                    <a:p>
                      <a:pPr marL="0" marR="0" algn="ctr">
                        <a:lnSpc>
                          <a:spcPct val="115000"/>
                        </a:lnSpc>
                        <a:spcBef>
                          <a:spcPts val="0"/>
                        </a:spcBef>
                        <a:spcAft>
                          <a:spcPts val="600"/>
                        </a:spcAft>
                      </a:pPr>
                      <a:r>
                        <a:rPr lang="tr-TR" sz="800"/>
                        <a:t>5.14.d</a:t>
                      </a:r>
                      <a:endParaRPr lang="tr-TR" sz="80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a:t>7c</a:t>
                      </a:r>
                      <a:endParaRPr lang="tr-TR" sz="80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endParaRPr lang="tr-TR" sz="80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a:t>9a</a:t>
                      </a:r>
                      <a:endParaRPr lang="tr-TR" sz="80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a:t>V14</a:t>
                      </a:r>
                      <a:endParaRPr lang="tr-TR" sz="80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a:t>XI</a:t>
                      </a:r>
                      <a:endParaRPr lang="tr-TR" sz="80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dirty="0"/>
                        <a:t>35</a:t>
                      </a:r>
                      <a:endParaRPr lang="tr-TR" sz="800" dirty="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a:t>36</a:t>
                      </a:r>
                      <a:endParaRPr lang="tr-TR" sz="800">
                        <a:solidFill>
                          <a:schemeClr val="tx1"/>
                        </a:solidFill>
                        <a:latin typeface="+mn-lt"/>
                        <a:ea typeface="Times New Roman"/>
                        <a:cs typeface="Times New Roman"/>
                      </a:endParaRPr>
                    </a:p>
                  </a:txBody>
                  <a:tcPr marL="68580" marR="68580" marT="0" marB="0">
                    <a:solidFill>
                      <a:srgbClr val="FF0000"/>
                    </a:solidFill>
                  </a:tcPr>
                </a:tc>
              </a:tr>
              <a:tr h="175453">
                <a:tc>
                  <a:txBody>
                    <a:bodyPr/>
                    <a:lstStyle/>
                    <a:p>
                      <a:pPr marL="0" marR="0" algn="ctr">
                        <a:lnSpc>
                          <a:spcPct val="115000"/>
                        </a:lnSpc>
                        <a:spcBef>
                          <a:spcPts val="0"/>
                        </a:spcBef>
                        <a:spcAft>
                          <a:spcPts val="600"/>
                        </a:spcAft>
                      </a:pPr>
                      <a:r>
                        <a:rPr lang="tr-TR" sz="800"/>
                        <a:t>5.15.a</a:t>
                      </a:r>
                      <a:endParaRPr lang="tr-TR" sz="80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endParaRPr lang="tr-TR" sz="80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endParaRPr lang="tr-TR" sz="80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dirty="0"/>
                        <a:t>9a+</a:t>
                      </a:r>
                      <a:endParaRPr lang="tr-TR" sz="800" dirty="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dirty="0"/>
                        <a:t>V15</a:t>
                      </a:r>
                      <a:endParaRPr lang="tr-TR" sz="800" dirty="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a:t>XI+</a:t>
                      </a:r>
                      <a:endParaRPr lang="tr-TR" sz="80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endParaRPr lang="tr-TR" sz="800" dirty="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dirty="0"/>
                        <a:t>37</a:t>
                      </a:r>
                      <a:endParaRPr lang="tr-TR" sz="800" dirty="0">
                        <a:solidFill>
                          <a:schemeClr val="tx1"/>
                        </a:solidFill>
                        <a:latin typeface="+mn-lt"/>
                        <a:ea typeface="Times New Roman"/>
                        <a:cs typeface="Times New Roman"/>
                      </a:endParaRPr>
                    </a:p>
                  </a:txBody>
                  <a:tcPr marL="68580" marR="68580" marT="0" marB="0">
                    <a:solidFill>
                      <a:srgbClr val="FF0000"/>
                    </a:solidFill>
                  </a:tcPr>
                </a:tc>
              </a:tr>
              <a:tr h="172991">
                <a:tc>
                  <a:txBody>
                    <a:bodyPr/>
                    <a:lstStyle/>
                    <a:p>
                      <a:pPr marL="0" marR="0" algn="ctr">
                        <a:lnSpc>
                          <a:spcPct val="115000"/>
                        </a:lnSpc>
                        <a:spcBef>
                          <a:spcPts val="0"/>
                        </a:spcBef>
                        <a:spcAft>
                          <a:spcPts val="600"/>
                        </a:spcAft>
                      </a:pPr>
                      <a:r>
                        <a:rPr lang="tr-TR" sz="800" dirty="0" smtClean="0"/>
                        <a:t>5.15.b</a:t>
                      </a:r>
                      <a:endParaRPr lang="tr-TR" sz="800" dirty="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endParaRPr lang="tr-TR" sz="800" dirty="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endParaRPr lang="tr-TR" sz="800" dirty="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dirty="0" smtClean="0"/>
                        <a:t>9b</a:t>
                      </a:r>
                      <a:endParaRPr lang="tr-TR" sz="800" dirty="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endParaRPr lang="tr-TR" sz="800" dirty="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dirty="0" smtClean="0"/>
                        <a:t>XII -</a:t>
                      </a:r>
                      <a:endParaRPr lang="tr-TR" sz="800" dirty="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endParaRPr lang="tr-TR" sz="800" dirty="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endParaRPr lang="tr-TR" sz="800" dirty="0">
                        <a:solidFill>
                          <a:schemeClr val="tx1"/>
                        </a:solidFill>
                        <a:latin typeface="+mn-lt"/>
                        <a:ea typeface="Times New Roman"/>
                        <a:cs typeface="Times New Roman"/>
                      </a:endParaRPr>
                    </a:p>
                  </a:txBody>
                  <a:tcPr marL="68580" marR="68580" marT="0" marB="0">
                    <a:solidFill>
                      <a:srgbClr val="FF0000"/>
                    </a:solidFill>
                  </a:tcPr>
                </a:tc>
              </a:tr>
              <a:tr h="172991">
                <a:tc>
                  <a:txBody>
                    <a:bodyPr/>
                    <a:lstStyle/>
                    <a:p>
                      <a:pPr marL="0" marR="0" algn="ctr">
                        <a:lnSpc>
                          <a:spcPct val="115000"/>
                        </a:lnSpc>
                        <a:spcBef>
                          <a:spcPts val="0"/>
                        </a:spcBef>
                        <a:spcAft>
                          <a:spcPts val="600"/>
                        </a:spcAft>
                      </a:pPr>
                      <a:r>
                        <a:rPr lang="tr-TR" sz="800" dirty="0" smtClean="0"/>
                        <a:t>5.15.c</a:t>
                      </a:r>
                      <a:endParaRPr lang="tr-TR" sz="800" dirty="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endParaRPr lang="tr-TR" sz="800" dirty="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endParaRPr lang="tr-TR" sz="800" dirty="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dirty="0" smtClean="0"/>
                        <a:t>9b+</a:t>
                      </a:r>
                      <a:endParaRPr lang="tr-TR" sz="800" dirty="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endParaRPr lang="tr-TR" sz="800" dirty="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r>
                        <a:rPr lang="tr-TR" sz="800" dirty="0" smtClean="0"/>
                        <a:t>XII</a:t>
                      </a:r>
                      <a:endParaRPr lang="tr-TR" sz="800" dirty="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endParaRPr lang="tr-TR" sz="800" dirty="0">
                        <a:solidFill>
                          <a:schemeClr val="tx1"/>
                        </a:solidFill>
                        <a:latin typeface="+mn-lt"/>
                        <a:ea typeface="Times New Roman"/>
                        <a:cs typeface="Times New Roman"/>
                      </a:endParaRPr>
                    </a:p>
                  </a:txBody>
                  <a:tcPr marL="68580" marR="68580" marT="0" marB="0">
                    <a:solidFill>
                      <a:srgbClr val="FF0000"/>
                    </a:solidFill>
                  </a:tcPr>
                </a:tc>
                <a:tc>
                  <a:txBody>
                    <a:bodyPr/>
                    <a:lstStyle/>
                    <a:p>
                      <a:pPr marL="0" marR="0" algn="ctr">
                        <a:lnSpc>
                          <a:spcPct val="115000"/>
                        </a:lnSpc>
                        <a:spcBef>
                          <a:spcPts val="0"/>
                        </a:spcBef>
                        <a:spcAft>
                          <a:spcPts val="600"/>
                        </a:spcAft>
                      </a:pPr>
                      <a:endParaRPr lang="tr-TR" sz="800" dirty="0">
                        <a:solidFill>
                          <a:schemeClr val="tx1"/>
                        </a:solidFill>
                        <a:latin typeface="+mn-lt"/>
                        <a:ea typeface="Times New Roman"/>
                        <a:cs typeface="Times New Roman"/>
                      </a:endParaRPr>
                    </a:p>
                  </a:txBody>
                  <a:tcPr marL="68580" marR="68580" marT="0" marB="0">
                    <a:solidFill>
                      <a:srgbClr val="FF0000"/>
                    </a:solidFill>
                  </a:tcPr>
                </a:tc>
              </a:tr>
            </a:tbl>
          </a:graphicData>
        </a:graphic>
      </p:graphicFrame>
      <p:sp>
        <p:nvSpPr>
          <p:cNvPr id="8" name="7 Dikdörtgen"/>
          <p:cNvSpPr/>
          <p:nvPr/>
        </p:nvSpPr>
        <p:spPr>
          <a:xfrm>
            <a:off x="3071664" y="6381329"/>
            <a:ext cx="6624736" cy="461665"/>
          </a:xfrm>
          <a:prstGeom prst="rect">
            <a:avLst/>
          </a:prstGeom>
        </p:spPr>
        <p:txBody>
          <a:bodyPr wrap="square">
            <a:spAutoFit/>
          </a:bodyPr>
          <a:lstStyle/>
          <a:p>
            <a:r>
              <a:rPr lang="tr-TR" sz="1200" dirty="0">
                <a:solidFill>
                  <a:srgbClr val="002060"/>
                </a:solidFill>
              </a:rPr>
              <a:t>Çizelge 3. Tırmanış rotalarının derecelendirilmesi (</a:t>
            </a:r>
            <a:r>
              <a:rPr lang="tr-TR" sz="1200" dirty="0" err="1">
                <a:solidFill>
                  <a:srgbClr val="002060"/>
                </a:solidFill>
              </a:rPr>
              <a:t>Kidd</a:t>
            </a:r>
            <a:r>
              <a:rPr lang="tr-TR" sz="1200" dirty="0">
                <a:solidFill>
                  <a:srgbClr val="002060"/>
                </a:solidFill>
              </a:rPr>
              <a:t> and </a:t>
            </a:r>
            <a:r>
              <a:rPr lang="tr-TR" sz="1200" dirty="0" err="1">
                <a:solidFill>
                  <a:srgbClr val="002060"/>
                </a:solidFill>
              </a:rPr>
              <a:t>Hazelrigs</a:t>
            </a:r>
            <a:r>
              <a:rPr lang="tr-TR" sz="1200" dirty="0">
                <a:solidFill>
                  <a:srgbClr val="002060"/>
                </a:solidFill>
              </a:rPr>
              <a:t>, 2009, p.: 71; </a:t>
            </a:r>
            <a:r>
              <a:rPr lang="tr-TR" sz="1200" dirty="0" err="1">
                <a:solidFill>
                  <a:srgbClr val="002060"/>
                </a:solidFill>
              </a:rPr>
              <a:t>Schöffl</a:t>
            </a:r>
            <a:r>
              <a:rPr lang="tr-TR" sz="1200" dirty="0">
                <a:solidFill>
                  <a:srgbClr val="002060"/>
                </a:solidFill>
              </a:rPr>
              <a:t> et al., 2011).</a:t>
            </a:r>
          </a:p>
          <a:p>
            <a:r>
              <a:rPr lang="tr-TR" sz="1200" dirty="0">
                <a:solidFill>
                  <a:srgbClr val="002060"/>
                </a:solidFill>
              </a:rPr>
              <a:t>UIAA* </a:t>
            </a:r>
            <a:r>
              <a:rPr lang="tr-TR" sz="1200" dirty="0" err="1">
                <a:solidFill>
                  <a:srgbClr val="002060"/>
                </a:solidFill>
              </a:rPr>
              <a:t>Union</a:t>
            </a:r>
            <a:r>
              <a:rPr lang="tr-TR" sz="1200" dirty="0">
                <a:solidFill>
                  <a:srgbClr val="002060"/>
                </a:solidFill>
              </a:rPr>
              <a:t> </a:t>
            </a:r>
            <a:r>
              <a:rPr lang="tr-TR" sz="1200" dirty="0" err="1">
                <a:solidFill>
                  <a:srgbClr val="002060"/>
                </a:solidFill>
              </a:rPr>
              <a:t>Internatıonale</a:t>
            </a:r>
            <a:r>
              <a:rPr lang="tr-TR" sz="1200" dirty="0">
                <a:solidFill>
                  <a:srgbClr val="002060"/>
                </a:solidFill>
              </a:rPr>
              <a:t> </a:t>
            </a:r>
            <a:r>
              <a:rPr lang="tr-TR" sz="1200" dirty="0" err="1">
                <a:solidFill>
                  <a:srgbClr val="002060"/>
                </a:solidFill>
              </a:rPr>
              <a:t>Des</a:t>
            </a:r>
            <a:r>
              <a:rPr lang="tr-TR" sz="1200" dirty="0">
                <a:solidFill>
                  <a:srgbClr val="002060"/>
                </a:solidFill>
              </a:rPr>
              <a:t> </a:t>
            </a:r>
            <a:r>
              <a:rPr lang="tr-TR" sz="1200" dirty="0" err="1">
                <a:solidFill>
                  <a:srgbClr val="002060"/>
                </a:solidFill>
              </a:rPr>
              <a:t>Associations</a:t>
            </a:r>
            <a:r>
              <a:rPr lang="tr-TR" sz="1200" dirty="0">
                <a:solidFill>
                  <a:srgbClr val="002060"/>
                </a:solidFill>
              </a:rPr>
              <a:t> </a:t>
            </a:r>
            <a:r>
              <a:rPr lang="tr-TR" sz="1200" dirty="0" err="1">
                <a:solidFill>
                  <a:srgbClr val="002060"/>
                </a:solidFill>
              </a:rPr>
              <a:t>D’Alpinisme</a:t>
            </a:r>
            <a:r>
              <a:rPr lang="tr-TR" sz="1200" dirty="0">
                <a:solidFill>
                  <a:srgbClr val="002060"/>
                </a:solidFill>
              </a:rPr>
              <a:t>.</a:t>
            </a:r>
            <a:endParaRPr lang="tr-TR" sz="1200" dirty="0">
              <a:solidFill>
                <a:srgbClr val="002060"/>
              </a:solidFill>
            </a:endParaRPr>
          </a:p>
        </p:txBody>
      </p:sp>
      <p:sp>
        <p:nvSpPr>
          <p:cNvPr id="7" name="6 Metin kutusu"/>
          <p:cNvSpPr txBox="1"/>
          <p:nvPr/>
        </p:nvSpPr>
        <p:spPr>
          <a:xfrm>
            <a:off x="1703512" y="1124745"/>
            <a:ext cx="864096" cy="307777"/>
          </a:xfrm>
          <a:prstGeom prst="rect">
            <a:avLst/>
          </a:prstGeom>
          <a:noFill/>
        </p:spPr>
        <p:txBody>
          <a:bodyPr wrap="square" rtlCol="0">
            <a:spAutoFit/>
          </a:bodyPr>
          <a:lstStyle/>
          <a:p>
            <a:pPr algn="ctr"/>
            <a:r>
              <a:rPr lang="tr-TR" sz="1400" dirty="0"/>
              <a:t>Başlangıç</a:t>
            </a:r>
            <a:endParaRPr lang="tr-TR" sz="1400" dirty="0"/>
          </a:p>
        </p:txBody>
      </p:sp>
      <p:sp>
        <p:nvSpPr>
          <p:cNvPr id="9" name="8 Metin kutusu"/>
          <p:cNvSpPr txBox="1"/>
          <p:nvPr/>
        </p:nvSpPr>
        <p:spPr>
          <a:xfrm>
            <a:off x="1631504" y="1969096"/>
            <a:ext cx="704690" cy="307777"/>
          </a:xfrm>
          <a:prstGeom prst="rect">
            <a:avLst/>
          </a:prstGeom>
          <a:noFill/>
        </p:spPr>
        <p:txBody>
          <a:bodyPr wrap="square" rtlCol="0">
            <a:spAutoFit/>
          </a:bodyPr>
          <a:lstStyle/>
          <a:p>
            <a:pPr algn="ctr"/>
            <a:r>
              <a:rPr lang="tr-TR" sz="1400" dirty="0"/>
              <a:t>Orta</a:t>
            </a:r>
            <a:endParaRPr lang="tr-TR" sz="1400" dirty="0"/>
          </a:p>
        </p:txBody>
      </p:sp>
      <p:sp>
        <p:nvSpPr>
          <p:cNvPr id="10" name="9 Metin kutusu"/>
          <p:cNvSpPr txBox="1"/>
          <p:nvPr/>
        </p:nvSpPr>
        <p:spPr>
          <a:xfrm>
            <a:off x="1631504" y="2905200"/>
            <a:ext cx="648072" cy="307777"/>
          </a:xfrm>
          <a:prstGeom prst="rect">
            <a:avLst/>
          </a:prstGeom>
          <a:noFill/>
        </p:spPr>
        <p:txBody>
          <a:bodyPr wrap="square" rtlCol="0">
            <a:spAutoFit/>
          </a:bodyPr>
          <a:lstStyle/>
          <a:p>
            <a:pPr algn="ctr"/>
            <a:r>
              <a:rPr lang="tr-TR" sz="1400" dirty="0"/>
              <a:t>İleri</a:t>
            </a:r>
            <a:endParaRPr lang="tr-TR" sz="1400" dirty="0"/>
          </a:p>
        </p:txBody>
      </p:sp>
      <p:sp>
        <p:nvSpPr>
          <p:cNvPr id="11" name="10 Metin kutusu"/>
          <p:cNvSpPr txBox="1"/>
          <p:nvPr/>
        </p:nvSpPr>
        <p:spPr>
          <a:xfrm>
            <a:off x="1631504" y="4869161"/>
            <a:ext cx="648072" cy="307777"/>
          </a:xfrm>
          <a:prstGeom prst="rect">
            <a:avLst/>
          </a:prstGeom>
          <a:noFill/>
        </p:spPr>
        <p:txBody>
          <a:bodyPr wrap="square" rtlCol="0">
            <a:spAutoFit/>
          </a:bodyPr>
          <a:lstStyle/>
          <a:p>
            <a:pPr algn="ctr"/>
            <a:r>
              <a:rPr lang="tr-TR" sz="1400" dirty="0"/>
              <a:t>Elit</a:t>
            </a:r>
            <a:endParaRPr lang="tr-TR" sz="1400" dirty="0"/>
          </a:p>
        </p:txBody>
      </p:sp>
      <p:sp>
        <p:nvSpPr>
          <p:cNvPr id="12" name="11 Veri Yer Tutucusu"/>
          <p:cNvSpPr>
            <a:spLocks noGrp="1"/>
          </p:cNvSpPr>
          <p:nvPr>
            <p:ph type="dt" sz="half" idx="10"/>
          </p:nvPr>
        </p:nvSpPr>
        <p:spPr/>
        <p:txBody>
          <a:bodyPr/>
          <a:lstStyle/>
          <a:p>
            <a:fld id="{0299ED39-AD92-47FA-9B33-A1B4552B6D87}" type="datetime1">
              <a:rPr lang="tr-TR" smtClean="0"/>
              <a:pPr/>
              <a:t>2.2.2017</a:t>
            </a:fld>
            <a:endParaRPr lang="tr-TR"/>
          </a:p>
        </p:txBody>
      </p:sp>
      <p:sp>
        <p:nvSpPr>
          <p:cNvPr id="13" name="12 Slayt Numarası Yer Tutucusu"/>
          <p:cNvSpPr>
            <a:spLocks noGrp="1"/>
          </p:cNvSpPr>
          <p:nvPr>
            <p:ph type="sldNum" sz="quarter" idx="12"/>
          </p:nvPr>
        </p:nvSpPr>
        <p:spPr/>
        <p:txBody>
          <a:bodyPr/>
          <a:lstStyle/>
          <a:p>
            <a:fld id="{B1DEFA8C-F947-479F-BE07-76B6B3F80BF1}" type="slidenum">
              <a:rPr lang="tr-TR" smtClean="0"/>
              <a:pPr/>
              <a:t>42</a:t>
            </a:fld>
            <a:endParaRPr lang="tr-TR"/>
          </a:p>
        </p:txBody>
      </p:sp>
    </p:spTree>
    <p:extLst>
      <p:ext uri="{BB962C8B-B14F-4D97-AF65-F5344CB8AC3E}">
        <p14:creationId xmlns:p14="http://schemas.microsoft.com/office/powerpoint/2010/main" val="12299892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solidFill>
                  <a:srgbClr val="FF0000"/>
                </a:solidFill>
              </a:rPr>
              <a:t>Sürat Yarışmaları</a:t>
            </a:r>
            <a:endParaRPr lang="tr-TR" dirty="0"/>
          </a:p>
        </p:txBody>
      </p:sp>
      <p:sp>
        <p:nvSpPr>
          <p:cNvPr id="3" name="2 İçerik Yer Tutucusu"/>
          <p:cNvSpPr>
            <a:spLocks noGrp="1"/>
          </p:cNvSpPr>
          <p:nvPr>
            <p:ph idx="1"/>
          </p:nvPr>
        </p:nvSpPr>
        <p:spPr/>
        <p:txBody>
          <a:bodyPr>
            <a:normAutofit/>
          </a:bodyPr>
          <a:lstStyle/>
          <a:p>
            <a:pPr algn="just"/>
            <a:r>
              <a:rPr lang="tr-TR" sz="3000" dirty="0">
                <a:solidFill>
                  <a:srgbClr val="002060"/>
                </a:solidFill>
              </a:rPr>
              <a:t>Sürat yarışmaları lider veya üstten emniyetli tekniklerle </a:t>
            </a:r>
            <a:r>
              <a:rPr lang="tr-TR" sz="3000" dirty="0">
                <a:solidFill>
                  <a:srgbClr val="002060"/>
                </a:solidFill>
                <a:hlinkClick r:id="rId3" action="ppaction://hlinkfile"/>
              </a:rPr>
              <a:t>yapılabilir.</a:t>
            </a:r>
            <a:endParaRPr lang="tr-TR" sz="3000" dirty="0">
              <a:solidFill>
                <a:srgbClr val="002060"/>
              </a:solidFill>
            </a:endParaRPr>
          </a:p>
        </p:txBody>
      </p:sp>
      <p:sp>
        <p:nvSpPr>
          <p:cNvPr id="4" name="3 Dikdörtgen"/>
          <p:cNvSpPr/>
          <p:nvPr/>
        </p:nvSpPr>
        <p:spPr>
          <a:xfrm>
            <a:off x="3431704" y="6453337"/>
            <a:ext cx="3366120" cy="276999"/>
          </a:xfrm>
          <a:prstGeom prst="rect">
            <a:avLst/>
          </a:prstGeom>
        </p:spPr>
        <p:txBody>
          <a:bodyPr wrap="square">
            <a:spAutoFit/>
          </a:bodyPr>
          <a:lstStyle/>
          <a:p>
            <a:r>
              <a:rPr lang="tr-TR" sz="1200" dirty="0">
                <a:solidFill>
                  <a:srgbClr val="0070C0"/>
                </a:solidFill>
              </a:rPr>
              <a:t>http://www.</a:t>
            </a:r>
            <a:r>
              <a:rPr lang="tr-TR" sz="1200" dirty="0" err="1">
                <a:solidFill>
                  <a:srgbClr val="0070C0"/>
                </a:solidFill>
              </a:rPr>
              <a:t>youtube</a:t>
            </a:r>
            <a:r>
              <a:rPr lang="tr-TR" sz="1200" dirty="0">
                <a:solidFill>
                  <a:srgbClr val="0070C0"/>
                </a:solidFill>
              </a:rPr>
              <a:t>.com/</a:t>
            </a:r>
            <a:r>
              <a:rPr lang="tr-TR" sz="1200" dirty="0" err="1">
                <a:solidFill>
                  <a:srgbClr val="0070C0"/>
                </a:solidFill>
              </a:rPr>
              <a:t>watch</a:t>
            </a:r>
            <a:r>
              <a:rPr lang="tr-TR" sz="1200" dirty="0">
                <a:solidFill>
                  <a:srgbClr val="0070C0"/>
                </a:solidFill>
              </a:rPr>
              <a:t>?v=LBi22AKvsK0</a:t>
            </a:r>
            <a:endParaRPr lang="tr-TR" sz="1200" dirty="0">
              <a:solidFill>
                <a:srgbClr val="0070C0"/>
              </a:solidFill>
            </a:endParaRPr>
          </a:p>
        </p:txBody>
      </p:sp>
      <p:pic>
        <p:nvPicPr>
          <p:cNvPr id="5" name="speed.mp4">
            <a:hlinkClick r:id="" action="ppaction://media"/>
          </p:cNvPr>
          <p:cNvPicPr>
            <a:picLocks noRot="1" noChangeAspect="1"/>
          </p:cNvPicPr>
          <p:nvPr>
            <a:videoFile r:link="rId1"/>
          </p:nvPr>
        </p:nvPicPr>
        <p:blipFill>
          <a:blip r:embed="rId4" cstate="print"/>
          <a:stretch>
            <a:fillRect/>
          </a:stretch>
        </p:blipFill>
        <p:spPr>
          <a:xfrm>
            <a:off x="2999656" y="2783182"/>
            <a:ext cx="6347048" cy="3526138"/>
          </a:xfrm>
          <a:prstGeom prst="rect">
            <a:avLst/>
          </a:prstGeom>
        </p:spPr>
      </p:pic>
      <p:sp>
        <p:nvSpPr>
          <p:cNvPr id="6" name="5 Veri Yer Tutucusu"/>
          <p:cNvSpPr>
            <a:spLocks noGrp="1"/>
          </p:cNvSpPr>
          <p:nvPr>
            <p:ph type="dt" sz="half" idx="10"/>
          </p:nvPr>
        </p:nvSpPr>
        <p:spPr/>
        <p:txBody>
          <a:bodyPr/>
          <a:lstStyle/>
          <a:p>
            <a:fld id="{DAF04546-B636-4173-B367-ECD7406AFA2C}" type="datetime1">
              <a:rPr lang="tr-TR" smtClean="0"/>
              <a:pPr/>
              <a:t>2.2.2017</a:t>
            </a:fld>
            <a:endParaRPr lang="tr-TR" dirty="0"/>
          </a:p>
        </p:txBody>
      </p:sp>
      <p:sp>
        <p:nvSpPr>
          <p:cNvPr id="7" name="6 Slayt Numarası Yer Tutucusu"/>
          <p:cNvSpPr>
            <a:spLocks noGrp="1"/>
          </p:cNvSpPr>
          <p:nvPr>
            <p:ph type="sldNum" sz="quarter" idx="12"/>
          </p:nvPr>
        </p:nvSpPr>
        <p:spPr/>
        <p:txBody>
          <a:bodyPr/>
          <a:lstStyle/>
          <a:p>
            <a:fld id="{B1DEFA8C-F947-479F-BE07-76B6B3F80BF1}" type="slidenum">
              <a:rPr lang="tr-TR" smtClean="0"/>
              <a:pPr/>
              <a:t>43</a:t>
            </a:fld>
            <a:endParaRPr lang="tr-TR"/>
          </a:p>
        </p:txBody>
      </p:sp>
    </p:spTree>
    <p:extLst>
      <p:ext uri="{BB962C8B-B14F-4D97-AF65-F5344CB8AC3E}">
        <p14:creationId xmlns:p14="http://schemas.microsoft.com/office/powerpoint/2010/main" val="30798467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solidFill>
                  <a:srgbClr val="FF0000"/>
                </a:solidFill>
              </a:rPr>
              <a:t>Lider Yarışmaları</a:t>
            </a:r>
            <a:endParaRPr lang="tr-TR" dirty="0"/>
          </a:p>
        </p:txBody>
      </p:sp>
      <p:sp>
        <p:nvSpPr>
          <p:cNvPr id="3" name="2 İçerik Yer Tutucusu"/>
          <p:cNvSpPr>
            <a:spLocks noGrp="1"/>
          </p:cNvSpPr>
          <p:nvPr>
            <p:ph idx="1"/>
          </p:nvPr>
        </p:nvSpPr>
        <p:spPr/>
        <p:txBody>
          <a:bodyPr>
            <a:normAutofit/>
          </a:bodyPr>
          <a:lstStyle/>
          <a:p>
            <a:pPr algn="just"/>
            <a:r>
              <a:rPr lang="tr-TR" sz="3000" dirty="0">
                <a:solidFill>
                  <a:srgbClr val="002060"/>
                </a:solidFill>
              </a:rPr>
              <a:t>Lider yarışmaları zorluk derecesine göre </a:t>
            </a:r>
            <a:r>
              <a:rPr lang="tr-TR" sz="3000" dirty="0">
                <a:solidFill>
                  <a:srgbClr val="002060"/>
                </a:solidFill>
                <a:hlinkClick r:id="rId3" action="ppaction://hlinkfile"/>
              </a:rPr>
              <a:t>yapılmaktadır.</a:t>
            </a:r>
            <a:endParaRPr lang="tr-TR" sz="3000" dirty="0">
              <a:solidFill>
                <a:srgbClr val="002060"/>
              </a:solidFill>
            </a:endParaRPr>
          </a:p>
        </p:txBody>
      </p:sp>
      <p:pic>
        <p:nvPicPr>
          <p:cNvPr id="6" name="lider.mp4">
            <a:hlinkClick r:id="" action="ppaction://media"/>
          </p:cNvPr>
          <p:cNvPicPr>
            <a:picLocks noRot="1" noChangeAspect="1"/>
          </p:cNvPicPr>
          <p:nvPr>
            <a:videoFile r:link="rId1"/>
          </p:nvPr>
        </p:nvPicPr>
        <p:blipFill>
          <a:blip r:embed="rId4" cstate="print"/>
          <a:stretch>
            <a:fillRect/>
          </a:stretch>
        </p:blipFill>
        <p:spPr>
          <a:xfrm>
            <a:off x="2855640" y="2708920"/>
            <a:ext cx="6552728" cy="3672408"/>
          </a:xfrm>
          <a:prstGeom prst="rect">
            <a:avLst/>
          </a:prstGeom>
        </p:spPr>
      </p:pic>
      <p:sp>
        <p:nvSpPr>
          <p:cNvPr id="7" name="6 Dikdörtgen"/>
          <p:cNvSpPr/>
          <p:nvPr/>
        </p:nvSpPr>
        <p:spPr>
          <a:xfrm>
            <a:off x="3575720" y="6381329"/>
            <a:ext cx="3366120" cy="276999"/>
          </a:xfrm>
          <a:prstGeom prst="rect">
            <a:avLst/>
          </a:prstGeom>
        </p:spPr>
        <p:txBody>
          <a:bodyPr wrap="square">
            <a:spAutoFit/>
          </a:bodyPr>
          <a:lstStyle/>
          <a:p>
            <a:r>
              <a:rPr lang="tr-TR" sz="1200" dirty="0">
                <a:solidFill>
                  <a:srgbClr val="0070C0"/>
                </a:solidFill>
              </a:rPr>
              <a:t>http://www.</a:t>
            </a:r>
            <a:r>
              <a:rPr lang="tr-TR" sz="1200" dirty="0" err="1">
                <a:solidFill>
                  <a:srgbClr val="0070C0"/>
                </a:solidFill>
              </a:rPr>
              <a:t>youtube</a:t>
            </a:r>
            <a:r>
              <a:rPr lang="tr-TR" sz="1200" dirty="0">
                <a:solidFill>
                  <a:srgbClr val="0070C0"/>
                </a:solidFill>
              </a:rPr>
              <a:t>.com/</a:t>
            </a:r>
            <a:r>
              <a:rPr lang="tr-TR" sz="1200" dirty="0" err="1">
                <a:solidFill>
                  <a:srgbClr val="0070C0"/>
                </a:solidFill>
              </a:rPr>
              <a:t>watch</a:t>
            </a:r>
            <a:r>
              <a:rPr lang="tr-TR" sz="1200" dirty="0">
                <a:solidFill>
                  <a:srgbClr val="0070C0"/>
                </a:solidFill>
              </a:rPr>
              <a:t>?v=5Hl9Nv20orE</a:t>
            </a:r>
            <a:endParaRPr lang="tr-TR" sz="1200" dirty="0">
              <a:solidFill>
                <a:srgbClr val="0070C0"/>
              </a:solidFill>
            </a:endParaRPr>
          </a:p>
        </p:txBody>
      </p:sp>
      <p:sp>
        <p:nvSpPr>
          <p:cNvPr id="8" name="7 Veri Yer Tutucusu"/>
          <p:cNvSpPr>
            <a:spLocks noGrp="1"/>
          </p:cNvSpPr>
          <p:nvPr>
            <p:ph type="dt" sz="half" idx="10"/>
          </p:nvPr>
        </p:nvSpPr>
        <p:spPr/>
        <p:txBody>
          <a:bodyPr/>
          <a:lstStyle/>
          <a:p>
            <a:fld id="{024D3F25-2C9C-45ED-A809-D10052E7AA72}" type="datetime1">
              <a:rPr lang="tr-TR" smtClean="0"/>
              <a:pPr/>
              <a:t>2.2.2017</a:t>
            </a:fld>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44</a:t>
            </a:fld>
            <a:endParaRPr lang="tr-TR"/>
          </a:p>
        </p:txBody>
      </p:sp>
    </p:spTree>
    <p:extLst>
      <p:ext uri="{BB962C8B-B14F-4D97-AF65-F5344CB8AC3E}">
        <p14:creationId xmlns:p14="http://schemas.microsoft.com/office/powerpoint/2010/main" val="39655324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solidFill>
                  <a:srgbClr val="FF0000"/>
                </a:solidFill>
              </a:rPr>
              <a:t>Kısa Kaya Yarışmaları</a:t>
            </a:r>
            <a:endParaRPr lang="tr-TR" dirty="0"/>
          </a:p>
        </p:txBody>
      </p:sp>
      <p:sp>
        <p:nvSpPr>
          <p:cNvPr id="3" name="2 İçerik Yer Tutucusu"/>
          <p:cNvSpPr>
            <a:spLocks noGrp="1"/>
          </p:cNvSpPr>
          <p:nvPr>
            <p:ph idx="1"/>
          </p:nvPr>
        </p:nvSpPr>
        <p:spPr/>
        <p:txBody>
          <a:bodyPr>
            <a:normAutofit/>
          </a:bodyPr>
          <a:lstStyle/>
          <a:p>
            <a:pPr algn="just"/>
            <a:r>
              <a:rPr lang="tr-TR" sz="3000" dirty="0">
                <a:solidFill>
                  <a:srgbClr val="002060"/>
                </a:solidFill>
              </a:rPr>
              <a:t>Bu yarışmalar da zorluk derecesine göre </a:t>
            </a:r>
            <a:r>
              <a:rPr lang="tr-TR" sz="3000" dirty="0">
                <a:solidFill>
                  <a:srgbClr val="002060"/>
                </a:solidFill>
                <a:hlinkClick r:id="rId4" action="ppaction://hlinkfile"/>
              </a:rPr>
              <a:t>yapılmalıdır.</a:t>
            </a:r>
            <a:endParaRPr lang="tr-TR" sz="3000" dirty="0">
              <a:solidFill>
                <a:srgbClr val="002060"/>
              </a:solidFill>
            </a:endParaRPr>
          </a:p>
        </p:txBody>
      </p:sp>
      <p:pic>
        <p:nvPicPr>
          <p:cNvPr id="8" name="erkek boulder.mp4">
            <a:hlinkClick r:id="" action="ppaction://media"/>
          </p:cNvPr>
          <p:cNvPicPr>
            <a:picLocks noRot="1" noChangeAspect="1"/>
          </p:cNvPicPr>
          <p:nvPr>
            <a:videoFile r:link="rId1"/>
          </p:nvPr>
        </p:nvPicPr>
        <p:blipFill>
          <a:blip r:embed="rId5" cstate="print"/>
          <a:stretch>
            <a:fillRect/>
          </a:stretch>
        </p:blipFill>
        <p:spPr>
          <a:xfrm>
            <a:off x="2279576" y="2780928"/>
            <a:ext cx="3882170" cy="2232248"/>
          </a:xfrm>
          <a:prstGeom prst="rect">
            <a:avLst/>
          </a:prstGeom>
        </p:spPr>
      </p:pic>
      <p:pic>
        <p:nvPicPr>
          <p:cNvPr id="9" name="kadın boulder.mp4">
            <a:hlinkClick r:id="" action="ppaction://media"/>
          </p:cNvPr>
          <p:cNvPicPr>
            <a:picLocks noRot="1" noChangeAspect="1"/>
          </p:cNvPicPr>
          <p:nvPr>
            <a:videoFile r:link="rId2"/>
          </p:nvPr>
        </p:nvPicPr>
        <p:blipFill>
          <a:blip r:embed="rId6" cstate="print"/>
          <a:stretch>
            <a:fillRect/>
          </a:stretch>
        </p:blipFill>
        <p:spPr>
          <a:xfrm>
            <a:off x="6240017" y="2780928"/>
            <a:ext cx="3882171" cy="2232248"/>
          </a:xfrm>
          <a:prstGeom prst="rect">
            <a:avLst/>
          </a:prstGeom>
        </p:spPr>
      </p:pic>
      <p:sp>
        <p:nvSpPr>
          <p:cNvPr id="10" name="9 Dikdörtgen"/>
          <p:cNvSpPr/>
          <p:nvPr/>
        </p:nvSpPr>
        <p:spPr>
          <a:xfrm>
            <a:off x="2279576" y="5085185"/>
            <a:ext cx="3960440" cy="276999"/>
          </a:xfrm>
          <a:prstGeom prst="rect">
            <a:avLst/>
          </a:prstGeom>
        </p:spPr>
        <p:txBody>
          <a:bodyPr wrap="square">
            <a:spAutoFit/>
          </a:bodyPr>
          <a:lstStyle/>
          <a:p>
            <a:r>
              <a:rPr lang="tr-TR" sz="1200" dirty="0">
                <a:solidFill>
                  <a:srgbClr val="0070C0"/>
                </a:solidFill>
              </a:rPr>
              <a:t>http://www.</a:t>
            </a:r>
            <a:r>
              <a:rPr lang="tr-TR" sz="1200" dirty="0" err="1">
                <a:solidFill>
                  <a:srgbClr val="0070C0"/>
                </a:solidFill>
              </a:rPr>
              <a:t>youtube</a:t>
            </a:r>
            <a:r>
              <a:rPr lang="tr-TR" sz="1200" dirty="0">
                <a:solidFill>
                  <a:srgbClr val="0070C0"/>
                </a:solidFill>
              </a:rPr>
              <a:t>.com/</a:t>
            </a:r>
            <a:r>
              <a:rPr lang="tr-TR" sz="1200" dirty="0" err="1">
                <a:solidFill>
                  <a:srgbClr val="0070C0"/>
                </a:solidFill>
              </a:rPr>
              <a:t>watch</a:t>
            </a:r>
            <a:r>
              <a:rPr lang="tr-TR" sz="1200" dirty="0">
                <a:solidFill>
                  <a:srgbClr val="0070C0"/>
                </a:solidFill>
              </a:rPr>
              <a:t>?v=NzTtlBXrlO0</a:t>
            </a:r>
            <a:endParaRPr lang="tr-TR" sz="1200" dirty="0">
              <a:solidFill>
                <a:srgbClr val="0070C0"/>
              </a:solidFill>
            </a:endParaRPr>
          </a:p>
        </p:txBody>
      </p:sp>
      <p:sp>
        <p:nvSpPr>
          <p:cNvPr id="11" name="10 Veri Yer Tutucusu"/>
          <p:cNvSpPr>
            <a:spLocks noGrp="1"/>
          </p:cNvSpPr>
          <p:nvPr>
            <p:ph type="dt" sz="half" idx="10"/>
          </p:nvPr>
        </p:nvSpPr>
        <p:spPr/>
        <p:txBody>
          <a:bodyPr/>
          <a:lstStyle/>
          <a:p>
            <a:fld id="{B3BB4DB1-EC0E-4277-8081-940C056EBCB8}" type="datetime1">
              <a:rPr lang="tr-TR" smtClean="0"/>
              <a:pPr/>
              <a:t>2.2.2017</a:t>
            </a:fld>
            <a:endParaRPr lang="tr-TR"/>
          </a:p>
        </p:txBody>
      </p:sp>
      <p:sp>
        <p:nvSpPr>
          <p:cNvPr id="12" name="11 Slayt Numarası Yer Tutucusu"/>
          <p:cNvSpPr>
            <a:spLocks noGrp="1"/>
          </p:cNvSpPr>
          <p:nvPr>
            <p:ph type="sldNum" sz="quarter" idx="12"/>
          </p:nvPr>
        </p:nvSpPr>
        <p:spPr/>
        <p:txBody>
          <a:bodyPr/>
          <a:lstStyle/>
          <a:p>
            <a:fld id="{B1DEFA8C-F947-479F-BE07-76B6B3F80BF1}" type="slidenum">
              <a:rPr lang="tr-TR" smtClean="0"/>
              <a:pPr/>
              <a:t>45</a:t>
            </a:fld>
            <a:endParaRPr lang="tr-TR"/>
          </a:p>
        </p:txBody>
      </p:sp>
    </p:spTree>
    <p:extLst>
      <p:ext uri="{BB962C8B-B14F-4D97-AF65-F5344CB8AC3E}">
        <p14:creationId xmlns:p14="http://schemas.microsoft.com/office/powerpoint/2010/main" val="41171021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p:cTn id="12" fill="hold" display="0">
                  <p:stCondLst>
                    <p:cond delay="indefinite"/>
                  </p:stCondLst>
                  <p:endCondLst>
                    <p:cond evt="onNext" delay="0">
                      <p:tgtEl>
                        <p:sldTgt/>
                      </p:tgtEl>
                    </p:cond>
                    <p:cond evt="onPrev" delay="0">
                      <p:tgtEl>
                        <p:sldTgt/>
                      </p:tgtEl>
                    </p:cond>
                  </p:endCondLst>
                </p:cTn>
                <p:tgtEl>
                  <p:spTgt spid="8"/>
                </p:tgtEl>
              </p:cMediaNode>
            </p:video>
            <p:video>
              <p:cMediaNode>
                <p:cTn id="13"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on.mp4">
            <a:hlinkClick r:id="" action="ppaction://media"/>
          </p:cNvPr>
          <p:cNvPicPr>
            <a:picLocks noRot="1" noChangeAspect="1"/>
          </p:cNvPicPr>
          <p:nvPr>
            <a:videoFile r:link="rId1"/>
          </p:nvPr>
        </p:nvPicPr>
        <p:blipFill>
          <a:blip r:embed="rId3" cstate="print"/>
          <a:stretch>
            <a:fillRect/>
          </a:stretch>
        </p:blipFill>
        <p:spPr>
          <a:xfrm>
            <a:off x="3810000" y="1676400"/>
            <a:ext cx="4572000" cy="3505200"/>
          </a:xfrm>
          <a:prstGeom prst="rect">
            <a:avLst/>
          </a:prstGeom>
        </p:spPr>
      </p:pic>
      <p:sp>
        <p:nvSpPr>
          <p:cNvPr id="9" name="8 Dikdörtgen"/>
          <p:cNvSpPr/>
          <p:nvPr/>
        </p:nvSpPr>
        <p:spPr>
          <a:xfrm>
            <a:off x="4439816" y="5229201"/>
            <a:ext cx="3510136" cy="276999"/>
          </a:xfrm>
          <a:prstGeom prst="rect">
            <a:avLst/>
          </a:prstGeom>
        </p:spPr>
        <p:txBody>
          <a:bodyPr wrap="square">
            <a:spAutoFit/>
          </a:bodyPr>
          <a:lstStyle/>
          <a:p>
            <a:r>
              <a:rPr lang="tr-TR" sz="1200" dirty="0">
                <a:solidFill>
                  <a:srgbClr val="0070C0"/>
                </a:solidFill>
                <a:hlinkClick r:id="rId4" action="ppaction://hlinkfile"/>
              </a:rPr>
              <a:t>http://www.</a:t>
            </a:r>
            <a:r>
              <a:rPr lang="tr-TR" sz="1200" dirty="0" err="1">
                <a:solidFill>
                  <a:srgbClr val="0070C0"/>
                </a:solidFill>
                <a:hlinkClick r:id="rId4" action="ppaction://hlinkfile"/>
              </a:rPr>
              <a:t>youtube</a:t>
            </a:r>
            <a:r>
              <a:rPr lang="tr-TR" sz="1200" dirty="0">
                <a:solidFill>
                  <a:srgbClr val="0070C0"/>
                </a:solidFill>
                <a:hlinkClick r:id="rId4" action="ppaction://hlinkfile"/>
              </a:rPr>
              <a:t>.com/</a:t>
            </a:r>
            <a:r>
              <a:rPr lang="tr-TR" sz="1200" dirty="0" err="1">
                <a:solidFill>
                  <a:srgbClr val="0070C0"/>
                </a:solidFill>
                <a:hlinkClick r:id="rId4" action="ppaction://hlinkfile"/>
              </a:rPr>
              <a:t>watch</a:t>
            </a:r>
            <a:r>
              <a:rPr lang="tr-TR" sz="1200" dirty="0">
                <a:solidFill>
                  <a:srgbClr val="0070C0"/>
                </a:solidFill>
                <a:hlinkClick r:id="rId4" action="ppaction://hlinkfile"/>
              </a:rPr>
              <a:t>?v=hSWgMwFk6II</a:t>
            </a:r>
            <a:endParaRPr lang="tr-TR" sz="1200" dirty="0">
              <a:solidFill>
                <a:srgbClr val="0070C0"/>
              </a:solidFill>
            </a:endParaRPr>
          </a:p>
        </p:txBody>
      </p:sp>
      <p:sp>
        <p:nvSpPr>
          <p:cNvPr id="6" name="5 Veri Yer Tutucusu"/>
          <p:cNvSpPr>
            <a:spLocks noGrp="1"/>
          </p:cNvSpPr>
          <p:nvPr>
            <p:ph type="dt" sz="half" idx="10"/>
          </p:nvPr>
        </p:nvSpPr>
        <p:spPr/>
        <p:txBody>
          <a:bodyPr/>
          <a:lstStyle/>
          <a:p>
            <a:fld id="{B04DC1B0-4C03-4E2B-8FA1-4349BE15C8C1}" type="datetime1">
              <a:rPr lang="tr-TR" smtClean="0"/>
              <a:pPr/>
              <a:t>2.2.2017</a:t>
            </a:fld>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46</a:t>
            </a:fld>
            <a:endParaRPr lang="tr-TR"/>
          </a:p>
        </p:txBody>
      </p:sp>
    </p:spTree>
    <p:extLst>
      <p:ext uri="{BB962C8B-B14F-4D97-AF65-F5344CB8AC3E}">
        <p14:creationId xmlns:p14="http://schemas.microsoft.com/office/powerpoint/2010/main" val="22465988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Kaya Tırmanışı Tarihi</a:t>
            </a:r>
            <a:endParaRPr lang="tr-TR" dirty="0"/>
          </a:p>
        </p:txBody>
      </p:sp>
      <p:sp>
        <p:nvSpPr>
          <p:cNvPr id="3" name="2 İçerik Yer Tutucusu"/>
          <p:cNvSpPr>
            <a:spLocks noGrp="1"/>
          </p:cNvSpPr>
          <p:nvPr>
            <p:ph idx="1"/>
          </p:nvPr>
        </p:nvSpPr>
        <p:spPr/>
        <p:txBody>
          <a:bodyPr>
            <a:normAutofit/>
          </a:bodyPr>
          <a:lstStyle/>
          <a:p>
            <a:pPr algn="just"/>
            <a:r>
              <a:rPr lang="tr-TR" sz="3000" dirty="0">
                <a:solidFill>
                  <a:srgbClr val="002060"/>
                </a:solidFill>
              </a:rPr>
              <a:t>1880’li yıllarda bağımsız bir spor haline geldi.</a:t>
            </a:r>
          </a:p>
          <a:p>
            <a:pPr lvl="1" algn="just"/>
            <a:endParaRPr lang="tr-TR" sz="3000" dirty="0">
              <a:solidFill>
                <a:srgbClr val="002060"/>
              </a:solidFill>
            </a:endParaRPr>
          </a:p>
          <a:p>
            <a:pPr lvl="1" algn="just"/>
            <a:r>
              <a:rPr lang="tr-TR" sz="2600" dirty="0">
                <a:solidFill>
                  <a:srgbClr val="002060"/>
                </a:solidFill>
              </a:rPr>
              <a:t>Büyük Britanya Galler Bölgesi ve Lake </a:t>
            </a:r>
            <a:r>
              <a:rPr lang="tr-TR" sz="2600" dirty="0" err="1">
                <a:solidFill>
                  <a:srgbClr val="002060"/>
                </a:solidFill>
              </a:rPr>
              <a:t>District</a:t>
            </a:r>
            <a:r>
              <a:rPr lang="tr-TR" sz="2600" dirty="0">
                <a:solidFill>
                  <a:srgbClr val="002060"/>
                </a:solidFill>
              </a:rPr>
              <a:t>,</a:t>
            </a:r>
          </a:p>
          <a:p>
            <a:pPr lvl="1" algn="just"/>
            <a:r>
              <a:rPr lang="tr-TR" sz="2600" dirty="0" err="1">
                <a:solidFill>
                  <a:srgbClr val="002060"/>
                </a:solidFill>
              </a:rPr>
              <a:t>Sachsen</a:t>
            </a:r>
            <a:r>
              <a:rPr lang="tr-TR" sz="2600" dirty="0">
                <a:solidFill>
                  <a:srgbClr val="002060"/>
                </a:solidFill>
              </a:rPr>
              <a:t> eyaleti başkenti Dresden,</a:t>
            </a:r>
          </a:p>
          <a:p>
            <a:pPr lvl="1" algn="just"/>
            <a:r>
              <a:rPr lang="tr-TR" sz="2600" dirty="0">
                <a:solidFill>
                  <a:srgbClr val="002060"/>
                </a:solidFill>
              </a:rPr>
              <a:t>İtalyan Alpleri </a:t>
            </a:r>
            <a:r>
              <a:rPr lang="tr-TR" sz="2600" dirty="0" err="1">
                <a:solidFill>
                  <a:srgbClr val="002060"/>
                </a:solidFill>
              </a:rPr>
              <a:t>Dolamites</a:t>
            </a:r>
            <a:r>
              <a:rPr lang="tr-TR" sz="2600" dirty="0">
                <a:solidFill>
                  <a:srgbClr val="002060"/>
                </a:solidFill>
              </a:rPr>
              <a:t>.</a:t>
            </a:r>
          </a:p>
          <a:p>
            <a:pPr lvl="1" algn="just"/>
            <a:endParaRPr lang="tr-TR" sz="3000" dirty="0">
              <a:solidFill>
                <a:srgbClr val="002060"/>
              </a:solidFill>
            </a:endParaRPr>
          </a:p>
          <a:p>
            <a:pPr algn="just"/>
            <a:r>
              <a:rPr lang="tr-TR" sz="3000" dirty="0">
                <a:solidFill>
                  <a:srgbClr val="002060"/>
                </a:solidFill>
              </a:rPr>
              <a:t>Spor kaya tırmanışı ise 1970’li yıllarda Fransa’da ilk defa varlık gösterdi (</a:t>
            </a:r>
            <a:r>
              <a:rPr lang="tr-TR" sz="3000" dirty="0" err="1">
                <a:solidFill>
                  <a:srgbClr val="002060"/>
                </a:solidFill>
              </a:rPr>
              <a:t>Kidd</a:t>
            </a:r>
            <a:r>
              <a:rPr lang="tr-TR" sz="3000" dirty="0">
                <a:solidFill>
                  <a:srgbClr val="002060"/>
                </a:solidFill>
              </a:rPr>
              <a:t> and </a:t>
            </a:r>
            <a:r>
              <a:rPr lang="tr-TR" sz="3000" dirty="0" err="1">
                <a:solidFill>
                  <a:srgbClr val="002060"/>
                </a:solidFill>
              </a:rPr>
              <a:t>Hazelrigs</a:t>
            </a:r>
            <a:r>
              <a:rPr lang="tr-TR" sz="3000" dirty="0">
                <a:solidFill>
                  <a:srgbClr val="002060"/>
                </a:solidFill>
              </a:rPr>
              <a:t>, 2009).</a:t>
            </a:r>
          </a:p>
        </p:txBody>
      </p:sp>
      <p:sp>
        <p:nvSpPr>
          <p:cNvPr id="4" name="3 Veri Yer Tutucusu"/>
          <p:cNvSpPr>
            <a:spLocks noGrp="1"/>
          </p:cNvSpPr>
          <p:nvPr>
            <p:ph type="dt" sz="half" idx="10"/>
          </p:nvPr>
        </p:nvSpPr>
        <p:spPr/>
        <p:txBody>
          <a:bodyPr/>
          <a:lstStyle/>
          <a:p>
            <a:fld id="{E9BEDC2B-404E-4986-8C3D-4255BE1BFA3D}" type="datetime1">
              <a:rPr lang="tr-TR" smtClean="0"/>
              <a:pPr/>
              <a:t>2.2.2017</a:t>
            </a:fld>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5</a:t>
            </a:fld>
            <a:endParaRPr lang="tr-TR"/>
          </a:p>
        </p:txBody>
      </p:sp>
    </p:spTree>
    <p:extLst>
      <p:ext uri="{BB962C8B-B14F-4D97-AF65-F5344CB8AC3E}">
        <p14:creationId xmlns:p14="http://schemas.microsoft.com/office/powerpoint/2010/main" val="2858694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Kaya Tırmanışı Tarihi</a:t>
            </a:r>
            <a:endParaRPr lang="tr-TR" dirty="0"/>
          </a:p>
        </p:txBody>
      </p:sp>
      <p:sp>
        <p:nvSpPr>
          <p:cNvPr id="3" name="2 İçerik Yer Tutucusu"/>
          <p:cNvSpPr>
            <a:spLocks noGrp="1"/>
          </p:cNvSpPr>
          <p:nvPr>
            <p:ph idx="1"/>
          </p:nvPr>
        </p:nvSpPr>
        <p:spPr/>
        <p:txBody>
          <a:bodyPr>
            <a:normAutofit/>
          </a:bodyPr>
          <a:lstStyle/>
          <a:p>
            <a:pPr algn="just"/>
            <a:r>
              <a:rPr lang="tr-TR" sz="3000" dirty="0">
                <a:solidFill>
                  <a:srgbClr val="002060"/>
                </a:solidFill>
              </a:rPr>
              <a:t>Kaya tırmanışı önceleri yalnızca dağcılığın bir kolu idi.</a:t>
            </a:r>
          </a:p>
          <a:p>
            <a:pPr algn="just"/>
            <a:endParaRPr lang="tr-TR" sz="3000" dirty="0">
              <a:solidFill>
                <a:srgbClr val="002060"/>
              </a:solidFill>
            </a:endParaRPr>
          </a:p>
          <a:p>
            <a:pPr algn="just"/>
            <a:r>
              <a:rPr lang="tr-TR" sz="3000" dirty="0">
                <a:solidFill>
                  <a:srgbClr val="002060"/>
                </a:solidFill>
              </a:rPr>
              <a:t>Belli bir zirveyi hedefleyen dağcılar tarafından genellikle mecbur kalındığı, bazen de tercih edildiği için aşılması gereken engellerdi.</a:t>
            </a:r>
          </a:p>
        </p:txBody>
      </p:sp>
      <p:sp>
        <p:nvSpPr>
          <p:cNvPr id="4" name="3 Veri Yer Tutucusu"/>
          <p:cNvSpPr>
            <a:spLocks noGrp="1"/>
          </p:cNvSpPr>
          <p:nvPr>
            <p:ph type="dt" sz="half" idx="10"/>
          </p:nvPr>
        </p:nvSpPr>
        <p:spPr/>
        <p:txBody>
          <a:bodyPr/>
          <a:lstStyle/>
          <a:p>
            <a:fld id="{8993C3BB-7705-47FB-A144-8B599A4BF351}" type="datetime1">
              <a:rPr lang="tr-TR" smtClean="0"/>
              <a:pPr/>
              <a:t>2.2.2017</a:t>
            </a:fld>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6</a:t>
            </a:fld>
            <a:endParaRPr lang="tr-TR"/>
          </a:p>
        </p:txBody>
      </p:sp>
    </p:spTree>
    <p:extLst>
      <p:ext uri="{BB962C8B-B14F-4D97-AF65-F5344CB8AC3E}">
        <p14:creationId xmlns:p14="http://schemas.microsoft.com/office/powerpoint/2010/main" val="3436662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Kaya Tırmanışı Tarihi</a:t>
            </a:r>
            <a:endParaRPr lang="tr-TR" dirty="0"/>
          </a:p>
        </p:txBody>
      </p:sp>
      <p:sp>
        <p:nvSpPr>
          <p:cNvPr id="3" name="2 İçerik Yer Tutucusu"/>
          <p:cNvSpPr>
            <a:spLocks noGrp="1"/>
          </p:cNvSpPr>
          <p:nvPr>
            <p:ph idx="1"/>
          </p:nvPr>
        </p:nvSpPr>
        <p:spPr/>
        <p:txBody>
          <a:bodyPr>
            <a:normAutofit/>
          </a:bodyPr>
          <a:lstStyle/>
          <a:p>
            <a:pPr algn="just"/>
            <a:r>
              <a:rPr lang="tr-TR" sz="3000" dirty="0">
                <a:solidFill>
                  <a:srgbClr val="002060"/>
                </a:solidFill>
              </a:rPr>
              <a:t>Zamanla dağcılar, kendilerine engel olan bu duvarları geçmek için antrenman yapmaya başladılar.</a:t>
            </a:r>
          </a:p>
          <a:p>
            <a:pPr algn="just"/>
            <a:endParaRPr lang="tr-TR" sz="3000" dirty="0">
              <a:solidFill>
                <a:srgbClr val="002060"/>
              </a:solidFill>
            </a:endParaRPr>
          </a:p>
          <a:p>
            <a:pPr algn="just"/>
            <a:r>
              <a:rPr lang="tr-TR" sz="3000" dirty="0">
                <a:solidFill>
                  <a:srgbClr val="002060"/>
                </a:solidFill>
              </a:rPr>
              <a:t>Önceleri çok kısa kaya duvarlarında alpin stilde yapılan bu antrenmanlar zamanla başlı başına bir spor haline gelmiştir.</a:t>
            </a:r>
          </a:p>
        </p:txBody>
      </p:sp>
      <p:sp>
        <p:nvSpPr>
          <p:cNvPr id="4" name="3 Veri Yer Tutucusu"/>
          <p:cNvSpPr>
            <a:spLocks noGrp="1"/>
          </p:cNvSpPr>
          <p:nvPr>
            <p:ph type="dt" sz="half" idx="10"/>
          </p:nvPr>
        </p:nvSpPr>
        <p:spPr/>
        <p:txBody>
          <a:bodyPr/>
          <a:lstStyle/>
          <a:p>
            <a:fld id="{2ECCDD6E-B0F2-415F-9920-56C00FD8CC2B}" type="datetime1">
              <a:rPr lang="tr-TR" smtClean="0"/>
              <a:pPr/>
              <a:t>2.2.2017</a:t>
            </a:fld>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7</a:t>
            </a:fld>
            <a:endParaRPr lang="tr-TR"/>
          </a:p>
        </p:txBody>
      </p:sp>
    </p:spTree>
    <p:extLst>
      <p:ext uri="{BB962C8B-B14F-4D97-AF65-F5344CB8AC3E}">
        <p14:creationId xmlns:p14="http://schemas.microsoft.com/office/powerpoint/2010/main" val="521036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Kaya Tırmanışı Tarihi</a:t>
            </a:r>
            <a:endParaRPr lang="tr-TR" dirty="0"/>
          </a:p>
        </p:txBody>
      </p:sp>
      <p:graphicFrame>
        <p:nvGraphicFramePr>
          <p:cNvPr id="4" name="6 İçerik Yer Tutucusu"/>
          <p:cNvGraphicFramePr>
            <a:graphicFrameLocks/>
          </p:cNvGraphicFramePr>
          <p:nvPr/>
        </p:nvGraphicFramePr>
        <p:xfrm>
          <a:off x="3521075" y="1953344"/>
          <a:ext cx="5149850" cy="4572000"/>
        </p:xfrm>
        <a:graphic>
          <a:graphicData uri="http://schemas.openxmlformats.org/drawingml/2006/table">
            <a:tbl>
              <a:tblPr/>
              <a:tblGrid>
                <a:gridCol w="629920"/>
                <a:gridCol w="4519930"/>
              </a:tblGrid>
              <a:tr h="0">
                <a:tc>
                  <a:txBody>
                    <a:bodyPr/>
                    <a:lstStyle/>
                    <a:p>
                      <a:pPr marL="0" marR="0" algn="just">
                        <a:lnSpc>
                          <a:spcPct val="150000"/>
                        </a:lnSpc>
                        <a:spcBef>
                          <a:spcPts val="0"/>
                        </a:spcBef>
                        <a:spcAft>
                          <a:spcPts val="1200"/>
                        </a:spcAft>
                      </a:pPr>
                      <a:r>
                        <a:rPr lang="tr-TR" sz="1000" dirty="0" smtClean="0">
                          <a:latin typeface="+mn-lt"/>
                          <a:ea typeface="Times New Roman"/>
                          <a:cs typeface="Times New Roman"/>
                        </a:rPr>
                        <a:t>1940 - 1980</a:t>
                      </a:r>
                      <a:endParaRPr lang="tr-TR" sz="10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1200"/>
                        </a:spcAft>
                      </a:pPr>
                      <a:r>
                        <a:rPr lang="tr-TR" sz="1000" dirty="0" smtClean="0">
                          <a:latin typeface="+mn-lt"/>
                          <a:ea typeface="Times New Roman"/>
                          <a:cs typeface="Times New Roman"/>
                        </a:rPr>
                        <a:t>SSCB’de</a:t>
                      </a:r>
                      <a:r>
                        <a:rPr lang="tr-TR" sz="1000" baseline="0" dirty="0" smtClean="0">
                          <a:latin typeface="+mn-lt"/>
                          <a:ea typeface="Times New Roman"/>
                          <a:cs typeface="Times New Roman"/>
                        </a:rPr>
                        <a:t> yalnızca kendi vatandaşları için yarışma organizasyonları düzenlendi (kaya tırmanışı).</a:t>
                      </a:r>
                      <a:endParaRPr lang="tr-TR" sz="10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50000"/>
                        </a:lnSpc>
                        <a:spcBef>
                          <a:spcPts val="0"/>
                        </a:spcBef>
                        <a:spcAft>
                          <a:spcPts val="1200"/>
                        </a:spcAft>
                      </a:pPr>
                      <a:r>
                        <a:rPr lang="tr-TR" sz="1000" dirty="0">
                          <a:latin typeface="+mn-lt"/>
                          <a:ea typeface="Times New Roman"/>
                          <a:cs typeface="Times New Roman"/>
                        </a:rPr>
                        <a:t>1985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1200"/>
                        </a:spcAft>
                      </a:pPr>
                      <a:r>
                        <a:rPr lang="tr-TR" sz="1000" dirty="0">
                          <a:latin typeface="+mn-lt"/>
                          <a:ea typeface="Times New Roman"/>
                          <a:cs typeface="Times New Roman"/>
                        </a:rPr>
                        <a:t>İlk ‘zorluk’ kategorisi yarışmaları İtalyanlar tarafından </a:t>
                      </a:r>
                      <a:r>
                        <a:rPr lang="tr-TR" sz="1000" dirty="0" err="1">
                          <a:latin typeface="+mn-lt"/>
                          <a:ea typeface="Times New Roman"/>
                          <a:cs typeface="Times New Roman"/>
                        </a:rPr>
                        <a:t>Valle</a:t>
                      </a:r>
                      <a:r>
                        <a:rPr lang="tr-TR" sz="1000" dirty="0">
                          <a:latin typeface="+mn-lt"/>
                          <a:ea typeface="Times New Roman"/>
                          <a:cs typeface="Times New Roman"/>
                        </a:rPr>
                        <a:t> </a:t>
                      </a:r>
                      <a:r>
                        <a:rPr lang="tr-TR" sz="1000" dirty="0" err="1" smtClean="0">
                          <a:latin typeface="+mn-lt"/>
                          <a:ea typeface="Times New Roman"/>
                          <a:cs typeface="Times New Roman"/>
                        </a:rPr>
                        <a:t>Stretta’da</a:t>
                      </a:r>
                      <a:r>
                        <a:rPr lang="tr-TR" sz="1000" dirty="0" smtClean="0">
                          <a:latin typeface="+mn-lt"/>
                          <a:ea typeface="Times New Roman"/>
                          <a:cs typeface="Times New Roman"/>
                        </a:rPr>
                        <a:t> </a:t>
                      </a:r>
                      <a:r>
                        <a:rPr lang="tr-TR" sz="1000" dirty="0">
                          <a:latin typeface="+mn-lt"/>
                          <a:ea typeface="Times New Roman"/>
                          <a:cs typeface="Times New Roman"/>
                        </a:rPr>
                        <a:t>doğal kayada organize edildi. Binlerce kişinin şaşkınlıkla izlediği bu yarışmayı Almanya’ dan </a:t>
                      </a:r>
                      <a:r>
                        <a:rPr lang="tr-TR" sz="1000" dirty="0" err="1">
                          <a:latin typeface="+mn-lt"/>
                          <a:ea typeface="Times New Roman"/>
                          <a:cs typeface="Times New Roman"/>
                        </a:rPr>
                        <a:t>Stefan</a:t>
                      </a:r>
                      <a:r>
                        <a:rPr lang="tr-TR" sz="1000" dirty="0">
                          <a:latin typeface="+mn-lt"/>
                          <a:ea typeface="Times New Roman"/>
                          <a:cs typeface="Times New Roman"/>
                        </a:rPr>
                        <a:t> </a:t>
                      </a:r>
                      <a:r>
                        <a:rPr lang="tr-TR" sz="1000" dirty="0" err="1">
                          <a:latin typeface="+mn-lt"/>
                          <a:ea typeface="Times New Roman"/>
                          <a:cs typeface="Times New Roman"/>
                        </a:rPr>
                        <a:t>Glowacz</a:t>
                      </a:r>
                      <a:r>
                        <a:rPr lang="tr-TR" sz="1000" dirty="0">
                          <a:latin typeface="+mn-lt"/>
                          <a:ea typeface="Times New Roman"/>
                          <a:cs typeface="Times New Roman"/>
                        </a:rPr>
                        <a:t> kazanmıştır.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50000"/>
                        </a:lnSpc>
                        <a:spcBef>
                          <a:spcPts val="0"/>
                        </a:spcBef>
                        <a:spcAft>
                          <a:spcPts val="1200"/>
                        </a:spcAft>
                      </a:pPr>
                      <a:r>
                        <a:rPr lang="tr-TR" sz="1000">
                          <a:latin typeface="+mn-lt"/>
                          <a:ea typeface="Times New Roman"/>
                          <a:cs typeface="Times New Roman"/>
                        </a:rPr>
                        <a:t>1986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1200"/>
                        </a:spcAft>
                      </a:pPr>
                      <a:r>
                        <a:rPr lang="tr-TR" sz="1000" dirty="0">
                          <a:latin typeface="+mn-lt"/>
                          <a:ea typeface="Times New Roman"/>
                          <a:cs typeface="Times New Roman"/>
                        </a:rPr>
                        <a:t>Bu yarışmada ise </a:t>
                      </a:r>
                      <a:r>
                        <a:rPr lang="tr-TR" sz="1000" dirty="0" smtClean="0">
                          <a:latin typeface="+mn-lt"/>
                          <a:ea typeface="Times New Roman"/>
                          <a:cs typeface="Times New Roman"/>
                        </a:rPr>
                        <a:t>10.000’in </a:t>
                      </a:r>
                      <a:r>
                        <a:rPr lang="tr-TR" sz="1000" dirty="0">
                          <a:latin typeface="+mn-lt"/>
                          <a:ea typeface="Times New Roman"/>
                          <a:cs typeface="Times New Roman"/>
                        </a:rPr>
                        <a:t>üzerinde izleyici sayısına ulaşılmıştır. Ayrıca bu yarışmanın finali </a:t>
                      </a:r>
                      <a:r>
                        <a:rPr lang="tr-TR" sz="1000" dirty="0" smtClean="0">
                          <a:latin typeface="+mn-lt"/>
                          <a:ea typeface="Times New Roman"/>
                          <a:cs typeface="Times New Roman"/>
                        </a:rPr>
                        <a:t>Avrupa’da </a:t>
                      </a:r>
                      <a:r>
                        <a:rPr lang="tr-TR" sz="1000" dirty="0">
                          <a:latin typeface="+mn-lt"/>
                          <a:ea typeface="Times New Roman"/>
                          <a:cs typeface="Times New Roman"/>
                        </a:rPr>
                        <a:t>yedi televizyon tarafından sunulmuştur.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50000"/>
                        </a:lnSpc>
                        <a:spcBef>
                          <a:spcPts val="0"/>
                        </a:spcBef>
                        <a:spcAft>
                          <a:spcPts val="1200"/>
                        </a:spcAft>
                      </a:pPr>
                      <a:r>
                        <a:rPr lang="tr-TR" sz="1000">
                          <a:latin typeface="+mn-lt"/>
                          <a:ea typeface="Times New Roman"/>
                          <a:cs typeface="Times New Roman"/>
                        </a:rPr>
                        <a:t>1986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1200"/>
                        </a:spcAft>
                      </a:pPr>
                      <a:r>
                        <a:rPr lang="tr-TR" sz="1000" dirty="0">
                          <a:latin typeface="+mn-lt"/>
                          <a:ea typeface="Times New Roman"/>
                          <a:cs typeface="Times New Roman"/>
                        </a:rPr>
                        <a:t>Fransa’ da ilk kapalı alan spor kaya tırmanışı yarışması düzenlenmiştir.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50000"/>
                        </a:lnSpc>
                        <a:spcBef>
                          <a:spcPts val="0"/>
                        </a:spcBef>
                        <a:spcAft>
                          <a:spcPts val="1200"/>
                        </a:spcAft>
                      </a:pPr>
                      <a:r>
                        <a:rPr lang="tr-TR" sz="1000">
                          <a:latin typeface="+mn-lt"/>
                          <a:ea typeface="Times New Roman"/>
                          <a:cs typeface="Times New Roman"/>
                        </a:rPr>
                        <a:t>1988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1200"/>
                        </a:spcAft>
                      </a:pPr>
                      <a:r>
                        <a:rPr lang="tr-TR" sz="1000" dirty="0">
                          <a:latin typeface="+mn-lt"/>
                          <a:ea typeface="Times New Roman"/>
                          <a:cs typeface="Times New Roman"/>
                        </a:rPr>
                        <a:t>Uluslar arası Dağcılık ve Tırmanış Federasyonu bu yarışmaları tanımış ve sürekliliğini sağlamayı kabul etmiştir.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50000"/>
                        </a:lnSpc>
                        <a:spcBef>
                          <a:spcPts val="0"/>
                        </a:spcBef>
                        <a:spcAft>
                          <a:spcPts val="1200"/>
                        </a:spcAft>
                      </a:pPr>
                      <a:r>
                        <a:rPr lang="tr-TR" sz="1000">
                          <a:latin typeface="+mn-lt"/>
                          <a:ea typeface="Times New Roman"/>
                          <a:cs typeface="Times New Roman"/>
                        </a:rPr>
                        <a:t>1989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1200"/>
                        </a:spcAft>
                      </a:pPr>
                      <a:r>
                        <a:rPr lang="tr-TR" sz="1000" dirty="0">
                          <a:latin typeface="+mn-lt"/>
                          <a:ea typeface="Times New Roman"/>
                          <a:cs typeface="Times New Roman"/>
                        </a:rPr>
                        <a:t>İlk dünya kupası hem ‘sürat’ hem de ‘zorluk’ kategorilerinde düzenlenmiştir.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50000"/>
                        </a:lnSpc>
                        <a:spcBef>
                          <a:spcPts val="0"/>
                        </a:spcBef>
                        <a:spcAft>
                          <a:spcPts val="1200"/>
                        </a:spcAft>
                      </a:pPr>
                      <a:r>
                        <a:rPr lang="tr-TR" sz="1000">
                          <a:latin typeface="+mn-lt"/>
                          <a:ea typeface="Times New Roman"/>
                          <a:cs typeface="Times New Roman"/>
                        </a:rPr>
                        <a:t>1990’ lar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1200"/>
                        </a:spcAft>
                      </a:pPr>
                      <a:r>
                        <a:rPr lang="tr-TR" sz="1000" dirty="0" smtClean="0">
                          <a:latin typeface="+mn-lt"/>
                          <a:ea typeface="Times New Roman"/>
                          <a:cs typeface="Times New Roman"/>
                        </a:rPr>
                        <a:t>Avrupa’nın </a:t>
                      </a:r>
                      <a:r>
                        <a:rPr lang="tr-TR" sz="1000" dirty="0">
                          <a:latin typeface="+mn-lt"/>
                          <a:ea typeface="Times New Roman"/>
                          <a:cs typeface="Times New Roman"/>
                        </a:rPr>
                        <a:t>belli başlı bölgelerinde yapay tırmanma duvarlarında yarışma organizasyonları düzenlenmeye başlandı.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50000"/>
                        </a:lnSpc>
                        <a:spcBef>
                          <a:spcPts val="0"/>
                        </a:spcBef>
                        <a:spcAft>
                          <a:spcPts val="1200"/>
                        </a:spcAft>
                      </a:pPr>
                      <a:r>
                        <a:rPr lang="tr-TR" sz="1000">
                          <a:latin typeface="+mn-lt"/>
                          <a:ea typeface="Times New Roman"/>
                          <a:cs typeface="Times New Roman"/>
                        </a:rPr>
                        <a:t>1991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1200"/>
                        </a:spcAft>
                      </a:pPr>
                      <a:r>
                        <a:rPr lang="tr-TR" sz="1000" dirty="0">
                          <a:latin typeface="+mn-lt"/>
                          <a:ea typeface="Times New Roman"/>
                          <a:cs typeface="Times New Roman"/>
                        </a:rPr>
                        <a:t>Almanya Frankfurt’ ta ilk dünya kupası düzenlendi.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50000"/>
                        </a:lnSpc>
                        <a:spcBef>
                          <a:spcPts val="0"/>
                        </a:spcBef>
                        <a:spcAft>
                          <a:spcPts val="1200"/>
                        </a:spcAft>
                      </a:pPr>
                      <a:r>
                        <a:rPr lang="tr-TR" sz="1000">
                          <a:latin typeface="+mn-lt"/>
                          <a:ea typeface="Times New Roman"/>
                          <a:cs typeface="Times New Roman"/>
                        </a:rPr>
                        <a:t>1992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1200"/>
                        </a:spcAft>
                      </a:pPr>
                      <a:r>
                        <a:rPr lang="tr-TR" sz="1000" dirty="0">
                          <a:latin typeface="+mn-lt"/>
                          <a:ea typeface="Times New Roman"/>
                          <a:cs typeface="Times New Roman"/>
                        </a:rPr>
                        <a:t>İlk kez gençler dünya kupası </a:t>
                      </a:r>
                      <a:r>
                        <a:rPr lang="tr-TR" sz="1000" dirty="0" smtClean="0">
                          <a:latin typeface="+mn-lt"/>
                          <a:ea typeface="Times New Roman"/>
                          <a:cs typeface="Times New Roman"/>
                        </a:rPr>
                        <a:t>İsviçre’nin </a:t>
                      </a:r>
                      <a:r>
                        <a:rPr lang="tr-TR" sz="1000" dirty="0" err="1">
                          <a:latin typeface="+mn-lt"/>
                          <a:ea typeface="Times New Roman"/>
                          <a:cs typeface="Times New Roman"/>
                        </a:rPr>
                        <a:t>Bazel</a:t>
                      </a:r>
                      <a:r>
                        <a:rPr lang="tr-TR" sz="1000" dirty="0">
                          <a:latin typeface="+mn-lt"/>
                          <a:ea typeface="Times New Roman"/>
                          <a:cs typeface="Times New Roman"/>
                        </a:rPr>
                        <a:t> kentinde yapıldı.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50000"/>
                        </a:lnSpc>
                        <a:spcBef>
                          <a:spcPts val="0"/>
                        </a:spcBef>
                        <a:spcAft>
                          <a:spcPts val="1200"/>
                        </a:spcAft>
                      </a:pPr>
                      <a:r>
                        <a:rPr lang="tr-TR" sz="1000">
                          <a:latin typeface="+mn-lt"/>
                          <a:ea typeface="Times New Roman"/>
                          <a:cs typeface="Times New Roman"/>
                        </a:rPr>
                        <a:t>1997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1200"/>
                        </a:spcAft>
                      </a:pPr>
                      <a:r>
                        <a:rPr lang="tr-TR" sz="1000" dirty="0">
                          <a:latin typeface="+mn-lt"/>
                          <a:ea typeface="Times New Roman"/>
                          <a:cs typeface="Times New Roman"/>
                        </a:rPr>
                        <a:t>Uluslararası Tırmanış Yarışma Kurulu (ICCC - </a:t>
                      </a:r>
                      <a:r>
                        <a:rPr lang="tr-TR" sz="1000" dirty="0" err="1">
                          <a:latin typeface="+mn-lt"/>
                          <a:ea typeface="Times New Roman"/>
                          <a:cs typeface="Times New Roman"/>
                        </a:rPr>
                        <a:t>İnternational</a:t>
                      </a:r>
                      <a:r>
                        <a:rPr lang="tr-TR" sz="1000" dirty="0">
                          <a:latin typeface="+mn-lt"/>
                          <a:ea typeface="Times New Roman"/>
                          <a:cs typeface="Times New Roman"/>
                        </a:rPr>
                        <a:t> </a:t>
                      </a:r>
                      <a:r>
                        <a:rPr lang="tr-TR" sz="1000" dirty="0" err="1">
                          <a:latin typeface="+mn-lt"/>
                          <a:ea typeface="Times New Roman"/>
                          <a:cs typeface="Times New Roman"/>
                        </a:rPr>
                        <a:t>Council</a:t>
                      </a:r>
                      <a:r>
                        <a:rPr lang="tr-TR" sz="1000" dirty="0">
                          <a:latin typeface="+mn-lt"/>
                          <a:ea typeface="Times New Roman"/>
                          <a:cs typeface="Times New Roman"/>
                        </a:rPr>
                        <a:t> </a:t>
                      </a:r>
                      <a:r>
                        <a:rPr lang="tr-TR" sz="1000" dirty="0" err="1">
                          <a:latin typeface="+mn-lt"/>
                          <a:ea typeface="Times New Roman"/>
                          <a:cs typeface="Times New Roman"/>
                        </a:rPr>
                        <a:t>for</a:t>
                      </a:r>
                      <a:r>
                        <a:rPr lang="tr-TR" sz="1000" dirty="0">
                          <a:latin typeface="+mn-lt"/>
                          <a:ea typeface="Times New Roman"/>
                          <a:cs typeface="Times New Roman"/>
                        </a:rPr>
                        <a:t> </a:t>
                      </a:r>
                      <a:r>
                        <a:rPr lang="tr-TR" sz="1000" dirty="0" err="1">
                          <a:latin typeface="+mn-lt"/>
                          <a:ea typeface="Times New Roman"/>
                          <a:cs typeface="Times New Roman"/>
                        </a:rPr>
                        <a:t>Climbing</a:t>
                      </a:r>
                      <a:r>
                        <a:rPr lang="tr-TR" sz="1000" dirty="0">
                          <a:latin typeface="+mn-lt"/>
                          <a:ea typeface="Times New Roman"/>
                          <a:cs typeface="Times New Roman"/>
                        </a:rPr>
                        <a:t> </a:t>
                      </a:r>
                      <a:r>
                        <a:rPr lang="tr-TR" sz="1000" dirty="0" err="1">
                          <a:latin typeface="+mn-lt"/>
                          <a:ea typeface="Times New Roman"/>
                          <a:cs typeface="Times New Roman"/>
                        </a:rPr>
                        <a:t>Competition</a:t>
                      </a:r>
                      <a:r>
                        <a:rPr lang="tr-TR" sz="1000" dirty="0">
                          <a:latin typeface="+mn-lt"/>
                          <a:ea typeface="Times New Roman"/>
                          <a:cs typeface="Times New Roman"/>
                        </a:rPr>
                        <a:t>) </a:t>
                      </a:r>
                      <a:r>
                        <a:rPr lang="tr-TR" sz="1000" dirty="0" err="1" smtClean="0">
                          <a:latin typeface="+mn-lt"/>
                          <a:ea typeface="Times New Roman"/>
                          <a:cs typeface="Times New Roman"/>
                        </a:rPr>
                        <a:t>UIAA’ya</a:t>
                      </a:r>
                      <a:r>
                        <a:rPr lang="tr-TR" sz="1000" dirty="0" smtClean="0">
                          <a:latin typeface="+mn-lt"/>
                          <a:ea typeface="Times New Roman"/>
                          <a:cs typeface="Times New Roman"/>
                        </a:rPr>
                        <a:t> </a:t>
                      </a:r>
                      <a:r>
                        <a:rPr lang="tr-TR" sz="1000" dirty="0">
                          <a:latin typeface="+mn-lt"/>
                          <a:ea typeface="Times New Roman"/>
                          <a:cs typeface="Times New Roman"/>
                        </a:rPr>
                        <a:t>(</a:t>
                      </a:r>
                      <a:r>
                        <a:rPr lang="tr-TR" sz="1000" dirty="0" err="1">
                          <a:latin typeface="+mn-lt"/>
                          <a:ea typeface="Times New Roman"/>
                          <a:cs typeface="Times New Roman"/>
                        </a:rPr>
                        <a:t>İnternational</a:t>
                      </a:r>
                      <a:r>
                        <a:rPr lang="tr-TR" sz="1000" dirty="0">
                          <a:latin typeface="+mn-lt"/>
                          <a:ea typeface="Times New Roman"/>
                          <a:cs typeface="Times New Roman"/>
                        </a:rPr>
                        <a:t> </a:t>
                      </a:r>
                      <a:r>
                        <a:rPr lang="tr-TR" sz="1000" dirty="0" err="1">
                          <a:latin typeface="+mn-lt"/>
                          <a:ea typeface="Times New Roman"/>
                          <a:cs typeface="Times New Roman"/>
                        </a:rPr>
                        <a:t>Mountaineering</a:t>
                      </a:r>
                      <a:r>
                        <a:rPr lang="tr-TR" sz="1000" dirty="0">
                          <a:latin typeface="+mn-lt"/>
                          <a:ea typeface="Times New Roman"/>
                          <a:cs typeface="Times New Roman"/>
                        </a:rPr>
                        <a:t> and </a:t>
                      </a:r>
                      <a:r>
                        <a:rPr lang="tr-TR" sz="1000" dirty="0" err="1">
                          <a:latin typeface="+mn-lt"/>
                          <a:ea typeface="Times New Roman"/>
                          <a:cs typeface="Times New Roman"/>
                        </a:rPr>
                        <a:t>Climbing</a:t>
                      </a:r>
                      <a:r>
                        <a:rPr lang="tr-TR" sz="1000" dirty="0">
                          <a:latin typeface="+mn-lt"/>
                          <a:ea typeface="Times New Roman"/>
                          <a:cs typeface="Times New Roman"/>
                        </a:rPr>
                        <a:t> </a:t>
                      </a:r>
                      <a:r>
                        <a:rPr lang="tr-TR" sz="1000" dirty="0" err="1">
                          <a:latin typeface="+mn-lt"/>
                          <a:ea typeface="Times New Roman"/>
                          <a:cs typeface="Times New Roman"/>
                        </a:rPr>
                        <a:t>Federation</a:t>
                      </a:r>
                      <a:r>
                        <a:rPr lang="tr-TR" sz="1000" dirty="0">
                          <a:latin typeface="+mn-lt"/>
                          <a:ea typeface="Times New Roman"/>
                          <a:cs typeface="Times New Roman"/>
                        </a:rPr>
                        <a:t> - Uluslar arası Dağcılık ve Tırmanış Federasyonu) </a:t>
                      </a:r>
                      <a:r>
                        <a:rPr lang="tr-TR" sz="1000" dirty="0" smtClean="0">
                          <a:latin typeface="+mn-lt"/>
                          <a:ea typeface="Times New Roman"/>
                          <a:cs typeface="Times New Roman"/>
                        </a:rPr>
                        <a:t>bağlı </a:t>
                      </a:r>
                      <a:r>
                        <a:rPr lang="tr-TR" sz="1000" dirty="0">
                          <a:latin typeface="+mn-lt"/>
                          <a:ea typeface="Times New Roman"/>
                          <a:cs typeface="Times New Roman"/>
                        </a:rPr>
                        <a:t>bir yapı olarak oluşturuldu.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50000"/>
                        </a:lnSpc>
                        <a:spcBef>
                          <a:spcPts val="0"/>
                        </a:spcBef>
                        <a:spcAft>
                          <a:spcPts val="1200"/>
                        </a:spcAft>
                      </a:pPr>
                      <a:r>
                        <a:rPr lang="tr-TR" sz="1000">
                          <a:latin typeface="+mn-lt"/>
                          <a:ea typeface="Times New Roman"/>
                          <a:cs typeface="Times New Roman"/>
                        </a:rPr>
                        <a:t>1998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1200"/>
                        </a:spcAft>
                      </a:pPr>
                      <a:r>
                        <a:rPr lang="tr-TR" sz="1000" dirty="0">
                          <a:latin typeface="+mn-lt"/>
                          <a:ea typeface="Times New Roman"/>
                          <a:cs typeface="Times New Roman"/>
                        </a:rPr>
                        <a:t>‘Kısa Kaya Tırmanışı’ yeni bir tırmanış disiplini olarak tanındı ve 1999 yılındaki dünya kupasında test edilmek üzere ilk kez yarışması düzenlendi.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Metin kutusu"/>
          <p:cNvSpPr txBox="1"/>
          <p:nvPr/>
        </p:nvSpPr>
        <p:spPr>
          <a:xfrm>
            <a:off x="3511403" y="1628801"/>
            <a:ext cx="3797258" cy="276999"/>
          </a:xfrm>
          <a:prstGeom prst="rect">
            <a:avLst/>
          </a:prstGeom>
          <a:noFill/>
        </p:spPr>
        <p:txBody>
          <a:bodyPr wrap="none" rtlCol="0">
            <a:spAutoFit/>
          </a:bodyPr>
          <a:lstStyle/>
          <a:p>
            <a:r>
              <a:rPr lang="tr-TR" sz="1200" dirty="0">
                <a:solidFill>
                  <a:srgbClr val="002060"/>
                </a:solidFill>
              </a:rPr>
              <a:t>Çizelge 1a. Spor Kaya Tırmanışı Yarışma Tarihi (IFSC, 2010).</a:t>
            </a:r>
          </a:p>
        </p:txBody>
      </p:sp>
      <p:sp>
        <p:nvSpPr>
          <p:cNvPr id="6" name="5 Veri Yer Tutucusu"/>
          <p:cNvSpPr>
            <a:spLocks noGrp="1"/>
          </p:cNvSpPr>
          <p:nvPr>
            <p:ph type="dt" sz="half" idx="10"/>
          </p:nvPr>
        </p:nvSpPr>
        <p:spPr/>
        <p:txBody>
          <a:bodyPr/>
          <a:lstStyle/>
          <a:p>
            <a:fld id="{83824A57-2F80-40AD-B430-41DD49D37A2E}" type="datetime1">
              <a:rPr lang="tr-TR" smtClean="0"/>
              <a:pPr/>
              <a:t>2.2.2017</a:t>
            </a:fld>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8</a:t>
            </a:fld>
            <a:endParaRPr lang="tr-TR"/>
          </a:p>
        </p:txBody>
      </p:sp>
    </p:spTree>
    <p:extLst>
      <p:ext uri="{BB962C8B-B14F-4D97-AF65-F5344CB8AC3E}">
        <p14:creationId xmlns:p14="http://schemas.microsoft.com/office/powerpoint/2010/main" val="4081575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Kaya Tırmanışı Tarihi</a:t>
            </a:r>
            <a:endParaRPr lang="tr-TR" dirty="0"/>
          </a:p>
        </p:txBody>
      </p:sp>
      <p:graphicFrame>
        <p:nvGraphicFramePr>
          <p:cNvPr id="6" name="5 Tablo"/>
          <p:cNvGraphicFramePr>
            <a:graphicFrameLocks noGrp="1"/>
          </p:cNvGraphicFramePr>
          <p:nvPr/>
        </p:nvGraphicFramePr>
        <p:xfrm>
          <a:off x="3523704" y="1556792"/>
          <a:ext cx="5308600" cy="5257800"/>
        </p:xfrm>
        <a:graphic>
          <a:graphicData uri="http://schemas.openxmlformats.org/drawingml/2006/table">
            <a:tbl>
              <a:tblPr/>
              <a:tblGrid>
                <a:gridCol w="788670"/>
                <a:gridCol w="4519930"/>
              </a:tblGrid>
              <a:tr h="0">
                <a:tc>
                  <a:txBody>
                    <a:bodyPr/>
                    <a:lstStyle/>
                    <a:p>
                      <a:pPr marL="0" marR="0" algn="just">
                        <a:lnSpc>
                          <a:spcPct val="150000"/>
                        </a:lnSpc>
                        <a:spcBef>
                          <a:spcPts val="0"/>
                        </a:spcBef>
                        <a:spcAft>
                          <a:spcPts val="1200"/>
                        </a:spcAft>
                      </a:pPr>
                      <a:r>
                        <a:rPr lang="tr-TR" sz="1000" dirty="0" smtClean="0">
                          <a:latin typeface="+mn-lt"/>
                          <a:ea typeface="Times New Roman"/>
                          <a:cs typeface="Times New Roman"/>
                        </a:rPr>
                        <a:t>2000</a:t>
                      </a:r>
                      <a:endParaRPr lang="tr-TR" sz="10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tr-TR" sz="1000" kern="1200" baseline="0" dirty="0" smtClean="0">
                          <a:solidFill>
                            <a:schemeClr val="tx1"/>
                          </a:solidFill>
                          <a:latin typeface="+mn-lt"/>
                          <a:ea typeface="+mn-ea"/>
                          <a:cs typeface="+mn-cs"/>
                        </a:rPr>
                        <a:t>22.12.2000 tarih ve Merkez Danışma Kurulunun 331 sayılı onayı ile Spor Tırmanış branşının Türkiye Dağcılık Federasyonu’na (TDF) eklenmiş olmasıdır.</a:t>
                      </a:r>
                      <a:endParaRPr lang="tr-TR" sz="10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50000"/>
                        </a:lnSpc>
                        <a:spcBef>
                          <a:spcPts val="0"/>
                        </a:spcBef>
                        <a:spcAft>
                          <a:spcPts val="1200"/>
                        </a:spcAft>
                      </a:pPr>
                      <a:r>
                        <a:rPr lang="tr-TR" sz="1000" dirty="0" smtClean="0">
                          <a:latin typeface="+mn-lt"/>
                          <a:ea typeface="Times New Roman"/>
                          <a:cs typeface="Times New Roman"/>
                        </a:rPr>
                        <a:t>2003</a:t>
                      </a:r>
                      <a:endParaRPr lang="tr-TR" sz="10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tr-TR" sz="1000" kern="1200" baseline="0" dirty="0" smtClean="0">
                          <a:solidFill>
                            <a:schemeClr val="tx1"/>
                          </a:solidFill>
                          <a:latin typeface="+mn-lt"/>
                          <a:ea typeface="+mn-ea"/>
                          <a:cs typeface="+mn-cs"/>
                        </a:rPr>
                        <a:t>Sonrasında </a:t>
                      </a:r>
                      <a:r>
                        <a:rPr lang="tr-TR" sz="1000" kern="1200" baseline="0" dirty="0" err="1" smtClean="0">
                          <a:solidFill>
                            <a:schemeClr val="tx1"/>
                          </a:solidFill>
                          <a:latin typeface="+mn-lt"/>
                          <a:ea typeface="+mn-ea"/>
                          <a:cs typeface="+mn-cs"/>
                        </a:rPr>
                        <a:t>UIAA’ya</a:t>
                      </a:r>
                      <a:r>
                        <a:rPr lang="tr-TR" sz="1000" kern="1200" baseline="0" dirty="0" smtClean="0">
                          <a:solidFill>
                            <a:schemeClr val="tx1"/>
                          </a:solidFill>
                          <a:latin typeface="+mn-lt"/>
                          <a:ea typeface="+mn-ea"/>
                          <a:cs typeface="+mn-cs"/>
                        </a:rPr>
                        <a:t> başvuruda bulunulmuş ve 29.04.2003 tarihi itibariyle Türkiye’nin Spor Tırmanış üyeliği başlamıştır.</a:t>
                      </a:r>
                      <a:endParaRPr lang="tr-TR" sz="10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50000"/>
                        </a:lnSpc>
                        <a:spcBef>
                          <a:spcPts val="0"/>
                        </a:spcBef>
                        <a:spcAft>
                          <a:spcPts val="1200"/>
                        </a:spcAft>
                      </a:pPr>
                      <a:r>
                        <a:rPr lang="tr-TR" sz="1000" dirty="0">
                          <a:latin typeface="+mn-lt"/>
                          <a:ea typeface="Times New Roman"/>
                          <a:cs typeface="Times New Roman"/>
                        </a:rPr>
                        <a:t>2006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1200"/>
                        </a:spcAft>
                      </a:pPr>
                      <a:r>
                        <a:rPr lang="tr-TR" sz="1000" dirty="0">
                          <a:latin typeface="+mn-lt"/>
                          <a:ea typeface="Times New Roman"/>
                          <a:cs typeface="Times New Roman"/>
                        </a:rPr>
                        <a:t>Sakarya Üniversitesinde, Dağcılık Federasyonunca, 28 - 29 Ocak tarihlerinde düzenlenen yarışma Türkiye’ deki ilk resmi müsabakadır. Aynı yıl bu yarışmayı takiben yapılan diğer üç yarışma da tamamlanmış ve ‘Spor Tırmanış Türkiye Şampiyonaları’ ilk kez bu yıl düzenlenmiştir </a:t>
                      </a:r>
                      <a:r>
                        <a:rPr lang="tr-TR" sz="1000" dirty="0" smtClean="0">
                          <a:latin typeface="+mn-lt"/>
                          <a:ea typeface="Times New Roman"/>
                          <a:cs typeface="Times New Roman"/>
                        </a:rPr>
                        <a:t>[T.C</a:t>
                      </a:r>
                      <a:r>
                        <a:rPr lang="tr-TR" sz="1000" dirty="0">
                          <a:latin typeface="+mn-lt"/>
                          <a:ea typeface="Times New Roman"/>
                          <a:cs typeface="Times New Roman"/>
                        </a:rPr>
                        <a:t>. DFD (Dağcılık Federasyonu Dergisi), 2008, s.: </a:t>
                      </a:r>
                      <a:r>
                        <a:rPr lang="tr-TR" sz="1000" dirty="0" smtClean="0">
                          <a:latin typeface="+mn-lt"/>
                          <a:ea typeface="Times New Roman"/>
                          <a:cs typeface="Times New Roman"/>
                        </a:rPr>
                        <a:t>32</a:t>
                      </a:r>
                      <a:r>
                        <a:rPr lang="tr-TR" sz="1000" baseline="0" dirty="0" smtClean="0">
                          <a:latin typeface="+mn-lt"/>
                          <a:ea typeface="Times New Roman"/>
                          <a:cs typeface="Times New Roman"/>
                        </a:rPr>
                        <a:t>]</a:t>
                      </a:r>
                      <a:r>
                        <a:rPr lang="tr-TR" sz="1000" dirty="0" smtClean="0">
                          <a:latin typeface="+mn-lt"/>
                          <a:ea typeface="Times New Roman"/>
                          <a:cs typeface="Times New Roman"/>
                        </a:rPr>
                        <a:t>.</a:t>
                      </a:r>
                      <a:endParaRPr lang="tr-TR" sz="10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50000"/>
                        </a:lnSpc>
                        <a:spcBef>
                          <a:spcPts val="0"/>
                        </a:spcBef>
                        <a:spcAft>
                          <a:spcPts val="1200"/>
                        </a:spcAft>
                      </a:pPr>
                      <a:r>
                        <a:rPr lang="tr-TR" sz="1000">
                          <a:latin typeface="+mn-lt"/>
                          <a:ea typeface="Times New Roman"/>
                          <a:cs typeface="Times New Roman"/>
                        </a:rPr>
                        <a:t>2006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1200"/>
                        </a:spcAft>
                      </a:pPr>
                      <a:r>
                        <a:rPr lang="tr-TR" sz="1000" dirty="0">
                          <a:latin typeface="+mn-lt"/>
                          <a:ea typeface="Times New Roman"/>
                          <a:cs typeface="Times New Roman"/>
                        </a:rPr>
                        <a:t>Spor Tırmanış Milli Takımımız iki sporcuyla (Uğur Yılmaz ve Evren Karadağ) 28 Haziran – 03 Temmuz tarihleri arasında </a:t>
                      </a:r>
                      <a:r>
                        <a:rPr lang="tr-TR" sz="1000" dirty="0" smtClean="0">
                          <a:latin typeface="+mn-lt"/>
                          <a:ea typeface="Times New Roman"/>
                          <a:cs typeface="Times New Roman"/>
                        </a:rPr>
                        <a:t>Rusya’nın </a:t>
                      </a:r>
                      <a:r>
                        <a:rPr lang="tr-TR" sz="1000" dirty="0" err="1">
                          <a:latin typeface="+mn-lt"/>
                          <a:ea typeface="Times New Roman"/>
                          <a:cs typeface="Times New Roman"/>
                        </a:rPr>
                        <a:t>Ekaterinburg</a:t>
                      </a:r>
                      <a:r>
                        <a:rPr lang="tr-TR" sz="1000" dirty="0">
                          <a:latin typeface="+mn-lt"/>
                          <a:ea typeface="Times New Roman"/>
                          <a:cs typeface="Times New Roman"/>
                        </a:rPr>
                        <a:t> kentinde düzenlenen Avrupa Spor Tırmanış Şampiyonasına katılmıştır. Bu, ülkemizin spor kaya tırmanışında uluslar arası arenada temsil edildiği ilk yarışmadır. Sporcumuz uğur Yılmaz erkeklerde 45 kişi arasından 38. Ve Evren Karadağ ise 37 yarışmacı arasından 32. olmuştur (T.C. DFD, 2008, s.:34).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50000"/>
                        </a:lnSpc>
                        <a:spcBef>
                          <a:spcPts val="0"/>
                        </a:spcBef>
                        <a:spcAft>
                          <a:spcPts val="1200"/>
                        </a:spcAft>
                      </a:pPr>
                      <a:r>
                        <a:rPr lang="tr-TR" sz="1000">
                          <a:latin typeface="+mn-lt"/>
                          <a:ea typeface="Times New Roman"/>
                          <a:cs typeface="Times New Roman"/>
                        </a:rPr>
                        <a:t>2006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1200"/>
                        </a:spcAft>
                      </a:pPr>
                      <a:r>
                        <a:rPr lang="tr-TR" sz="1000" dirty="0">
                          <a:latin typeface="+mn-lt"/>
                          <a:ea typeface="Times New Roman"/>
                          <a:cs typeface="Times New Roman"/>
                        </a:rPr>
                        <a:t>Milli takımımızın da katıldığı ilk dünya kupası ise 16 – 17 Eylül tarihlerinde İspanyanın Malaga / </a:t>
                      </a:r>
                      <a:r>
                        <a:rPr lang="tr-TR" sz="1000" dirty="0" err="1">
                          <a:latin typeface="+mn-lt"/>
                          <a:ea typeface="Times New Roman"/>
                          <a:cs typeface="Times New Roman"/>
                        </a:rPr>
                        <a:t>Marbella</a:t>
                      </a:r>
                      <a:r>
                        <a:rPr lang="tr-TR" sz="1000" dirty="0">
                          <a:latin typeface="+mn-lt"/>
                          <a:ea typeface="Times New Roman"/>
                          <a:cs typeface="Times New Roman"/>
                        </a:rPr>
                        <a:t> kentinde gerçekleştirildi. Yarışlar sonucunda bayanlarda; Evren Karadağ dünya 26.sı, </a:t>
                      </a:r>
                      <a:r>
                        <a:rPr lang="tr-TR" sz="1000" dirty="0" err="1">
                          <a:latin typeface="+mn-lt"/>
                          <a:ea typeface="Times New Roman"/>
                          <a:cs typeface="Times New Roman"/>
                        </a:rPr>
                        <a:t>Gürgel</a:t>
                      </a:r>
                      <a:r>
                        <a:rPr lang="tr-TR" sz="1000" dirty="0">
                          <a:latin typeface="+mn-lt"/>
                          <a:ea typeface="Times New Roman"/>
                          <a:cs typeface="Times New Roman"/>
                        </a:rPr>
                        <a:t> </a:t>
                      </a:r>
                      <a:r>
                        <a:rPr lang="tr-TR" sz="1000" dirty="0" err="1">
                          <a:latin typeface="+mn-lt"/>
                          <a:ea typeface="Times New Roman"/>
                          <a:cs typeface="Times New Roman"/>
                        </a:rPr>
                        <a:t>Özver</a:t>
                      </a:r>
                      <a:r>
                        <a:rPr lang="tr-TR" sz="1000" dirty="0">
                          <a:latin typeface="+mn-lt"/>
                          <a:ea typeface="Times New Roman"/>
                          <a:cs typeface="Times New Roman"/>
                        </a:rPr>
                        <a:t> dünya 28.si ve Duygu </a:t>
                      </a:r>
                      <a:r>
                        <a:rPr lang="tr-TR" sz="1000" dirty="0" err="1">
                          <a:latin typeface="+mn-lt"/>
                          <a:ea typeface="Times New Roman"/>
                          <a:cs typeface="Times New Roman"/>
                        </a:rPr>
                        <a:t>Yarsur</a:t>
                      </a:r>
                      <a:r>
                        <a:rPr lang="tr-TR" sz="1000" dirty="0">
                          <a:latin typeface="+mn-lt"/>
                          <a:ea typeface="Times New Roman"/>
                          <a:cs typeface="Times New Roman"/>
                        </a:rPr>
                        <a:t> ise dünya 29.su, erkeklerde; Rafet Ercan Seçkin dünya 38.si, Uğur Yılmaz dünya 40.sı ve Doğan Oğuz </a:t>
                      </a:r>
                      <a:r>
                        <a:rPr lang="tr-TR" sz="1000" dirty="0" err="1">
                          <a:latin typeface="+mn-lt"/>
                          <a:ea typeface="Times New Roman"/>
                          <a:cs typeface="Times New Roman"/>
                        </a:rPr>
                        <a:t>Palut</a:t>
                      </a:r>
                      <a:r>
                        <a:rPr lang="tr-TR" sz="1000" dirty="0">
                          <a:latin typeface="+mn-lt"/>
                          <a:ea typeface="Times New Roman"/>
                          <a:cs typeface="Times New Roman"/>
                        </a:rPr>
                        <a:t> dünya 41.si olarak ülkemizi temsil etmişlerdir (T.C. DFD, 2008, s.:35).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50000"/>
                        </a:lnSpc>
                        <a:spcBef>
                          <a:spcPts val="0"/>
                        </a:spcBef>
                        <a:spcAft>
                          <a:spcPts val="1200"/>
                        </a:spcAft>
                      </a:pPr>
                      <a:r>
                        <a:rPr lang="tr-TR" sz="1000">
                          <a:latin typeface="+mn-lt"/>
                          <a:ea typeface="Times New Roman"/>
                          <a:cs typeface="Times New Roman"/>
                        </a:rPr>
                        <a:t>2008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1200"/>
                        </a:spcAft>
                      </a:pPr>
                      <a:r>
                        <a:rPr lang="tr-TR" sz="1000" dirty="0">
                          <a:latin typeface="+mn-lt"/>
                          <a:ea typeface="Times New Roman"/>
                          <a:cs typeface="Times New Roman"/>
                        </a:rPr>
                        <a:t>31 Temmuz – 03 Ağustos tarihleri arasında ise Balkan Şampiyonası ülkemizde, Kütahya’ da Dumlupınar Üniversitesinde düzenlenmiştir. (TDF, 2010) Bu yarışma uluslar arası resmi bir müsabakada yaptığımız ilk ev sahipliğidir.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6 Metin kutusu"/>
          <p:cNvSpPr txBox="1"/>
          <p:nvPr/>
        </p:nvSpPr>
        <p:spPr>
          <a:xfrm>
            <a:off x="3493772" y="1351802"/>
            <a:ext cx="4042389" cy="276999"/>
          </a:xfrm>
          <a:prstGeom prst="rect">
            <a:avLst/>
          </a:prstGeom>
          <a:noFill/>
        </p:spPr>
        <p:txBody>
          <a:bodyPr wrap="none" rtlCol="0">
            <a:spAutoFit/>
          </a:bodyPr>
          <a:lstStyle/>
          <a:p>
            <a:r>
              <a:rPr lang="tr-TR" sz="1200" dirty="0">
                <a:solidFill>
                  <a:srgbClr val="002060"/>
                </a:solidFill>
              </a:rPr>
              <a:t>Çizelge 2. Spor Kaya Tırmanışının ülkemizdeki tarihsel süreci.</a:t>
            </a:r>
          </a:p>
        </p:txBody>
      </p:sp>
      <p:sp>
        <p:nvSpPr>
          <p:cNvPr id="5" name="4 Veri Yer Tutucusu"/>
          <p:cNvSpPr>
            <a:spLocks noGrp="1"/>
          </p:cNvSpPr>
          <p:nvPr>
            <p:ph type="dt" sz="half" idx="10"/>
          </p:nvPr>
        </p:nvSpPr>
        <p:spPr/>
        <p:txBody>
          <a:bodyPr/>
          <a:lstStyle/>
          <a:p>
            <a:fld id="{3B88C6ED-76C4-41FB-8456-2B7FAB650916}" type="datetime1">
              <a:rPr lang="tr-TR" smtClean="0"/>
              <a:pPr/>
              <a:t>2.2.2017</a:t>
            </a:fld>
            <a:endParaRPr lang="tr-TR"/>
          </a:p>
        </p:txBody>
      </p:sp>
      <p:sp>
        <p:nvSpPr>
          <p:cNvPr id="8" name="7 Slayt Numarası Yer Tutucusu"/>
          <p:cNvSpPr>
            <a:spLocks noGrp="1"/>
          </p:cNvSpPr>
          <p:nvPr>
            <p:ph type="sldNum" sz="quarter" idx="12"/>
          </p:nvPr>
        </p:nvSpPr>
        <p:spPr/>
        <p:txBody>
          <a:bodyPr/>
          <a:lstStyle/>
          <a:p>
            <a:fld id="{B1DEFA8C-F947-479F-BE07-76B6B3F80BF1}" type="slidenum">
              <a:rPr lang="tr-TR" smtClean="0"/>
              <a:pPr/>
              <a:t>9</a:t>
            </a:fld>
            <a:endParaRPr lang="tr-TR"/>
          </a:p>
        </p:txBody>
      </p:sp>
    </p:spTree>
    <p:extLst>
      <p:ext uri="{BB962C8B-B14F-4D97-AF65-F5344CB8AC3E}">
        <p14:creationId xmlns:p14="http://schemas.microsoft.com/office/powerpoint/2010/main" val="172724412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2394</Words>
  <Application>Microsoft Office PowerPoint</Application>
  <PresentationFormat>Geniş ekran</PresentationFormat>
  <Paragraphs>551</Paragraphs>
  <Slides>46</Slides>
  <Notes>1</Notes>
  <HiddenSlides>0</HiddenSlides>
  <MMClips>5</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46</vt:i4>
      </vt:variant>
    </vt:vector>
  </HeadingPairs>
  <TitlesOfParts>
    <vt:vector size="52" baseType="lpstr">
      <vt:lpstr>Arial</vt:lpstr>
      <vt:lpstr>Calibri</vt:lpstr>
      <vt:lpstr>Calibri Light</vt:lpstr>
      <vt:lpstr>Times New Roman</vt:lpstr>
      <vt:lpstr>Wingdings</vt:lpstr>
      <vt:lpstr>Office Teması</vt:lpstr>
      <vt:lpstr>Kaya Tırmanışı</vt:lpstr>
      <vt:lpstr>Kaya Tırmanışı</vt:lpstr>
      <vt:lpstr>Kaya Tırmanışı Tarihi</vt:lpstr>
      <vt:lpstr>Kaya Tırmanışı Tarihi</vt:lpstr>
      <vt:lpstr>Kaya Tırmanışı Tarihi</vt:lpstr>
      <vt:lpstr>Kaya Tırmanışı Tarihi</vt:lpstr>
      <vt:lpstr>Kaya Tırmanışı Tarihi</vt:lpstr>
      <vt:lpstr>Kaya Tırmanışı Tarihi</vt:lpstr>
      <vt:lpstr>Kaya Tırmanışı Tarihi</vt:lpstr>
      <vt:lpstr>Kaya Tırmanışında Farklı Yöntemler</vt:lpstr>
      <vt:lpstr>Kaya Tırmanışında Farklı Yöntemler</vt:lpstr>
      <vt:lpstr>Spor Kaya Tırmanışı</vt:lpstr>
      <vt:lpstr>Spor Kaya Tırmanışı</vt:lpstr>
      <vt:lpstr>Geleneksel (Alpin) Tırmanış</vt:lpstr>
      <vt:lpstr>Geleneksel (Alpin) Tırmanış</vt:lpstr>
      <vt:lpstr>Uzun Duvar Tırmanışı</vt:lpstr>
      <vt:lpstr>Uzun Duvar Tırmanışı</vt:lpstr>
      <vt:lpstr>Solo Tırmanış</vt:lpstr>
      <vt:lpstr>Serbest Tırmanış</vt:lpstr>
      <vt:lpstr>Yapay Duvar Tırmanışı</vt:lpstr>
      <vt:lpstr>Yapay Tırmanış</vt:lpstr>
      <vt:lpstr>Kısa Kaya (Bouldering) Tırmanışı</vt:lpstr>
      <vt:lpstr>Kısa Kaya (Bouldering) Tırmanışı</vt:lpstr>
      <vt:lpstr>Lider ve Üstten Emniyetli Tırmanış</vt:lpstr>
      <vt:lpstr>Üstten Emniyetli Tırmanış</vt:lpstr>
      <vt:lpstr>Üstten Emniyetli Tırmanış</vt:lpstr>
      <vt:lpstr>Üstten Emniyetli Tırmanış</vt:lpstr>
      <vt:lpstr>Üstten Emniyetli Tırmanış</vt:lpstr>
      <vt:lpstr>Üstten Emniyetli Tırmanış</vt:lpstr>
      <vt:lpstr>Üstten Emniyetli Tırmanış</vt:lpstr>
      <vt:lpstr>Üstten Emniyetli Tırmanışta Dikkat Edilmesi Gerekenler</vt:lpstr>
      <vt:lpstr>Üstten Emniyetli Tırmanışta Dikkat Edilmesi Gerekenler</vt:lpstr>
      <vt:lpstr>Lider Tırmanış</vt:lpstr>
      <vt:lpstr>Lider ve Üstten Emniyetli Tırmanış</vt:lpstr>
      <vt:lpstr>Lider Tırmanış</vt:lpstr>
      <vt:lpstr>Lider Tırmanış</vt:lpstr>
      <vt:lpstr>Lider Tırmanış</vt:lpstr>
      <vt:lpstr>Spor Kaya Tırmanışının Dünyadaki Yeri</vt:lpstr>
      <vt:lpstr>Spor Kaya Tırmanışının Dünyadaki Yeri</vt:lpstr>
      <vt:lpstr>Spor Kaya Tırmanışının Dünyadaki Yeri</vt:lpstr>
      <vt:lpstr>Spor Kaya Tırmanışı Yarışma Türleri</vt:lpstr>
      <vt:lpstr>Kaya Tırmanışı Zorluk Dereceleri</vt:lpstr>
      <vt:lpstr>Sürat Yarışmaları</vt:lpstr>
      <vt:lpstr>Lider Yarışmaları</vt:lpstr>
      <vt:lpstr>Kısa Kaya Yarışmaları</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Kaya Tırmanışı</dc:title>
  <dc:creator>dicle aras</dc:creator>
  <cp:lastModifiedBy>dicle aras</cp:lastModifiedBy>
  <cp:revision>1</cp:revision>
  <dcterms:created xsi:type="dcterms:W3CDTF">2017-02-02T09:05:28Z</dcterms:created>
  <dcterms:modified xsi:type="dcterms:W3CDTF">2017-02-02T09:05:32Z</dcterms:modified>
</cp:coreProperties>
</file>