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401" r:id="rId2"/>
    <p:sldId id="402" r:id="rId3"/>
    <p:sldId id="403" r:id="rId4"/>
    <p:sldId id="404" r:id="rId5"/>
    <p:sldId id="405" r:id="rId6"/>
    <p:sldId id="406" r:id="rId7"/>
    <p:sldId id="407" r:id="rId8"/>
    <p:sldId id="40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E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3" y="125430"/>
            <a:ext cx="10515600" cy="389476"/>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55729607"/>
              </p:ext>
            </p:extLst>
          </p:nvPr>
        </p:nvGraphicFramePr>
        <p:xfrm>
          <a:off x="838204" y="603681"/>
          <a:ext cx="10515603" cy="6116724"/>
        </p:xfrm>
        <a:graphic>
          <a:graphicData uri="http://schemas.openxmlformats.org/drawingml/2006/table">
            <a:tbl>
              <a:tblPr firstRow="1" bandRow="1">
                <a:tableStyleId>{2D5ABB26-0587-4C30-8999-92F81FD0307C}</a:tableStyleId>
              </a:tblPr>
              <a:tblGrid>
                <a:gridCol w="1502229">
                  <a:extLst>
                    <a:ext uri="{9D8B030D-6E8A-4147-A177-3AD203B41FA5}">
                      <a16:colId xmlns:a16="http://schemas.microsoft.com/office/drawing/2014/main" val="935318736"/>
                    </a:ext>
                  </a:extLst>
                </a:gridCol>
                <a:gridCol w="1502229">
                  <a:extLst>
                    <a:ext uri="{9D8B030D-6E8A-4147-A177-3AD203B41FA5}">
                      <a16:colId xmlns:a16="http://schemas.microsoft.com/office/drawing/2014/main" val="3190182754"/>
                    </a:ext>
                  </a:extLst>
                </a:gridCol>
                <a:gridCol w="1502229">
                  <a:extLst>
                    <a:ext uri="{9D8B030D-6E8A-4147-A177-3AD203B41FA5}">
                      <a16:colId xmlns:a16="http://schemas.microsoft.com/office/drawing/2014/main" val="4279349067"/>
                    </a:ext>
                  </a:extLst>
                </a:gridCol>
                <a:gridCol w="1502229">
                  <a:extLst>
                    <a:ext uri="{9D8B030D-6E8A-4147-A177-3AD203B41FA5}">
                      <a16:colId xmlns:a16="http://schemas.microsoft.com/office/drawing/2014/main" val="3596036068"/>
                    </a:ext>
                  </a:extLst>
                </a:gridCol>
                <a:gridCol w="1502229">
                  <a:extLst>
                    <a:ext uri="{9D8B030D-6E8A-4147-A177-3AD203B41FA5}">
                      <a16:colId xmlns:a16="http://schemas.microsoft.com/office/drawing/2014/main" val="2728532928"/>
                    </a:ext>
                  </a:extLst>
                </a:gridCol>
                <a:gridCol w="1502229">
                  <a:extLst>
                    <a:ext uri="{9D8B030D-6E8A-4147-A177-3AD203B41FA5}">
                      <a16:colId xmlns:a16="http://schemas.microsoft.com/office/drawing/2014/main" val="2272637509"/>
                    </a:ext>
                  </a:extLst>
                </a:gridCol>
                <a:gridCol w="1502229">
                  <a:extLst>
                    <a:ext uri="{9D8B030D-6E8A-4147-A177-3AD203B41FA5}">
                      <a16:colId xmlns:a16="http://schemas.microsoft.com/office/drawing/2014/main" val="62940030"/>
                    </a:ext>
                  </a:extLst>
                </a:gridCol>
              </a:tblGrid>
              <a:tr h="339818">
                <a:tc rowSpan="2">
                  <a:txBody>
                    <a:bodyPr/>
                    <a:lstStyle/>
                    <a:p>
                      <a:pPr algn="ctr"/>
                      <a:r>
                        <a:rPr lang="tr-TR" sz="1600" dirty="0" smtClean="0"/>
                        <a:t>Çeşitler</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rowSpan="2">
                  <a:txBody>
                    <a:bodyPr/>
                    <a:lstStyle/>
                    <a:p>
                      <a:pPr algn="ctr"/>
                      <a:r>
                        <a:rPr lang="tr-TR" sz="1600" dirty="0" smtClean="0"/>
                        <a:t>Sıra Aralıkları</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gridSpan="4">
                  <a:txBody>
                    <a:bodyPr/>
                    <a:lstStyle/>
                    <a:p>
                      <a:pPr algn="ctr"/>
                      <a:r>
                        <a:rPr lang="tr-TR" sz="1600" dirty="0" smtClean="0"/>
                        <a:t>Tekrarlamalar (Bloklar)</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tr-TR" sz="1600" dirty="0" smtClean="0"/>
                        <a:t>Toplam</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694837537"/>
                  </a:ext>
                </a:extLst>
              </a:tr>
              <a:tr h="339818">
                <a:tc v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vMerge="1">
                  <a:txBody>
                    <a:bodyPr/>
                    <a:lstStyle/>
                    <a:p>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9913034"/>
                  </a:ext>
                </a:extLst>
              </a:tr>
              <a:tr h="339818">
                <a:tc rowSpan="4">
                  <a:txBody>
                    <a:bodyPr/>
                    <a:lstStyle/>
                    <a:p>
                      <a:pPr algn="ctr"/>
                      <a:r>
                        <a:rPr lang="tr-TR" sz="1600" dirty="0" err="1" smtClean="0"/>
                        <a:t>Valör</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4.2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14.8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735974408"/>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7.8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8.4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7.1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29.5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100594406"/>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5.6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7.5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5.3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25.2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977058965"/>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80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4.7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5.6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19.4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485874413"/>
                  </a:ext>
                </a:extLst>
              </a:tr>
              <a:tr h="339818">
                <a:tc gridSpan="2">
                  <a:txBody>
                    <a:bodyPr/>
                    <a:lstStyle/>
                    <a:p>
                      <a:pPr algn="ctr"/>
                      <a:r>
                        <a:rPr lang="tr-TR" sz="1600" dirty="0" smtClean="0"/>
                        <a:t>Toplam</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22.3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24.1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19.3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23.2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88.9</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88195675"/>
                  </a:ext>
                </a:extLst>
              </a:tr>
              <a:tr h="339818">
                <a:tc rowSpan="4">
                  <a:txBody>
                    <a:bodyPr/>
                    <a:lstStyle/>
                    <a:p>
                      <a:pPr algn="ctr"/>
                      <a:r>
                        <a:rPr lang="tr-TR" sz="1600" dirty="0" err="1" smtClean="0"/>
                        <a:t>Kelvedon</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6.4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7.1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5.3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25.0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949690420"/>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8.3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9.3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8.8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7.4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33.8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4091245341"/>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6.2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8.4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7.1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28.0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454382403"/>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80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5.1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24.3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987513866"/>
                  </a:ext>
                </a:extLst>
              </a:tr>
              <a:tr h="339818">
                <a:tc gridSpan="2">
                  <a:txBody>
                    <a:bodyPr/>
                    <a:lstStyle/>
                    <a:p>
                      <a:pPr algn="ctr"/>
                      <a:r>
                        <a:rPr lang="tr-TR" sz="1600" dirty="0" smtClean="0"/>
                        <a:t>Toplam</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26.0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31.6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28.5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25.0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111.1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49514963"/>
                  </a:ext>
                </a:extLst>
              </a:tr>
              <a:tr h="339818">
                <a:tc rowSpan="4">
                  <a:txBody>
                    <a:bodyPr/>
                    <a:lstStyle/>
                    <a:p>
                      <a:pPr algn="ctr"/>
                      <a:r>
                        <a:rPr lang="tr-TR" sz="1600" dirty="0" err="1" smtClean="0"/>
                        <a:t>Record</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11.2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865905367"/>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5.4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5.5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4.9</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21.8</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882869754"/>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60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3.7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16.1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129577751"/>
                  </a:ext>
                </a:extLst>
              </a:tr>
              <a:tr h="339818">
                <a:tc v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80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3.2</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tr-TR" sz="1600" dirty="0" smtClean="0"/>
                        <a:t>13.5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450050443"/>
                  </a:ext>
                </a:extLst>
              </a:tr>
              <a:tr h="339818">
                <a:tc gridSpan="2">
                  <a:txBody>
                    <a:bodyPr/>
                    <a:lstStyle/>
                    <a:p>
                      <a:pPr algn="ctr"/>
                      <a:r>
                        <a:rPr lang="tr-TR" sz="1600" dirty="0" smtClean="0"/>
                        <a:t>Toplam</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14.0</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16.4</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15.9</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16.3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62.6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544154772"/>
                  </a:ext>
                </a:extLst>
              </a:tr>
              <a:tr h="339818">
                <a:tc gridSpan="2">
                  <a:txBody>
                    <a:bodyPr/>
                    <a:lstStyle/>
                    <a:p>
                      <a:pPr algn="ctr"/>
                      <a:r>
                        <a:rPr lang="tr-TR" sz="1600" dirty="0" smtClean="0"/>
                        <a:t>Genel Toplam</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t>62.3</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72.1</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63.7</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64.5</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sz="1600" dirty="0" smtClean="0"/>
                        <a:t>262.6</a:t>
                      </a:r>
                      <a:endParaRPr lang="tr-T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597284523"/>
                  </a:ext>
                </a:extLst>
              </a:tr>
            </a:tbl>
          </a:graphicData>
        </a:graphic>
      </p:graphicFrame>
    </p:spTree>
    <p:extLst>
      <p:ext uri="{BB962C8B-B14F-4D97-AF65-F5344CB8AC3E}">
        <p14:creationId xmlns:p14="http://schemas.microsoft.com/office/powerpoint/2010/main" val="1305101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7" name="TextBox 6"/>
          <p:cNvSpPr txBox="1"/>
          <p:nvPr/>
        </p:nvSpPr>
        <p:spPr>
          <a:xfrm>
            <a:off x="1091949" y="1075238"/>
            <a:ext cx="1402948" cy="369332"/>
          </a:xfrm>
          <a:prstGeom prst="rect">
            <a:avLst/>
          </a:prstGeom>
          <a:noFill/>
        </p:spPr>
        <p:txBody>
          <a:bodyPr wrap="none" rtlCol="0">
            <a:spAutoFit/>
          </a:bodyPr>
          <a:lstStyle/>
          <a:p>
            <a:r>
              <a:rPr lang="tr-TR" dirty="0" smtClean="0"/>
              <a:t>Excel tablosu</a:t>
            </a:r>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3795859435"/>
              </p:ext>
            </p:extLst>
          </p:nvPr>
        </p:nvGraphicFramePr>
        <p:xfrm>
          <a:off x="1262314" y="1541533"/>
          <a:ext cx="2227884" cy="4351350"/>
        </p:xfrm>
        <a:graphic>
          <a:graphicData uri="http://schemas.openxmlformats.org/drawingml/2006/table">
            <a:tbl>
              <a:tblPr/>
              <a:tblGrid>
                <a:gridCol w="556971">
                  <a:extLst>
                    <a:ext uri="{9D8B030D-6E8A-4147-A177-3AD203B41FA5}">
                      <a16:colId xmlns:a16="http://schemas.microsoft.com/office/drawing/2014/main" val="936070076"/>
                    </a:ext>
                  </a:extLst>
                </a:gridCol>
                <a:gridCol w="556971">
                  <a:extLst>
                    <a:ext uri="{9D8B030D-6E8A-4147-A177-3AD203B41FA5}">
                      <a16:colId xmlns:a16="http://schemas.microsoft.com/office/drawing/2014/main" val="814514390"/>
                    </a:ext>
                  </a:extLst>
                </a:gridCol>
                <a:gridCol w="556971">
                  <a:extLst>
                    <a:ext uri="{9D8B030D-6E8A-4147-A177-3AD203B41FA5}">
                      <a16:colId xmlns:a16="http://schemas.microsoft.com/office/drawing/2014/main" val="1267290694"/>
                    </a:ext>
                  </a:extLst>
                </a:gridCol>
                <a:gridCol w="556971">
                  <a:extLst>
                    <a:ext uri="{9D8B030D-6E8A-4147-A177-3AD203B41FA5}">
                      <a16:colId xmlns:a16="http://schemas.microsoft.com/office/drawing/2014/main" val="3561052323"/>
                    </a:ext>
                  </a:extLst>
                </a:gridCol>
              </a:tblGrid>
              <a:tr h="174054">
                <a:tc>
                  <a:txBody>
                    <a:bodyPr/>
                    <a:lstStyle/>
                    <a:p>
                      <a:pPr algn="l" fontAlgn="b"/>
                      <a:r>
                        <a:rPr lang="tr-TR" sz="1000" b="0" i="0" u="none" strike="noStrike">
                          <a:solidFill>
                            <a:srgbClr val="000000"/>
                          </a:solidFill>
                          <a:effectLst/>
                          <a:latin typeface="Calibri" panose="020F0502020204030204" pitchFamily="34" charset="0"/>
                        </a:rPr>
                        <a:t>Bloklar</a:t>
                      </a:r>
                    </a:p>
                  </a:txBody>
                  <a:tcPr marL="8703" marR="8703" marT="8703" marB="0" anchor="b">
                    <a:lnL>
                      <a:noFill/>
                    </a:lnL>
                    <a:lnR>
                      <a:noFill/>
                    </a:lnR>
                    <a:lnT>
                      <a:noFill/>
                    </a:lnT>
                    <a:lnB>
                      <a:noFill/>
                    </a:lnB>
                  </a:tcPr>
                </a:tc>
                <a:tc>
                  <a:txBody>
                    <a:bodyPr/>
                    <a:lstStyle/>
                    <a:p>
                      <a:pPr algn="l" fontAlgn="b"/>
                      <a:r>
                        <a:rPr lang="tr-TR" sz="1000" b="0" i="0" u="none" strike="noStrike">
                          <a:solidFill>
                            <a:srgbClr val="000000"/>
                          </a:solidFill>
                          <a:effectLst/>
                          <a:latin typeface="Calibri" panose="020F0502020204030204" pitchFamily="34" charset="0"/>
                        </a:rPr>
                        <a:t>Çeşit</a:t>
                      </a:r>
                    </a:p>
                  </a:txBody>
                  <a:tcPr marL="8703" marR="8703" marT="8703" marB="0" anchor="b">
                    <a:lnL>
                      <a:noFill/>
                    </a:lnL>
                    <a:lnR>
                      <a:noFill/>
                    </a:lnR>
                    <a:lnT>
                      <a:noFill/>
                    </a:lnT>
                    <a:lnB>
                      <a:noFill/>
                    </a:lnB>
                  </a:tcPr>
                </a:tc>
                <a:tc>
                  <a:txBody>
                    <a:bodyPr/>
                    <a:lstStyle/>
                    <a:p>
                      <a:pPr algn="l" fontAlgn="b"/>
                      <a:r>
                        <a:rPr lang="tr-TR" sz="1000" b="0" i="0" u="none" strike="noStrike">
                          <a:solidFill>
                            <a:srgbClr val="000000"/>
                          </a:solidFill>
                          <a:effectLst/>
                          <a:latin typeface="Calibri" panose="020F0502020204030204" pitchFamily="34" charset="0"/>
                        </a:rPr>
                        <a:t>Sıra arası</a:t>
                      </a:r>
                    </a:p>
                  </a:txBody>
                  <a:tcPr marL="8703" marR="8703" marT="8703" marB="0" anchor="b">
                    <a:lnL>
                      <a:noFill/>
                    </a:lnL>
                    <a:lnR>
                      <a:noFill/>
                    </a:lnR>
                    <a:lnT>
                      <a:noFill/>
                    </a:lnT>
                    <a:lnB>
                      <a:noFill/>
                    </a:lnB>
                  </a:tcPr>
                </a:tc>
                <a:tc>
                  <a:txBody>
                    <a:bodyPr/>
                    <a:lstStyle/>
                    <a:p>
                      <a:pPr algn="l" fontAlgn="b"/>
                      <a:r>
                        <a:rPr lang="tr-TR" sz="1000" b="0" i="0" u="none" strike="noStrike">
                          <a:solidFill>
                            <a:srgbClr val="000000"/>
                          </a:solidFill>
                          <a:effectLst/>
                          <a:latin typeface="Calibri" panose="020F0502020204030204" pitchFamily="34" charset="0"/>
                        </a:rPr>
                        <a:t>Bakla</a:t>
                      </a:r>
                    </a:p>
                  </a:txBody>
                  <a:tcPr marL="8703" marR="8703" marT="8703" marB="0" anchor="b">
                    <a:lnL>
                      <a:noFill/>
                    </a:lnL>
                    <a:lnR>
                      <a:noFill/>
                    </a:lnR>
                    <a:lnT>
                      <a:noFill/>
                    </a:lnT>
                    <a:lnB>
                      <a:noFill/>
                    </a:lnB>
                  </a:tcPr>
                </a:tc>
                <a:extLst>
                  <a:ext uri="{0D108BD9-81ED-4DB2-BD59-A6C34878D82A}">
                    <a16:rowId xmlns:a16="http://schemas.microsoft.com/office/drawing/2014/main" val="957748828"/>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4.2</a:t>
                      </a:r>
                    </a:p>
                  </a:txBody>
                  <a:tcPr marL="8703" marR="8703" marT="8703" marB="0" anchor="ctr">
                    <a:lnL>
                      <a:noFill/>
                    </a:lnL>
                    <a:lnR>
                      <a:noFill/>
                    </a:lnR>
                    <a:lnT>
                      <a:noFill/>
                    </a:lnT>
                    <a:lnB>
                      <a:noFill/>
                    </a:lnB>
                  </a:tcPr>
                </a:tc>
                <a:extLst>
                  <a:ext uri="{0D108BD9-81ED-4DB2-BD59-A6C34878D82A}">
                    <a16:rowId xmlns:a16="http://schemas.microsoft.com/office/drawing/2014/main" val="1468239577"/>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7.8</a:t>
                      </a:r>
                    </a:p>
                  </a:txBody>
                  <a:tcPr marL="8703" marR="8703" marT="8703" marB="0" anchor="ctr">
                    <a:lnL>
                      <a:noFill/>
                    </a:lnL>
                    <a:lnR>
                      <a:noFill/>
                    </a:lnR>
                    <a:lnT>
                      <a:noFill/>
                    </a:lnT>
                    <a:lnB>
                      <a:noFill/>
                    </a:lnB>
                  </a:tcPr>
                </a:tc>
                <a:extLst>
                  <a:ext uri="{0D108BD9-81ED-4DB2-BD59-A6C34878D82A}">
                    <a16:rowId xmlns:a16="http://schemas.microsoft.com/office/drawing/2014/main" val="798047997"/>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5.6</a:t>
                      </a:r>
                    </a:p>
                  </a:txBody>
                  <a:tcPr marL="8703" marR="8703" marT="8703" marB="0" anchor="ctr">
                    <a:lnL>
                      <a:noFill/>
                    </a:lnL>
                    <a:lnR>
                      <a:noFill/>
                    </a:lnR>
                    <a:lnT>
                      <a:noFill/>
                    </a:lnT>
                    <a:lnB>
                      <a:noFill/>
                    </a:lnB>
                  </a:tcPr>
                </a:tc>
                <a:extLst>
                  <a:ext uri="{0D108BD9-81ED-4DB2-BD59-A6C34878D82A}">
                    <a16:rowId xmlns:a16="http://schemas.microsoft.com/office/drawing/2014/main" val="1513985423"/>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4.7</a:t>
                      </a:r>
                    </a:p>
                  </a:txBody>
                  <a:tcPr marL="8703" marR="8703" marT="8703" marB="0" anchor="ctr">
                    <a:lnL>
                      <a:noFill/>
                    </a:lnL>
                    <a:lnR>
                      <a:noFill/>
                    </a:lnR>
                    <a:lnT>
                      <a:noFill/>
                    </a:lnT>
                    <a:lnB>
                      <a:noFill/>
                    </a:lnB>
                  </a:tcPr>
                </a:tc>
                <a:extLst>
                  <a:ext uri="{0D108BD9-81ED-4DB2-BD59-A6C34878D82A}">
                    <a16:rowId xmlns:a16="http://schemas.microsoft.com/office/drawing/2014/main" val="4191617507"/>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6.4</a:t>
                      </a:r>
                    </a:p>
                  </a:txBody>
                  <a:tcPr marL="8703" marR="8703" marT="8703" marB="0" anchor="ctr">
                    <a:lnL>
                      <a:noFill/>
                    </a:lnL>
                    <a:lnR>
                      <a:noFill/>
                    </a:lnR>
                    <a:lnT>
                      <a:noFill/>
                    </a:lnT>
                    <a:lnB>
                      <a:noFill/>
                    </a:lnB>
                  </a:tcPr>
                </a:tc>
                <a:extLst>
                  <a:ext uri="{0D108BD9-81ED-4DB2-BD59-A6C34878D82A}">
                    <a16:rowId xmlns:a16="http://schemas.microsoft.com/office/drawing/2014/main" val="4133482649"/>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8.3</a:t>
                      </a:r>
                    </a:p>
                  </a:txBody>
                  <a:tcPr marL="8703" marR="8703" marT="8703" marB="0" anchor="ctr">
                    <a:lnL>
                      <a:noFill/>
                    </a:lnL>
                    <a:lnR>
                      <a:noFill/>
                    </a:lnR>
                    <a:lnT>
                      <a:noFill/>
                    </a:lnT>
                    <a:lnB>
                      <a:noFill/>
                    </a:lnB>
                  </a:tcPr>
                </a:tc>
                <a:extLst>
                  <a:ext uri="{0D108BD9-81ED-4DB2-BD59-A6C34878D82A}">
                    <a16:rowId xmlns:a16="http://schemas.microsoft.com/office/drawing/2014/main" val="984946382"/>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6.2</a:t>
                      </a:r>
                    </a:p>
                  </a:txBody>
                  <a:tcPr marL="8703" marR="8703" marT="8703" marB="0" anchor="ctr">
                    <a:lnL>
                      <a:noFill/>
                    </a:lnL>
                    <a:lnR>
                      <a:noFill/>
                    </a:lnR>
                    <a:lnT>
                      <a:noFill/>
                    </a:lnT>
                    <a:lnB>
                      <a:noFill/>
                    </a:lnB>
                  </a:tcPr>
                </a:tc>
                <a:extLst>
                  <a:ext uri="{0D108BD9-81ED-4DB2-BD59-A6C34878D82A}">
                    <a16:rowId xmlns:a16="http://schemas.microsoft.com/office/drawing/2014/main" val="2558685468"/>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5.1</a:t>
                      </a:r>
                    </a:p>
                  </a:txBody>
                  <a:tcPr marL="8703" marR="8703" marT="8703" marB="0" anchor="ctr">
                    <a:lnL>
                      <a:noFill/>
                    </a:lnL>
                    <a:lnR>
                      <a:noFill/>
                    </a:lnR>
                    <a:lnT>
                      <a:noFill/>
                    </a:lnT>
                    <a:lnB>
                      <a:noFill/>
                    </a:lnB>
                  </a:tcPr>
                </a:tc>
                <a:extLst>
                  <a:ext uri="{0D108BD9-81ED-4DB2-BD59-A6C34878D82A}">
                    <a16:rowId xmlns:a16="http://schemas.microsoft.com/office/drawing/2014/main" val="384941202"/>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2.2</a:t>
                      </a:r>
                    </a:p>
                  </a:txBody>
                  <a:tcPr marL="8703" marR="8703" marT="8703" marB="0" anchor="ctr">
                    <a:lnL>
                      <a:noFill/>
                    </a:lnL>
                    <a:lnR>
                      <a:noFill/>
                    </a:lnR>
                    <a:lnT>
                      <a:noFill/>
                    </a:lnT>
                    <a:lnB>
                      <a:noFill/>
                    </a:lnB>
                  </a:tcPr>
                </a:tc>
                <a:extLst>
                  <a:ext uri="{0D108BD9-81ED-4DB2-BD59-A6C34878D82A}">
                    <a16:rowId xmlns:a16="http://schemas.microsoft.com/office/drawing/2014/main" val="353182883"/>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5.4</a:t>
                      </a:r>
                    </a:p>
                  </a:txBody>
                  <a:tcPr marL="8703" marR="8703" marT="8703" marB="0" anchor="ctr">
                    <a:lnL>
                      <a:noFill/>
                    </a:lnL>
                    <a:lnR>
                      <a:noFill/>
                    </a:lnR>
                    <a:lnT>
                      <a:noFill/>
                    </a:lnT>
                    <a:lnB>
                      <a:noFill/>
                    </a:lnB>
                  </a:tcPr>
                </a:tc>
                <a:extLst>
                  <a:ext uri="{0D108BD9-81ED-4DB2-BD59-A6C34878D82A}">
                    <a16:rowId xmlns:a16="http://schemas.microsoft.com/office/drawing/2014/main" val="3239129088"/>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3.7</a:t>
                      </a:r>
                    </a:p>
                  </a:txBody>
                  <a:tcPr marL="8703" marR="8703" marT="8703" marB="0" anchor="ctr">
                    <a:lnL>
                      <a:noFill/>
                    </a:lnL>
                    <a:lnR>
                      <a:noFill/>
                    </a:lnR>
                    <a:lnT>
                      <a:noFill/>
                    </a:lnT>
                    <a:lnB>
                      <a:noFill/>
                    </a:lnB>
                  </a:tcPr>
                </a:tc>
                <a:extLst>
                  <a:ext uri="{0D108BD9-81ED-4DB2-BD59-A6C34878D82A}">
                    <a16:rowId xmlns:a16="http://schemas.microsoft.com/office/drawing/2014/main" val="2655842934"/>
                  </a:ext>
                </a:extLst>
              </a:tr>
              <a:tr h="174054">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2.7</a:t>
                      </a:r>
                    </a:p>
                  </a:txBody>
                  <a:tcPr marL="8703" marR="8703" marT="8703" marB="0" anchor="ctr">
                    <a:lnL>
                      <a:noFill/>
                    </a:lnL>
                    <a:lnR>
                      <a:noFill/>
                    </a:lnR>
                    <a:lnT>
                      <a:noFill/>
                    </a:lnT>
                    <a:lnB>
                      <a:noFill/>
                    </a:lnB>
                  </a:tcPr>
                </a:tc>
                <a:extLst>
                  <a:ext uri="{0D108BD9-81ED-4DB2-BD59-A6C34878D82A}">
                    <a16:rowId xmlns:a16="http://schemas.microsoft.com/office/drawing/2014/main" val="1946029325"/>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3.8</a:t>
                      </a:r>
                    </a:p>
                  </a:txBody>
                  <a:tcPr marL="8703" marR="8703" marT="8703" marB="0" anchor="ctr">
                    <a:lnL>
                      <a:noFill/>
                    </a:lnL>
                    <a:lnR>
                      <a:noFill/>
                    </a:lnR>
                    <a:lnT>
                      <a:noFill/>
                    </a:lnT>
                    <a:lnB>
                      <a:noFill/>
                    </a:lnB>
                  </a:tcPr>
                </a:tc>
                <a:extLst>
                  <a:ext uri="{0D108BD9-81ED-4DB2-BD59-A6C34878D82A}">
                    <a16:rowId xmlns:a16="http://schemas.microsoft.com/office/drawing/2014/main" val="637741208"/>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8.4</a:t>
                      </a:r>
                    </a:p>
                  </a:txBody>
                  <a:tcPr marL="8703" marR="8703" marT="8703" marB="0" anchor="ctr">
                    <a:lnL>
                      <a:noFill/>
                    </a:lnL>
                    <a:lnR>
                      <a:noFill/>
                    </a:lnR>
                    <a:lnT>
                      <a:noFill/>
                    </a:lnT>
                    <a:lnB>
                      <a:noFill/>
                    </a:lnB>
                  </a:tcPr>
                </a:tc>
                <a:extLst>
                  <a:ext uri="{0D108BD9-81ED-4DB2-BD59-A6C34878D82A}">
                    <a16:rowId xmlns:a16="http://schemas.microsoft.com/office/drawing/2014/main" val="2972213829"/>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7.5</a:t>
                      </a:r>
                    </a:p>
                  </a:txBody>
                  <a:tcPr marL="8703" marR="8703" marT="8703" marB="0" anchor="ctr">
                    <a:lnL>
                      <a:noFill/>
                    </a:lnL>
                    <a:lnR>
                      <a:noFill/>
                    </a:lnR>
                    <a:lnT>
                      <a:noFill/>
                    </a:lnT>
                    <a:lnB>
                      <a:noFill/>
                    </a:lnB>
                  </a:tcPr>
                </a:tc>
                <a:extLst>
                  <a:ext uri="{0D108BD9-81ED-4DB2-BD59-A6C34878D82A}">
                    <a16:rowId xmlns:a16="http://schemas.microsoft.com/office/drawing/2014/main" val="1459844926"/>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4.4</a:t>
                      </a:r>
                    </a:p>
                  </a:txBody>
                  <a:tcPr marL="8703" marR="8703" marT="8703" marB="0" anchor="ctr">
                    <a:lnL>
                      <a:noFill/>
                    </a:lnL>
                    <a:lnR>
                      <a:noFill/>
                    </a:lnR>
                    <a:lnT>
                      <a:noFill/>
                    </a:lnT>
                    <a:lnB>
                      <a:noFill/>
                    </a:lnB>
                  </a:tcPr>
                </a:tc>
                <a:extLst>
                  <a:ext uri="{0D108BD9-81ED-4DB2-BD59-A6C34878D82A}">
                    <a16:rowId xmlns:a16="http://schemas.microsoft.com/office/drawing/2014/main" val="512735763"/>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7.1</a:t>
                      </a:r>
                    </a:p>
                  </a:txBody>
                  <a:tcPr marL="8703" marR="8703" marT="8703" marB="0" anchor="ctr">
                    <a:lnL>
                      <a:noFill/>
                    </a:lnL>
                    <a:lnR>
                      <a:noFill/>
                    </a:lnR>
                    <a:lnT>
                      <a:noFill/>
                    </a:lnT>
                    <a:lnB>
                      <a:noFill/>
                    </a:lnB>
                  </a:tcPr>
                </a:tc>
                <a:extLst>
                  <a:ext uri="{0D108BD9-81ED-4DB2-BD59-A6C34878D82A}">
                    <a16:rowId xmlns:a16="http://schemas.microsoft.com/office/drawing/2014/main" val="262245045"/>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9.3</a:t>
                      </a:r>
                    </a:p>
                  </a:txBody>
                  <a:tcPr marL="8703" marR="8703" marT="8703" marB="0" anchor="ctr">
                    <a:lnL>
                      <a:noFill/>
                    </a:lnL>
                    <a:lnR>
                      <a:noFill/>
                    </a:lnR>
                    <a:lnT>
                      <a:noFill/>
                    </a:lnT>
                    <a:lnB>
                      <a:noFill/>
                    </a:lnB>
                  </a:tcPr>
                </a:tc>
                <a:extLst>
                  <a:ext uri="{0D108BD9-81ED-4DB2-BD59-A6C34878D82A}">
                    <a16:rowId xmlns:a16="http://schemas.microsoft.com/office/drawing/2014/main" val="2486551265"/>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8.4</a:t>
                      </a:r>
                    </a:p>
                  </a:txBody>
                  <a:tcPr marL="8703" marR="8703" marT="8703" marB="0" anchor="ctr">
                    <a:lnL>
                      <a:noFill/>
                    </a:lnL>
                    <a:lnR>
                      <a:noFill/>
                    </a:lnR>
                    <a:lnT>
                      <a:noFill/>
                    </a:lnT>
                    <a:lnB>
                      <a:noFill/>
                    </a:lnB>
                  </a:tcPr>
                </a:tc>
                <a:extLst>
                  <a:ext uri="{0D108BD9-81ED-4DB2-BD59-A6C34878D82A}">
                    <a16:rowId xmlns:a16="http://schemas.microsoft.com/office/drawing/2014/main" val="365118559"/>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6.8</a:t>
                      </a:r>
                    </a:p>
                  </a:txBody>
                  <a:tcPr marL="8703" marR="8703" marT="8703" marB="0" anchor="ctr">
                    <a:lnL>
                      <a:noFill/>
                    </a:lnL>
                    <a:lnR>
                      <a:noFill/>
                    </a:lnR>
                    <a:lnT>
                      <a:noFill/>
                    </a:lnT>
                    <a:lnB>
                      <a:noFill/>
                    </a:lnB>
                  </a:tcPr>
                </a:tc>
                <a:extLst>
                  <a:ext uri="{0D108BD9-81ED-4DB2-BD59-A6C34878D82A}">
                    <a16:rowId xmlns:a16="http://schemas.microsoft.com/office/drawing/2014/main" val="1458220220"/>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3.1</a:t>
                      </a:r>
                    </a:p>
                  </a:txBody>
                  <a:tcPr marL="8703" marR="8703" marT="8703" marB="0" anchor="ctr">
                    <a:lnL>
                      <a:noFill/>
                    </a:lnL>
                    <a:lnR>
                      <a:noFill/>
                    </a:lnR>
                    <a:lnT>
                      <a:noFill/>
                    </a:lnT>
                    <a:lnB>
                      <a:noFill/>
                    </a:lnB>
                  </a:tcPr>
                </a:tc>
                <a:extLst>
                  <a:ext uri="{0D108BD9-81ED-4DB2-BD59-A6C34878D82A}">
                    <a16:rowId xmlns:a16="http://schemas.microsoft.com/office/drawing/2014/main" val="2426909554"/>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5.5</a:t>
                      </a:r>
                    </a:p>
                  </a:txBody>
                  <a:tcPr marL="8703" marR="8703" marT="8703" marB="0" anchor="ctr">
                    <a:lnL>
                      <a:noFill/>
                    </a:lnL>
                    <a:lnR>
                      <a:noFill/>
                    </a:lnR>
                    <a:lnT>
                      <a:noFill/>
                    </a:lnT>
                    <a:lnB>
                      <a:noFill/>
                    </a:lnB>
                  </a:tcPr>
                </a:tc>
                <a:extLst>
                  <a:ext uri="{0D108BD9-81ED-4DB2-BD59-A6C34878D82A}">
                    <a16:rowId xmlns:a16="http://schemas.microsoft.com/office/drawing/2014/main" val="2794068088"/>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4.2</a:t>
                      </a:r>
                    </a:p>
                  </a:txBody>
                  <a:tcPr marL="8703" marR="8703" marT="8703" marB="0" anchor="ctr">
                    <a:lnL>
                      <a:noFill/>
                    </a:lnL>
                    <a:lnR>
                      <a:noFill/>
                    </a:lnR>
                    <a:lnT>
                      <a:noFill/>
                    </a:lnT>
                    <a:lnB>
                      <a:noFill/>
                    </a:lnB>
                  </a:tcPr>
                </a:tc>
                <a:extLst>
                  <a:ext uri="{0D108BD9-81ED-4DB2-BD59-A6C34878D82A}">
                    <a16:rowId xmlns:a16="http://schemas.microsoft.com/office/drawing/2014/main" val="2088096356"/>
                  </a:ext>
                </a:extLst>
              </a:tr>
              <a:tr h="174054">
                <a:tc>
                  <a:txBody>
                    <a:bodyPr/>
                    <a:lstStyle/>
                    <a:p>
                      <a:pPr algn="r" fontAlgn="b"/>
                      <a:r>
                        <a:rPr lang="tr-TR" sz="1000" b="0" i="0" u="none" strike="noStrike">
                          <a:solidFill>
                            <a:srgbClr val="000000"/>
                          </a:solidFill>
                          <a:effectLst/>
                          <a:latin typeface="Calibri" panose="020F0502020204030204" pitchFamily="34" charset="0"/>
                        </a:rPr>
                        <a:t>2</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8703" marR="8703" marT="8703"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8703" marR="8703" marT="8703" marB="0" anchor="b">
                    <a:lnL>
                      <a:noFill/>
                    </a:lnL>
                    <a:lnR>
                      <a:noFill/>
                    </a:lnR>
                    <a:lnT>
                      <a:noFill/>
                    </a:lnT>
                    <a:lnB>
                      <a:noFill/>
                    </a:lnB>
                  </a:tcPr>
                </a:tc>
                <a:tc>
                  <a:txBody>
                    <a:bodyPr/>
                    <a:lstStyle/>
                    <a:p>
                      <a:pPr algn="ctr" rtl="0" fontAlgn="ctr"/>
                      <a:r>
                        <a:rPr lang="tr-TR" sz="1000" b="0" i="0" u="none" strike="noStrike" dirty="0">
                          <a:solidFill>
                            <a:srgbClr val="000000"/>
                          </a:solidFill>
                          <a:effectLst/>
                          <a:latin typeface="Calibri" panose="020F0502020204030204" pitchFamily="34" charset="0"/>
                        </a:rPr>
                        <a:t>3.6</a:t>
                      </a:r>
                    </a:p>
                  </a:txBody>
                  <a:tcPr marL="8703" marR="8703" marT="8703" marB="0" anchor="ctr">
                    <a:lnL>
                      <a:noFill/>
                    </a:lnL>
                    <a:lnR>
                      <a:noFill/>
                    </a:lnR>
                    <a:lnT>
                      <a:noFill/>
                    </a:lnT>
                    <a:lnB>
                      <a:noFill/>
                    </a:lnB>
                  </a:tcPr>
                </a:tc>
                <a:extLst>
                  <a:ext uri="{0D108BD9-81ED-4DB2-BD59-A6C34878D82A}">
                    <a16:rowId xmlns:a16="http://schemas.microsoft.com/office/drawing/2014/main" val="577590279"/>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978490085"/>
              </p:ext>
            </p:extLst>
          </p:nvPr>
        </p:nvGraphicFramePr>
        <p:xfrm>
          <a:off x="3692770" y="1541539"/>
          <a:ext cx="2320712" cy="4351344"/>
        </p:xfrm>
        <a:graphic>
          <a:graphicData uri="http://schemas.openxmlformats.org/drawingml/2006/table">
            <a:tbl>
              <a:tblPr/>
              <a:tblGrid>
                <a:gridCol w="580178">
                  <a:extLst>
                    <a:ext uri="{9D8B030D-6E8A-4147-A177-3AD203B41FA5}">
                      <a16:colId xmlns:a16="http://schemas.microsoft.com/office/drawing/2014/main" val="3504744964"/>
                    </a:ext>
                  </a:extLst>
                </a:gridCol>
                <a:gridCol w="580178">
                  <a:extLst>
                    <a:ext uri="{9D8B030D-6E8A-4147-A177-3AD203B41FA5}">
                      <a16:colId xmlns:a16="http://schemas.microsoft.com/office/drawing/2014/main" val="1645821229"/>
                    </a:ext>
                  </a:extLst>
                </a:gridCol>
                <a:gridCol w="580178">
                  <a:extLst>
                    <a:ext uri="{9D8B030D-6E8A-4147-A177-3AD203B41FA5}">
                      <a16:colId xmlns:a16="http://schemas.microsoft.com/office/drawing/2014/main" val="2477032862"/>
                    </a:ext>
                  </a:extLst>
                </a:gridCol>
                <a:gridCol w="580178">
                  <a:extLst>
                    <a:ext uri="{9D8B030D-6E8A-4147-A177-3AD203B41FA5}">
                      <a16:colId xmlns:a16="http://schemas.microsoft.com/office/drawing/2014/main" val="2084791218"/>
                    </a:ext>
                  </a:extLst>
                </a:gridCol>
              </a:tblGrid>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3.1</a:t>
                      </a:r>
                    </a:p>
                  </a:txBody>
                  <a:tcPr marL="9065" marR="9065" marT="9065" marB="0" anchor="ctr">
                    <a:lnL>
                      <a:noFill/>
                    </a:lnL>
                    <a:lnR>
                      <a:noFill/>
                    </a:lnR>
                    <a:lnT>
                      <a:noFill/>
                    </a:lnT>
                    <a:lnB>
                      <a:noFill/>
                    </a:lnB>
                  </a:tcPr>
                </a:tc>
                <a:extLst>
                  <a:ext uri="{0D108BD9-81ED-4DB2-BD59-A6C34878D82A}">
                    <a16:rowId xmlns:a16="http://schemas.microsoft.com/office/drawing/2014/main" val="2305928537"/>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6.2</a:t>
                      </a:r>
                    </a:p>
                  </a:txBody>
                  <a:tcPr marL="9065" marR="9065" marT="9065" marB="0" anchor="ctr">
                    <a:lnL>
                      <a:noFill/>
                    </a:lnL>
                    <a:lnR>
                      <a:noFill/>
                    </a:lnR>
                    <a:lnT>
                      <a:noFill/>
                    </a:lnT>
                    <a:lnB>
                      <a:noFill/>
                    </a:lnB>
                  </a:tcPr>
                </a:tc>
                <a:extLst>
                  <a:ext uri="{0D108BD9-81ED-4DB2-BD59-A6C34878D82A}">
                    <a16:rowId xmlns:a16="http://schemas.microsoft.com/office/drawing/2014/main" val="387872674"/>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5.3</a:t>
                      </a:r>
                    </a:p>
                  </a:txBody>
                  <a:tcPr marL="9065" marR="9065" marT="9065" marB="0" anchor="ctr">
                    <a:lnL>
                      <a:noFill/>
                    </a:lnL>
                    <a:lnR>
                      <a:noFill/>
                    </a:lnR>
                    <a:lnT>
                      <a:noFill/>
                    </a:lnT>
                    <a:lnB>
                      <a:noFill/>
                    </a:lnB>
                  </a:tcPr>
                </a:tc>
                <a:extLst>
                  <a:ext uri="{0D108BD9-81ED-4DB2-BD59-A6C34878D82A}">
                    <a16:rowId xmlns:a16="http://schemas.microsoft.com/office/drawing/2014/main" val="1645853725"/>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4.7</a:t>
                      </a:r>
                    </a:p>
                  </a:txBody>
                  <a:tcPr marL="9065" marR="9065" marT="9065" marB="0" anchor="ctr">
                    <a:lnL>
                      <a:noFill/>
                    </a:lnL>
                    <a:lnR>
                      <a:noFill/>
                    </a:lnR>
                    <a:lnT>
                      <a:noFill/>
                    </a:lnT>
                    <a:lnB>
                      <a:noFill/>
                    </a:lnB>
                  </a:tcPr>
                </a:tc>
                <a:extLst>
                  <a:ext uri="{0D108BD9-81ED-4DB2-BD59-A6C34878D82A}">
                    <a16:rowId xmlns:a16="http://schemas.microsoft.com/office/drawing/2014/main" val="624738881"/>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6.2</a:t>
                      </a:r>
                    </a:p>
                  </a:txBody>
                  <a:tcPr marL="9065" marR="9065" marT="9065" marB="0" anchor="ctr">
                    <a:lnL>
                      <a:noFill/>
                    </a:lnL>
                    <a:lnR>
                      <a:noFill/>
                    </a:lnR>
                    <a:lnT>
                      <a:noFill/>
                    </a:lnT>
                    <a:lnB>
                      <a:noFill/>
                    </a:lnB>
                  </a:tcPr>
                </a:tc>
                <a:extLst>
                  <a:ext uri="{0D108BD9-81ED-4DB2-BD59-A6C34878D82A}">
                    <a16:rowId xmlns:a16="http://schemas.microsoft.com/office/drawing/2014/main" val="3731786790"/>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8.8</a:t>
                      </a:r>
                    </a:p>
                  </a:txBody>
                  <a:tcPr marL="9065" marR="9065" marT="9065" marB="0" anchor="ctr">
                    <a:lnL>
                      <a:noFill/>
                    </a:lnL>
                    <a:lnR>
                      <a:noFill/>
                    </a:lnR>
                    <a:lnT>
                      <a:noFill/>
                    </a:lnT>
                    <a:lnB>
                      <a:noFill/>
                    </a:lnB>
                  </a:tcPr>
                </a:tc>
                <a:extLst>
                  <a:ext uri="{0D108BD9-81ED-4DB2-BD59-A6C34878D82A}">
                    <a16:rowId xmlns:a16="http://schemas.microsoft.com/office/drawing/2014/main" val="1770190099"/>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7.1</a:t>
                      </a:r>
                    </a:p>
                  </a:txBody>
                  <a:tcPr marL="9065" marR="9065" marT="9065" marB="0" anchor="ctr">
                    <a:lnL>
                      <a:noFill/>
                    </a:lnL>
                    <a:lnR>
                      <a:noFill/>
                    </a:lnR>
                    <a:lnT>
                      <a:noFill/>
                    </a:lnT>
                    <a:lnB>
                      <a:noFill/>
                    </a:lnB>
                  </a:tcPr>
                </a:tc>
                <a:extLst>
                  <a:ext uri="{0D108BD9-81ED-4DB2-BD59-A6C34878D82A}">
                    <a16:rowId xmlns:a16="http://schemas.microsoft.com/office/drawing/2014/main" val="442044690"/>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6.4</a:t>
                      </a:r>
                    </a:p>
                  </a:txBody>
                  <a:tcPr marL="9065" marR="9065" marT="9065" marB="0" anchor="ctr">
                    <a:lnL>
                      <a:noFill/>
                    </a:lnL>
                    <a:lnR>
                      <a:noFill/>
                    </a:lnR>
                    <a:lnT>
                      <a:noFill/>
                    </a:lnT>
                    <a:lnB>
                      <a:noFill/>
                    </a:lnB>
                  </a:tcPr>
                </a:tc>
                <a:extLst>
                  <a:ext uri="{0D108BD9-81ED-4DB2-BD59-A6C34878D82A}">
                    <a16:rowId xmlns:a16="http://schemas.microsoft.com/office/drawing/2014/main" val="242863711"/>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3.8</a:t>
                      </a:r>
                    </a:p>
                  </a:txBody>
                  <a:tcPr marL="9065" marR="9065" marT="9065" marB="0" anchor="ctr">
                    <a:lnL>
                      <a:noFill/>
                    </a:lnL>
                    <a:lnR>
                      <a:noFill/>
                    </a:lnR>
                    <a:lnT>
                      <a:noFill/>
                    </a:lnT>
                    <a:lnB>
                      <a:noFill/>
                    </a:lnB>
                  </a:tcPr>
                </a:tc>
                <a:extLst>
                  <a:ext uri="{0D108BD9-81ED-4DB2-BD59-A6C34878D82A}">
                    <a16:rowId xmlns:a16="http://schemas.microsoft.com/office/drawing/2014/main" val="768396799"/>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4.9</a:t>
                      </a:r>
                    </a:p>
                  </a:txBody>
                  <a:tcPr marL="9065" marR="9065" marT="9065" marB="0" anchor="ctr">
                    <a:lnL>
                      <a:noFill/>
                    </a:lnL>
                    <a:lnR>
                      <a:noFill/>
                    </a:lnR>
                    <a:lnT>
                      <a:noFill/>
                    </a:lnT>
                    <a:lnB>
                      <a:noFill/>
                    </a:lnB>
                  </a:tcPr>
                </a:tc>
                <a:extLst>
                  <a:ext uri="{0D108BD9-81ED-4DB2-BD59-A6C34878D82A}">
                    <a16:rowId xmlns:a16="http://schemas.microsoft.com/office/drawing/2014/main" val="2564112417"/>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a:t>
                      </a:r>
                    </a:p>
                  </a:txBody>
                  <a:tcPr marL="9065" marR="9065" marT="9065" marB="0" anchor="ctr">
                    <a:lnL>
                      <a:noFill/>
                    </a:lnL>
                    <a:lnR>
                      <a:noFill/>
                    </a:lnR>
                    <a:lnT>
                      <a:noFill/>
                    </a:lnT>
                    <a:lnB>
                      <a:noFill/>
                    </a:lnB>
                  </a:tcPr>
                </a:tc>
                <a:extLst>
                  <a:ext uri="{0D108BD9-81ED-4DB2-BD59-A6C34878D82A}">
                    <a16:rowId xmlns:a16="http://schemas.microsoft.com/office/drawing/2014/main" val="3719983362"/>
                  </a:ext>
                </a:extLst>
              </a:tr>
              <a:tr h="181306">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3.2</a:t>
                      </a:r>
                    </a:p>
                  </a:txBody>
                  <a:tcPr marL="9065" marR="9065" marT="9065" marB="0" anchor="ctr">
                    <a:lnL>
                      <a:noFill/>
                    </a:lnL>
                    <a:lnR>
                      <a:noFill/>
                    </a:lnR>
                    <a:lnT>
                      <a:noFill/>
                    </a:lnT>
                    <a:lnB>
                      <a:noFill/>
                    </a:lnB>
                  </a:tcPr>
                </a:tc>
                <a:extLst>
                  <a:ext uri="{0D108BD9-81ED-4DB2-BD59-A6C34878D82A}">
                    <a16:rowId xmlns:a16="http://schemas.microsoft.com/office/drawing/2014/main" val="672238092"/>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3.7</a:t>
                      </a:r>
                    </a:p>
                  </a:txBody>
                  <a:tcPr marL="9065" marR="9065" marT="9065" marB="0" anchor="ctr">
                    <a:lnL>
                      <a:noFill/>
                    </a:lnL>
                    <a:lnR>
                      <a:noFill/>
                    </a:lnR>
                    <a:lnT>
                      <a:noFill/>
                    </a:lnT>
                    <a:lnB>
                      <a:noFill/>
                    </a:lnB>
                  </a:tcPr>
                </a:tc>
                <a:extLst>
                  <a:ext uri="{0D108BD9-81ED-4DB2-BD59-A6C34878D82A}">
                    <a16:rowId xmlns:a16="http://schemas.microsoft.com/office/drawing/2014/main" val="1140543630"/>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7.1</a:t>
                      </a:r>
                    </a:p>
                  </a:txBody>
                  <a:tcPr marL="9065" marR="9065" marT="9065" marB="0" anchor="ctr">
                    <a:lnL>
                      <a:noFill/>
                    </a:lnL>
                    <a:lnR>
                      <a:noFill/>
                    </a:lnR>
                    <a:lnT>
                      <a:noFill/>
                    </a:lnT>
                    <a:lnB>
                      <a:noFill/>
                    </a:lnB>
                  </a:tcPr>
                </a:tc>
                <a:extLst>
                  <a:ext uri="{0D108BD9-81ED-4DB2-BD59-A6C34878D82A}">
                    <a16:rowId xmlns:a16="http://schemas.microsoft.com/office/drawing/2014/main" val="1145576163"/>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6.8</a:t>
                      </a:r>
                    </a:p>
                  </a:txBody>
                  <a:tcPr marL="9065" marR="9065" marT="9065" marB="0" anchor="ctr">
                    <a:lnL>
                      <a:noFill/>
                    </a:lnL>
                    <a:lnR>
                      <a:noFill/>
                    </a:lnR>
                    <a:lnT>
                      <a:noFill/>
                    </a:lnT>
                    <a:lnB>
                      <a:noFill/>
                    </a:lnB>
                  </a:tcPr>
                </a:tc>
                <a:extLst>
                  <a:ext uri="{0D108BD9-81ED-4DB2-BD59-A6C34878D82A}">
                    <a16:rowId xmlns:a16="http://schemas.microsoft.com/office/drawing/2014/main" val="3397781788"/>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5.6</a:t>
                      </a:r>
                    </a:p>
                  </a:txBody>
                  <a:tcPr marL="9065" marR="9065" marT="9065" marB="0" anchor="ctr">
                    <a:lnL>
                      <a:noFill/>
                    </a:lnL>
                    <a:lnR>
                      <a:noFill/>
                    </a:lnR>
                    <a:lnT>
                      <a:noFill/>
                    </a:lnT>
                    <a:lnB>
                      <a:noFill/>
                    </a:lnB>
                  </a:tcPr>
                </a:tc>
                <a:extLst>
                  <a:ext uri="{0D108BD9-81ED-4DB2-BD59-A6C34878D82A}">
                    <a16:rowId xmlns:a16="http://schemas.microsoft.com/office/drawing/2014/main" val="3706240643"/>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5.3</a:t>
                      </a:r>
                    </a:p>
                  </a:txBody>
                  <a:tcPr marL="9065" marR="9065" marT="9065" marB="0" anchor="ctr">
                    <a:lnL>
                      <a:noFill/>
                    </a:lnL>
                    <a:lnR>
                      <a:noFill/>
                    </a:lnR>
                    <a:lnT>
                      <a:noFill/>
                    </a:lnT>
                    <a:lnB>
                      <a:noFill/>
                    </a:lnB>
                  </a:tcPr>
                </a:tc>
                <a:extLst>
                  <a:ext uri="{0D108BD9-81ED-4DB2-BD59-A6C34878D82A}">
                    <a16:rowId xmlns:a16="http://schemas.microsoft.com/office/drawing/2014/main" val="1946540704"/>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7.4</a:t>
                      </a:r>
                    </a:p>
                  </a:txBody>
                  <a:tcPr marL="9065" marR="9065" marT="9065" marB="0" anchor="ctr">
                    <a:lnL>
                      <a:noFill/>
                    </a:lnL>
                    <a:lnR>
                      <a:noFill/>
                    </a:lnR>
                    <a:lnT>
                      <a:noFill/>
                    </a:lnT>
                    <a:lnB>
                      <a:noFill/>
                    </a:lnB>
                  </a:tcPr>
                </a:tc>
                <a:extLst>
                  <a:ext uri="{0D108BD9-81ED-4DB2-BD59-A6C34878D82A}">
                    <a16:rowId xmlns:a16="http://schemas.microsoft.com/office/drawing/2014/main" val="2709563933"/>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6.3</a:t>
                      </a:r>
                    </a:p>
                  </a:txBody>
                  <a:tcPr marL="9065" marR="9065" marT="9065" marB="0" anchor="ctr">
                    <a:lnL>
                      <a:noFill/>
                    </a:lnL>
                    <a:lnR>
                      <a:noFill/>
                    </a:lnR>
                    <a:lnT>
                      <a:noFill/>
                    </a:lnT>
                    <a:lnB>
                      <a:noFill/>
                    </a:lnB>
                  </a:tcPr>
                </a:tc>
                <a:extLst>
                  <a:ext uri="{0D108BD9-81ED-4DB2-BD59-A6C34878D82A}">
                    <a16:rowId xmlns:a16="http://schemas.microsoft.com/office/drawing/2014/main" val="953957074"/>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a:t>
                      </a:r>
                    </a:p>
                  </a:txBody>
                  <a:tcPr marL="9065" marR="9065" marT="9065" marB="0" anchor="ctr">
                    <a:lnL>
                      <a:noFill/>
                    </a:lnL>
                    <a:lnR>
                      <a:noFill/>
                    </a:lnR>
                    <a:lnT>
                      <a:noFill/>
                    </a:lnT>
                    <a:lnB>
                      <a:noFill/>
                    </a:lnB>
                  </a:tcPr>
                </a:tc>
                <a:extLst>
                  <a:ext uri="{0D108BD9-81ED-4DB2-BD59-A6C34878D82A}">
                    <a16:rowId xmlns:a16="http://schemas.microsoft.com/office/drawing/2014/main" val="2387927344"/>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1</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2.1</a:t>
                      </a:r>
                    </a:p>
                  </a:txBody>
                  <a:tcPr marL="9065" marR="9065" marT="9065" marB="0" anchor="ctr">
                    <a:lnL>
                      <a:noFill/>
                    </a:lnL>
                    <a:lnR>
                      <a:noFill/>
                    </a:lnR>
                    <a:lnT>
                      <a:noFill/>
                    </a:lnT>
                    <a:lnB>
                      <a:noFill/>
                    </a:lnB>
                  </a:tcPr>
                </a:tc>
                <a:extLst>
                  <a:ext uri="{0D108BD9-81ED-4DB2-BD59-A6C34878D82A}">
                    <a16:rowId xmlns:a16="http://schemas.microsoft.com/office/drawing/2014/main" val="4221875209"/>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2</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6</a:t>
                      </a:r>
                    </a:p>
                  </a:txBody>
                  <a:tcPr marL="9065" marR="9065" marT="9065" marB="0" anchor="ctr">
                    <a:lnL>
                      <a:noFill/>
                    </a:lnL>
                    <a:lnR>
                      <a:noFill/>
                    </a:lnR>
                    <a:lnT>
                      <a:noFill/>
                    </a:lnT>
                    <a:lnB>
                      <a:noFill/>
                    </a:lnB>
                  </a:tcPr>
                </a:tc>
                <a:extLst>
                  <a:ext uri="{0D108BD9-81ED-4DB2-BD59-A6C34878D82A}">
                    <a16:rowId xmlns:a16="http://schemas.microsoft.com/office/drawing/2014/main" val="353255344"/>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ctr" rtl="0" fontAlgn="ctr"/>
                      <a:r>
                        <a:rPr lang="tr-TR" sz="1000" b="0" i="0" u="none" strike="noStrike">
                          <a:solidFill>
                            <a:srgbClr val="000000"/>
                          </a:solidFill>
                          <a:effectLst/>
                          <a:latin typeface="Calibri" panose="020F0502020204030204" pitchFamily="34" charset="0"/>
                        </a:rPr>
                        <a:t>4.2</a:t>
                      </a:r>
                    </a:p>
                  </a:txBody>
                  <a:tcPr marL="9065" marR="9065" marT="9065" marB="0" anchor="ctr">
                    <a:lnL>
                      <a:noFill/>
                    </a:lnL>
                    <a:lnR>
                      <a:noFill/>
                    </a:lnR>
                    <a:lnT>
                      <a:noFill/>
                    </a:lnT>
                    <a:lnB>
                      <a:noFill/>
                    </a:lnB>
                  </a:tcPr>
                </a:tc>
                <a:extLst>
                  <a:ext uri="{0D108BD9-81ED-4DB2-BD59-A6C34878D82A}">
                    <a16:rowId xmlns:a16="http://schemas.microsoft.com/office/drawing/2014/main" val="2610637697"/>
                  </a:ext>
                </a:extLst>
              </a:tr>
              <a:tr h="181306">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3</a:t>
                      </a:r>
                    </a:p>
                  </a:txBody>
                  <a:tcPr marL="9065" marR="9065" marT="9065" marB="0" anchor="b">
                    <a:lnL>
                      <a:noFill/>
                    </a:lnL>
                    <a:lnR>
                      <a:noFill/>
                    </a:lnR>
                    <a:lnT>
                      <a:noFill/>
                    </a:lnT>
                    <a:lnB>
                      <a:noFill/>
                    </a:lnB>
                  </a:tcPr>
                </a:tc>
                <a:tc>
                  <a:txBody>
                    <a:bodyPr/>
                    <a:lstStyle/>
                    <a:p>
                      <a:pPr algn="r" fontAlgn="b"/>
                      <a:r>
                        <a:rPr lang="tr-TR" sz="1000" b="0" i="0" u="none" strike="noStrike">
                          <a:solidFill>
                            <a:srgbClr val="000000"/>
                          </a:solidFill>
                          <a:effectLst/>
                          <a:latin typeface="Calibri" panose="020F0502020204030204" pitchFamily="34" charset="0"/>
                        </a:rPr>
                        <a:t>4</a:t>
                      </a:r>
                    </a:p>
                  </a:txBody>
                  <a:tcPr marL="9065" marR="9065" marT="9065" marB="0" anchor="b">
                    <a:lnL>
                      <a:noFill/>
                    </a:lnL>
                    <a:lnR>
                      <a:noFill/>
                    </a:lnR>
                    <a:lnT>
                      <a:noFill/>
                    </a:lnT>
                    <a:lnB>
                      <a:noFill/>
                    </a:lnB>
                  </a:tcPr>
                </a:tc>
                <a:tc>
                  <a:txBody>
                    <a:bodyPr/>
                    <a:lstStyle/>
                    <a:p>
                      <a:pPr algn="ctr" rtl="0" fontAlgn="ctr"/>
                      <a:r>
                        <a:rPr lang="tr-TR" sz="1000" b="0" i="0" u="none" strike="noStrike" dirty="0">
                          <a:solidFill>
                            <a:srgbClr val="000000"/>
                          </a:solidFill>
                          <a:effectLst/>
                          <a:latin typeface="Calibri" panose="020F0502020204030204" pitchFamily="34" charset="0"/>
                        </a:rPr>
                        <a:t>4</a:t>
                      </a:r>
                    </a:p>
                  </a:txBody>
                  <a:tcPr marL="9065" marR="9065" marT="9065" marB="0" anchor="ctr">
                    <a:lnL>
                      <a:noFill/>
                    </a:lnL>
                    <a:lnR>
                      <a:noFill/>
                    </a:lnR>
                    <a:lnT>
                      <a:noFill/>
                    </a:lnT>
                    <a:lnB>
                      <a:noFill/>
                    </a:lnB>
                  </a:tcPr>
                </a:tc>
                <a:extLst>
                  <a:ext uri="{0D108BD9-81ED-4DB2-BD59-A6C34878D82A}">
                    <a16:rowId xmlns:a16="http://schemas.microsoft.com/office/drawing/2014/main" val="1375644129"/>
                  </a:ext>
                </a:extLst>
              </a:tr>
            </a:tbl>
          </a:graphicData>
        </a:graphic>
      </p:graphicFrame>
    </p:spTree>
    <p:extLst>
      <p:ext uri="{BB962C8B-B14F-4D97-AF65-F5344CB8AC3E}">
        <p14:creationId xmlns:p14="http://schemas.microsoft.com/office/powerpoint/2010/main" val="29802252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646928"/>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4" name="Content Placeholder 3"/>
          <p:cNvSpPr>
            <a:spLocks noGrp="1"/>
          </p:cNvSpPr>
          <p:nvPr>
            <p:ph idx="1"/>
          </p:nvPr>
        </p:nvSpPr>
        <p:spPr>
          <a:xfrm>
            <a:off x="838200" y="862173"/>
            <a:ext cx="10515600" cy="2182867"/>
          </a:xfrm>
        </p:spPr>
        <p:txBody>
          <a:bodyPr>
            <a:normAutofit/>
          </a:bodyPr>
          <a:lstStyle/>
          <a:p>
            <a:r>
              <a:rPr lang="tr-TR" sz="2400" dirty="0" smtClean="0"/>
              <a:t>Çizelgenin sağındaki rakamlar bu </a:t>
            </a:r>
            <a:r>
              <a:rPr lang="tr-TR" sz="2400" dirty="0" err="1" smtClean="0"/>
              <a:t>interaksiyonu</a:t>
            </a:r>
            <a:r>
              <a:rPr lang="tr-TR" sz="2400" dirty="0" smtClean="0"/>
              <a:t> verse de sıra aralıklarının toplamını göstermez. </a:t>
            </a:r>
          </a:p>
          <a:p>
            <a:r>
              <a:rPr lang="tr-TR" sz="2400" dirty="0"/>
              <a:t>H</a:t>
            </a:r>
            <a:r>
              <a:rPr lang="tr-TR" sz="2400" dirty="0" smtClean="0"/>
              <a:t>em çeşitlerin hem de sıra aralıklarının ve hem de ikili ilişkilerinin (</a:t>
            </a:r>
            <a:r>
              <a:rPr lang="tr-TR" sz="2400" dirty="0" err="1" smtClean="0"/>
              <a:t>interaksiyonlarının</a:t>
            </a:r>
            <a:r>
              <a:rPr lang="tr-TR" sz="2400" dirty="0" smtClean="0"/>
              <a:t>) topluca gösterilmesi konunun daha kolay anlaşılması için ayrıca çizelge halinde verilmiştir. </a:t>
            </a:r>
            <a:endParaRPr lang="tr-TR" sz="2400" dirty="0"/>
          </a:p>
        </p:txBody>
      </p:sp>
      <p:graphicFrame>
        <p:nvGraphicFramePr>
          <p:cNvPr id="3" name="Table 2"/>
          <p:cNvGraphicFramePr>
            <a:graphicFrameLocks noGrp="1"/>
          </p:cNvGraphicFramePr>
          <p:nvPr>
            <p:extLst>
              <p:ext uri="{D42A27DB-BD31-4B8C-83A1-F6EECF244321}">
                <p14:modId xmlns:p14="http://schemas.microsoft.com/office/powerpoint/2010/main" val="3007464096"/>
              </p:ext>
            </p:extLst>
          </p:nvPr>
        </p:nvGraphicFramePr>
        <p:xfrm>
          <a:off x="1188621" y="2841429"/>
          <a:ext cx="8128001" cy="2595880"/>
        </p:xfrm>
        <a:graphic>
          <a:graphicData uri="http://schemas.openxmlformats.org/drawingml/2006/table">
            <a:tbl>
              <a:tblPr firstRow="1" bandRow="1">
                <a:tableStyleId>{2D5ABB26-0587-4C30-8999-92F81FD0307C}</a:tableStyleId>
              </a:tblPr>
              <a:tblGrid>
                <a:gridCol w="1161143">
                  <a:extLst>
                    <a:ext uri="{9D8B030D-6E8A-4147-A177-3AD203B41FA5}">
                      <a16:colId xmlns:a16="http://schemas.microsoft.com/office/drawing/2014/main" val="2121837063"/>
                    </a:ext>
                  </a:extLst>
                </a:gridCol>
                <a:gridCol w="1161143">
                  <a:extLst>
                    <a:ext uri="{9D8B030D-6E8A-4147-A177-3AD203B41FA5}">
                      <a16:colId xmlns:a16="http://schemas.microsoft.com/office/drawing/2014/main" val="2012733503"/>
                    </a:ext>
                  </a:extLst>
                </a:gridCol>
                <a:gridCol w="1161143">
                  <a:extLst>
                    <a:ext uri="{9D8B030D-6E8A-4147-A177-3AD203B41FA5}">
                      <a16:colId xmlns:a16="http://schemas.microsoft.com/office/drawing/2014/main" val="2770451178"/>
                    </a:ext>
                  </a:extLst>
                </a:gridCol>
                <a:gridCol w="1161143">
                  <a:extLst>
                    <a:ext uri="{9D8B030D-6E8A-4147-A177-3AD203B41FA5}">
                      <a16:colId xmlns:a16="http://schemas.microsoft.com/office/drawing/2014/main" val="3442985645"/>
                    </a:ext>
                  </a:extLst>
                </a:gridCol>
                <a:gridCol w="1161143">
                  <a:extLst>
                    <a:ext uri="{9D8B030D-6E8A-4147-A177-3AD203B41FA5}">
                      <a16:colId xmlns:a16="http://schemas.microsoft.com/office/drawing/2014/main" val="293542890"/>
                    </a:ext>
                  </a:extLst>
                </a:gridCol>
                <a:gridCol w="1161143">
                  <a:extLst>
                    <a:ext uri="{9D8B030D-6E8A-4147-A177-3AD203B41FA5}">
                      <a16:colId xmlns:a16="http://schemas.microsoft.com/office/drawing/2014/main" val="1731985328"/>
                    </a:ext>
                  </a:extLst>
                </a:gridCol>
                <a:gridCol w="1161143">
                  <a:extLst>
                    <a:ext uri="{9D8B030D-6E8A-4147-A177-3AD203B41FA5}">
                      <a16:colId xmlns:a16="http://schemas.microsoft.com/office/drawing/2014/main" val="3232567371"/>
                    </a:ext>
                  </a:extLst>
                </a:gridCol>
              </a:tblGrid>
              <a:tr h="370840">
                <a:tc rowSpan="2">
                  <a:txBody>
                    <a:bodyPr/>
                    <a:lstStyle/>
                    <a:p>
                      <a:pPr algn="ctr"/>
                      <a:r>
                        <a:rPr lang="tr-TR" dirty="0" smtClean="0"/>
                        <a:t>Çeşitler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pPr algn="ctr"/>
                      <a:r>
                        <a:rPr lang="tr-TR" dirty="0" smtClean="0"/>
                        <a:t>Sıra</a:t>
                      </a:r>
                      <a:r>
                        <a:rPr lang="tr-TR" baseline="0" dirty="0" smtClean="0"/>
                        <a:t> Aralıkları (cm)</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b="1" dirty="0" smtClean="0"/>
                        <a:t>Toplam</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pPr algn="ctr"/>
                      <a:r>
                        <a:rPr lang="tr-TR" dirty="0" smtClean="0">
                          <a:effectLst>
                            <a:outerShdw blurRad="38100" dist="38100" dir="2700000" algn="tl">
                              <a:srgbClr val="000000">
                                <a:alpha val="43137"/>
                              </a:srgbClr>
                            </a:outerShdw>
                          </a:effectLst>
                        </a:rPr>
                        <a:t>Ortalama</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22206609"/>
                  </a:ext>
                </a:extLst>
              </a:tr>
              <a:tr h="370840">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20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40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60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80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0621780"/>
                  </a:ext>
                </a:extLst>
              </a:tr>
              <a:tr h="370840">
                <a:tc>
                  <a:txBody>
                    <a:bodyPr/>
                    <a:lstStyle/>
                    <a:p>
                      <a:pPr algn="l"/>
                      <a:r>
                        <a:rPr lang="tr-TR" dirty="0" err="1" smtClean="0"/>
                        <a:t>Valör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14.8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29.5</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25.2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19.4</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b="1" dirty="0" smtClean="0"/>
                        <a:t>88.9</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5.56</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14247622"/>
                  </a:ext>
                </a:extLst>
              </a:tr>
              <a:tr h="370840">
                <a:tc>
                  <a:txBody>
                    <a:bodyPr/>
                    <a:lstStyle/>
                    <a:p>
                      <a:pPr algn="l"/>
                      <a:r>
                        <a:rPr lang="tr-TR" dirty="0" err="1" smtClean="0"/>
                        <a:t>Kelvedon</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25.0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33.8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28.0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24.3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b="1" dirty="0" smtClean="0"/>
                        <a:t>111.1</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6.94</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236669976"/>
                  </a:ext>
                </a:extLst>
              </a:tr>
              <a:tr h="370840">
                <a:tc>
                  <a:txBody>
                    <a:bodyPr/>
                    <a:lstStyle/>
                    <a:p>
                      <a:pPr algn="l"/>
                      <a:r>
                        <a:rPr lang="tr-TR" dirty="0" err="1" smtClean="0"/>
                        <a:t>Record</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t>11.2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21.8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16.1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13.5</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b="1" dirty="0" smtClean="0"/>
                        <a:t>62.6</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3.91</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16050596"/>
                  </a:ext>
                </a:extLst>
              </a:tr>
              <a:tr h="370840">
                <a:tc>
                  <a:txBody>
                    <a:bodyPr/>
                    <a:lstStyle/>
                    <a:p>
                      <a:pPr algn="l"/>
                      <a:r>
                        <a:rPr lang="tr-TR" b="1" dirty="0" smtClean="0"/>
                        <a:t>Toplam</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b="1" dirty="0" smtClean="0">
                          <a:effectLst/>
                        </a:rPr>
                        <a:t>51.0</a:t>
                      </a:r>
                      <a:endParaRPr lang="tr-TR" b="1"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b="1" dirty="0" smtClean="0">
                          <a:effectLst/>
                        </a:rPr>
                        <a:t>85.1</a:t>
                      </a:r>
                      <a:endParaRPr lang="tr-TR" b="1"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b="1" dirty="0" smtClean="0">
                          <a:effectLst/>
                        </a:rPr>
                        <a:t>69.3</a:t>
                      </a:r>
                      <a:endParaRPr lang="tr-TR" b="1"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b="1" dirty="0" smtClean="0">
                          <a:effectLst/>
                        </a:rPr>
                        <a:t>57.2</a:t>
                      </a:r>
                      <a:endParaRPr lang="tr-TR" b="1"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b="1" dirty="0" smtClean="0">
                          <a:effectLst/>
                        </a:rPr>
                        <a:t>262.6</a:t>
                      </a:r>
                      <a:endParaRPr lang="tr-TR" b="1"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430286419"/>
                  </a:ext>
                </a:extLst>
              </a:tr>
              <a:tr h="370840">
                <a:tc>
                  <a:txBody>
                    <a:bodyPr/>
                    <a:lstStyle/>
                    <a:p>
                      <a:pPr algn="l"/>
                      <a:r>
                        <a:rPr lang="tr-TR" dirty="0" smtClean="0">
                          <a:effectLst>
                            <a:outerShdw blurRad="38100" dist="38100" dir="2700000" algn="tl">
                              <a:srgbClr val="000000">
                                <a:alpha val="43137"/>
                              </a:srgbClr>
                            </a:outerShdw>
                          </a:effectLst>
                        </a:rPr>
                        <a:t>Ortalama</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4.25</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7.09</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5.78</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tr-TR" dirty="0" smtClean="0">
                          <a:effectLst>
                            <a:outerShdw blurRad="38100" dist="38100" dir="2700000" algn="tl">
                              <a:srgbClr val="000000">
                                <a:alpha val="43137"/>
                              </a:srgbClr>
                            </a:outerShdw>
                          </a:effectLst>
                        </a:rPr>
                        <a:t>4.77</a:t>
                      </a:r>
                      <a:endParaRPr lang="tr-TR"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7110307"/>
                  </a:ext>
                </a:extLst>
              </a:tr>
            </a:tbl>
          </a:graphicData>
        </a:graphic>
      </p:graphicFrame>
      <p:sp>
        <p:nvSpPr>
          <p:cNvPr id="5" name="TextBox 4"/>
          <p:cNvSpPr txBox="1"/>
          <p:nvPr/>
        </p:nvSpPr>
        <p:spPr>
          <a:xfrm>
            <a:off x="1188621" y="5556824"/>
            <a:ext cx="9411317" cy="923330"/>
          </a:xfrm>
          <a:prstGeom prst="rect">
            <a:avLst/>
          </a:prstGeom>
          <a:noFill/>
        </p:spPr>
        <p:txBody>
          <a:bodyPr wrap="square" rtlCol="0">
            <a:spAutoFit/>
          </a:bodyPr>
          <a:lstStyle/>
          <a:p>
            <a:r>
              <a:rPr lang="tr-TR" b="1" dirty="0" smtClean="0"/>
              <a:t>H</a:t>
            </a:r>
            <a:r>
              <a:rPr lang="tr-TR" b="1" baseline="-25000" dirty="0" smtClean="0"/>
              <a:t>0</a:t>
            </a:r>
            <a:r>
              <a:rPr lang="tr-TR" b="1" dirty="0" smtClean="0"/>
              <a:t>: </a:t>
            </a:r>
            <a:r>
              <a:rPr lang="tr-TR" dirty="0" smtClean="0"/>
              <a:t>Farklı sıra aralıklarında ekilen bezelye çeşitlerinin bitki başına bakla sayıları birbirinden farksızdır. </a:t>
            </a:r>
          </a:p>
          <a:p>
            <a:r>
              <a:rPr lang="tr-TR" dirty="0" smtClean="0"/>
              <a:t>Yani çeşitler bitki başına bakla sayısı bakımından birbirine benzerdir. Bitkideki bakla sayısı üzerine, farklı sıra aralıklarında yapılan ekimler de etkili değildir. </a:t>
            </a:r>
            <a:endParaRPr lang="tr-TR" dirty="0"/>
          </a:p>
        </p:txBody>
      </p:sp>
    </p:spTree>
    <p:extLst>
      <p:ext uri="{BB962C8B-B14F-4D97-AF65-F5344CB8AC3E}">
        <p14:creationId xmlns:p14="http://schemas.microsoft.com/office/powerpoint/2010/main" val="1262479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r>
              <a:rPr lang="tr-TR" sz="3200" b="1" dirty="0" smtClean="0">
                <a:solidFill>
                  <a:srgbClr val="C00000"/>
                </a:solidFill>
                <a:effectLst>
                  <a:outerShdw blurRad="38100" dist="38100" dir="2700000" algn="tl">
                    <a:srgbClr val="000000">
                      <a:alpha val="43137"/>
                    </a:srgbClr>
                  </a:outerShdw>
                </a:effectLst>
              </a:rPr>
              <a:t>BÖLÜNMÜŞ PARSELLER DENEME DESENİ – Analizi</a:t>
            </a:r>
            <a:endParaRPr lang="tr-TR" sz="3200"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5" name="TextBox 4"/>
              <p:cNvSpPr txBox="1"/>
              <p:nvPr/>
            </p:nvSpPr>
            <p:spPr>
              <a:xfrm>
                <a:off x="838200" y="1164015"/>
                <a:ext cx="4826834" cy="7291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i="1">
                                  <a:latin typeface="Cambria Math" panose="02040503050406030204" pitchFamily="18" charset="0"/>
                                </a:rPr>
                                <m:t>(</m:t>
                              </m:r>
                              <m:nary>
                                <m:naryPr>
                                  <m:chr m:val="∑"/>
                                  <m:subHide m:val="on"/>
                                  <m:supHide m:val="on"/>
                                  <m:ctrlPr>
                                    <a:rPr lang="tr-TR" i="1">
                                      <a:latin typeface="Cambria Math" panose="02040503050406030204" pitchFamily="18" charset="0"/>
                                    </a:rPr>
                                  </m:ctrlPr>
                                </m:naryPr>
                                <m:sub/>
                                <m:sup/>
                                <m:e>
                                  <m:sSub>
                                    <m:sSubPr>
                                      <m:ctrlPr>
                                        <a:rPr lang="tr-TR" i="1">
                                          <a:latin typeface="Cambria Math" panose="02040503050406030204" pitchFamily="18" charset="0"/>
                                        </a:rPr>
                                      </m:ctrlPr>
                                    </m:sSubPr>
                                    <m:e>
                                      <m:r>
                                        <a:rPr lang="tr-TR" i="1">
                                          <a:latin typeface="Cambria Math" panose="02040503050406030204" pitchFamily="18" charset="0"/>
                                        </a:rPr>
                                        <m:t>𝑥</m:t>
                                      </m:r>
                                    </m:e>
                                    <m:sub>
                                      <m:r>
                                        <a:rPr lang="tr-TR" i="1">
                                          <a:latin typeface="Cambria Math" panose="02040503050406030204" pitchFamily="18" charset="0"/>
                                        </a:rPr>
                                        <m:t>𝑖</m:t>
                                      </m:r>
                                    </m:sub>
                                  </m:sSub>
                                  <m:r>
                                    <a:rPr lang="tr-TR" i="1">
                                      <a:latin typeface="Cambria Math" panose="02040503050406030204" pitchFamily="18" charset="0"/>
                                    </a:rPr>
                                    <m:t>)</m:t>
                                  </m:r>
                                </m:e>
                              </m:nary>
                            </m:e>
                            <m:sup>
                              <m:r>
                                <a:rPr lang="tr-TR" b="0" i="1" smtClean="0">
                                  <a:latin typeface="Cambria Math" panose="02040503050406030204" pitchFamily="18" charset="0"/>
                                </a:rPr>
                                <m:t>2</m:t>
                              </m:r>
                            </m:sup>
                          </m:sSup>
                        </m:num>
                        <m:den>
                          <m:r>
                            <a:rPr lang="tr-TR" b="0" i="1" smtClean="0">
                              <a:latin typeface="Cambria Math" panose="02040503050406030204" pitchFamily="18" charset="0"/>
                            </a:rPr>
                            <m:t>𝑛</m:t>
                          </m:r>
                        </m:den>
                      </m:f>
                      <m:r>
                        <a:rPr lang="tr-TR" b="0" i="1" smtClean="0">
                          <a:latin typeface="Cambria Math" panose="02040503050406030204" pitchFamily="18" charset="0"/>
                        </a:rPr>
                        <m:t>=</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a:rPr lang="tr-TR" i="1">
                                  <a:latin typeface="Cambria Math" panose="02040503050406030204" pitchFamily="18" charset="0"/>
                                </a:rPr>
                                <m:t>(</m:t>
                              </m:r>
                              <m:nary>
                                <m:naryPr>
                                  <m:chr m:val="∑"/>
                                  <m:subHide m:val="on"/>
                                  <m:supHide m:val="on"/>
                                  <m:ctrlPr>
                                    <a:rPr lang="tr-TR" i="1">
                                      <a:latin typeface="Cambria Math" panose="02040503050406030204" pitchFamily="18" charset="0"/>
                                    </a:rPr>
                                  </m:ctrlPr>
                                </m:naryPr>
                                <m:sub/>
                                <m:sup/>
                                <m:e>
                                  <m:sSub>
                                    <m:sSubPr>
                                      <m:ctrlPr>
                                        <a:rPr lang="tr-TR" i="1">
                                          <a:latin typeface="Cambria Math" panose="02040503050406030204" pitchFamily="18" charset="0"/>
                                        </a:rPr>
                                      </m:ctrlPr>
                                    </m:sSubPr>
                                    <m:e>
                                      <m:r>
                                        <a:rPr lang="tr-TR" i="1">
                                          <a:latin typeface="Cambria Math" panose="02040503050406030204" pitchFamily="18" charset="0"/>
                                        </a:rPr>
                                        <m:t>𝑥</m:t>
                                      </m:r>
                                    </m:e>
                                    <m:sub>
                                      <m:r>
                                        <a:rPr lang="tr-TR" i="1">
                                          <a:latin typeface="Cambria Math" panose="02040503050406030204" pitchFamily="18" charset="0"/>
                                        </a:rPr>
                                        <m:t>𝑖</m:t>
                                      </m:r>
                                    </m:sub>
                                  </m:sSub>
                                  <m:r>
                                    <a:rPr lang="tr-TR" i="1">
                                      <a:latin typeface="Cambria Math" panose="02040503050406030204" pitchFamily="18" charset="0"/>
                                    </a:rPr>
                                    <m:t>)</m:t>
                                  </m:r>
                                </m:e>
                              </m:nary>
                            </m:e>
                            <m:sup>
                              <m:r>
                                <a:rPr lang="tr-TR" i="1">
                                  <a:latin typeface="Cambria Math" panose="02040503050406030204" pitchFamily="18" charset="0"/>
                                </a:rPr>
                                <m:t>2</m:t>
                              </m:r>
                            </m:sup>
                          </m:sSup>
                        </m:num>
                        <m:den>
                          <m:r>
                            <a:rPr lang="tr-TR" b="0" i="1" smtClean="0">
                              <a:latin typeface="Cambria Math" panose="02040503050406030204" pitchFamily="18" charset="0"/>
                            </a:rPr>
                            <m:t>ç</m:t>
                          </m:r>
                          <m:r>
                            <a:rPr lang="tr-TR" b="0" i="1" smtClean="0">
                              <a:latin typeface="Cambria Math" panose="02040503050406030204" pitchFamily="18" charset="0"/>
                            </a:rPr>
                            <m:t>𝑥𝑠𝑎𝑥𝑟</m:t>
                          </m:r>
                        </m:den>
                      </m:f>
                      <m:r>
                        <a:rPr lang="tr-TR" i="1">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i="1">
                                  <a:latin typeface="Cambria Math" panose="02040503050406030204" pitchFamily="18" charset="0"/>
                                </a:rPr>
                                <m:t>(</m:t>
                              </m:r>
                              <m:r>
                                <a:rPr lang="tr-TR" b="0" i="1" smtClean="0">
                                  <a:latin typeface="Cambria Math" panose="02040503050406030204" pitchFamily="18" charset="0"/>
                                </a:rPr>
                                <m:t>262.6</m:t>
                              </m:r>
                              <m:r>
                                <a:rPr lang="tr-TR" i="1">
                                  <a:latin typeface="Cambria Math" panose="02040503050406030204" pitchFamily="18" charset="0"/>
                                </a:rPr>
                                <m:t>)</m:t>
                              </m:r>
                            </m:e>
                            <m:sup>
                              <m:r>
                                <a:rPr lang="tr-TR" b="0" i="1" smtClean="0">
                                  <a:latin typeface="Cambria Math" panose="02040503050406030204" pitchFamily="18" charset="0"/>
                                </a:rPr>
                                <m:t>2</m:t>
                              </m:r>
                            </m:sup>
                          </m:sSup>
                        </m:num>
                        <m:den>
                          <m:r>
                            <a:rPr lang="tr-TR" b="0" i="1" smtClean="0">
                              <a:latin typeface="Cambria Math" panose="02040503050406030204" pitchFamily="18" charset="0"/>
                            </a:rPr>
                            <m:t>3</m:t>
                          </m:r>
                          <m:r>
                            <a:rPr lang="tr-TR" b="0" i="1" smtClean="0">
                              <a:latin typeface="Cambria Math" panose="02040503050406030204" pitchFamily="18" charset="0"/>
                            </a:rPr>
                            <m:t>𝑥</m:t>
                          </m:r>
                          <m:r>
                            <a:rPr lang="tr-TR" b="0" i="1" smtClean="0">
                              <a:latin typeface="Cambria Math" panose="02040503050406030204" pitchFamily="18" charset="0"/>
                            </a:rPr>
                            <m:t>4</m:t>
                          </m:r>
                          <m:r>
                            <a:rPr lang="tr-TR" b="0" i="1" smtClean="0">
                              <a:latin typeface="Cambria Math" panose="02040503050406030204" pitchFamily="18" charset="0"/>
                            </a:rPr>
                            <m:t>𝑥</m:t>
                          </m:r>
                          <m:r>
                            <a:rPr lang="tr-TR" b="0" i="1" smtClean="0">
                              <a:latin typeface="Cambria Math" panose="02040503050406030204" pitchFamily="18" charset="0"/>
                            </a:rPr>
                            <m:t>4</m:t>
                          </m:r>
                        </m:den>
                      </m:f>
                      <m:r>
                        <a:rPr lang="tr-TR" b="0" i="1" smtClean="0">
                          <a:latin typeface="Cambria Math" panose="02040503050406030204" pitchFamily="18" charset="0"/>
                        </a:rPr>
                        <m:t>=1436.64</m:t>
                      </m:r>
                    </m:oMath>
                  </m:oMathPara>
                </a14:m>
                <a:endParaRPr lang="tr-TR" dirty="0"/>
              </a:p>
            </p:txBody>
          </p:sp>
        </mc:Choice>
        <mc:Fallback xmlns="">
          <p:sp>
            <p:nvSpPr>
              <p:cNvPr id="5" name="TextBox 4"/>
              <p:cNvSpPr txBox="1">
                <a:spLocks noRot="1" noChangeAspect="1" noMove="1" noResize="1" noEditPoints="1" noAdjustHandles="1" noChangeArrowheads="1" noChangeShapeType="1" noTextEdit="1"/>
              </p:cNvSpPr>
              <p:nvPr/>
            </p:nvSpPr>
            <p:spPr>
              <a:xfrm>
                <a:off x="838200" y="1164015"/>
                <a:ext cx="4826834" cy="729174"/>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841879" y="3521841"/>
                <a:ext cx="6257034" cy="384336"/>
              </a:xfrm>
              <a:prstGeom prst="rect">
                <a:avLst/>
              </a:prstGeom>
              <a:noFill/>
            </p:spPr>
            <p:txBody>
              <a:bodyPr wrap="none" rtlCol="0">
                <a:spAutoFit/>
              </a:bodyPr>
              <a:lstStyle/>
              <a:p>
                <a:r>
                  <a:rPr lang="tr-TR" dirty="0" smtClean="0"/>
                  <a:t>1. </a:t>
                </a:r>
                <a14:m>
                  <m:oMath xmlns:m="http://schemas.openxmlformats.org/officeDocument/2006/math">
                    <m:r>
                      <a:rPr lang="tr-TR" b="0" i="1" smtClean="0">
                        <a:latin typeface="Cambria Math" panose="02040503050406030204" pitchFamily="18" charset="0"/>
                      </a:rPr>
                      <m:t>𝐺𝐾𝑇</m:t>
                    </m:r>
                    <m:r>
                      <a:rPr lang="tr-TR" b="0" i="1" smtClean="0">
                        <a:latin typeface="Cambria Math" panose="02040503050406030204" pitchFamily="18" charset="0"/>
                      </a:rPr>
                      <m:t>=</m:t>
                    </m:r>
                    <m:nary>
                      <m:naryPr>
                        <m:chr m:val="∑"/>
                        <m:subHide m:val="on"/>
                        <m:supHide m:val="on"/>
                        <m:ctrlPr>
                          <a:rPr lang="tr-TR" b="0" i="1" smtClean="0">
                            <a:latin typeface="Cambria Math" panose="02040503050406030204" pitchFamily="18" charset="0"/>
                          </a:rPr>
                        </m:ctrlPr>
                      </m:naryPr>
                      <m:sub/>
                      <m:sup/>
                      <m:e>
                        <m:sSubSup>
                          <m:sSubSupPr>
                            <m:ctrlPr>
                              <a:rPr lang="tr-TR" b="0" i="1" smtClean="0">
                                <a:latin typeface="Cambria Math" panose="02040503050406030204" pitchFamily="18" charset="0"/>
                              </a:rPr>
                            </m:ctrlPr>
                          </m:sSubSupPr>
                          <m:e>
                            <m:r>
                              <a:rPr lang="tr-TR" b="0" i="1" smtClean="0">
                                <a:latin typeface="Cambria Math" panose="02040503050406030204" pitchFamily="18" charset="0"/>
                              </a:rPr>
                              <m:t>𝑥</m:t>
                            </m:r>
                          </m:e>
                          <m:sub>
                            <m:r>
                              <a:rPr lang="tr-TR" b="0" i="1" smtClean="0">
                                <a:latin typeface="Cambria Math" panose="02040503050406030204" pitchFamily="18" charset="0"/>
                              </a:rPr>
                              <m:t>𝑖</m:t>
                            </m:r>
                          </m:sub>
                          <m:sup>
                            <m:r>
                              <a:rPr lang="tr-TR" b="0" i="1" smtClean="0">
                                <a:latin typeface="Cambria Math" panose="02040503050406030204" pitchFamily="18" charset="0"/>
                              </a:rPr>
                              <m:t>2</m:t>
                            </m:r>
                          </m:sup>
                        </m:sSubSup>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d>
                          <m:dPr>
                            <m:ctrlPr>
                              <a:rPr lang="tr-TR" b="0" i="1" smtClean="0">
                                <a:latin typeface="Cambria Math" panose="02040503050406030204" pitchFamily="18" charset="0"/>
                              </a:rPr>
                            </m:ctrlPr>
                          </m:dPr>
                          <m:e>
                            <m:sSup>
                              <m:sSupPr>
                                <m:ctrlPr>
                                  <a:rPr lang="tr-TR" b="0" i="1" smtClean="0">
                                    <a:latin typeface="Cambria Math" panose="02040503050406030204" pitchFamily="18" charset="0"/>
                                  </a:rPr>
                                </m:ctrlPr>
                              </m:sSupPr>
                              <m:e>
                                <m:r>
                                  <a:rPr lang="tr-TR" b="0" i="1" smtClean="0">
                                    <a:latin typeface="Cambria Math" panose="02040503050406030204" pitchFamily="18" charset="0"/>
                                  </a:rPr>
                                  <m:t>4.2</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4.0</m:t>
                                </m:r>
                              </m:e>
                              <m:sup>
                                <m:r>
                                  <a:rPr lang="tr-TR" i="1">
                                    <a:latin typeface="Cambria Math" panose="02040503050406030204" pitchFamily="18" charset="0"/>
                                  </a:rPr>
                                  <m:t>2</m:t>
                                </m:r>
                              </m:sup>
                            </m:sSup>
                          </m:e>
                        </m:d>
                        <m:r>
                          <a:rPr lang="tr-TR" b="0" i="1" smtClean="0">
                            <a:latin typeface="Cambria Math" panose="02040503050406030204" pitchFamily="18" charset="0"/>
                          </a:rPr>
                          <m:t>−</m:t>
                        </m:r>
                        <m:r>
                          <a:rPr lang="tr-TR" i="1">
                            <a:latin typeface="Cambria Math" panose="02040503050406030204" pitchFamily="18" charset="0"/>
                          </a:rPr>
                          <m:t>1436.64</m:t>
                        </m:r>
                        <m:r>
                          <m:rPr>
                            <m:nor/>
                          </m:rPr>
                          <a:rPr lang="tr-TR" dirty="0"/>
                          <m:t> </m:t>
                        </m:r>
                        <m:r>
                          <a:rPr lang="tr-TR" b="0" i="1" smtClean="0">
                            <a:latin typeface="Cambria Math" panose="02040503050406030204" pitchFamily="18" charset="0"/>
                          </a:rPr>
                          <m:t>=153.8</m:t>
                        </m:r>
                      </m:e>
                    </m:nary>
                  </m:oMath>
                </a14:m>
                <a:endParaRPr lang="tr-TR" dirty="0"/>
              </a:p>
            </p:txBody>
          </p:sp>
        </mc:Choice>
        <mc:Fallback xmlns="">
          <p:sp>
            <p:nvSpPr>
              <p:cNvPr id="6" name="TextBox 5"/>
              <p:cNvSpPr txBox="1">
                <a:spLocks noRot="1" noChangeAspect="1" noMove="1" noResize="1" noEditPoints="1" noAdjustHandles="1" noChangeArrowheads="1" noChangeShapeType="1" noTextEdit="1"/>
              </p:cNvSpPr>
              <p:nvPr/>
            </p:nvSpPr>
            <p:spPr>
              <a:xfrm>
                <a:off x="841879" y="3521841"/>
                <a:ext cx="6257034" cy="384336"/>
              </a:xfrm>
              <a:prstGeom prst="rect">
                <a:avLst/>
              </a:prstGeom>
              <a:blipFill>
                <a:blip r:embed="rId3"/>
                <a:stretch>
                  <a:fillRect l="-779" t="-111111" b="-179365"/>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838200" y="4045561"/>
                <a:ext cx="8208146" cy="566630"/>
              </a:xfrm>
              <a:prstGeom prst="rect">
                <a:avLst/>
              </a:prstGeom>
              <a:noFill/>
            </p:spPr>
            <p:txBody>
              <a:bodyPr wrap="square" rtlCol="0">
                <a:spAutoFit/>
              </a:bodyPr>
              <a:lstStyle/>
              <a:p>
                <a:r>
                  <a:rPr lang="tr-TR" dirty="0" smtClean="0"/>
                  <a:t>2. </a:t>
                </a:r>
                <a14:m>
                  <m:oMath xmlns:m="http://schemas.openxmlformats.org/officeDocument/2006/math">
                    <m:r>
                      <a:rPr lang="tr-TR" b="0" i="1" smtClean="0">
                        <a:latin typeface="Cambria Math" panose="02040503050406030204" pitchFamily="18" charset="0"/>
                      </a:rPr>
                      <m:t>𝐴𝑛𝑎</m:t>
                    </m:r>
                    <m:r>
                      <a:rPr lang="tr-TR" b="0" i="1" smtClean="0">
                        <a:latin typeface="Cambria Math" panose="02040503050406030204" pitchFamily="18" charset="0"/>
                      </a:rPr>
                      <m:t> </m:t>
                    </m:r>
                    <m:r>
                      <a:rPr lang="tr-TR" b="0" i="1" smtClean="0">
                        <a:latin typeface="Cambria Math" panose="02040503050406030204" pitchFamily="18" charset="0"/>
                      </a:rPr>
                      <m:t>𝑃𝑎𝑟𝑠𝑒𝑙</m:t>
                    </m:r>
                    <m:r>
                      <a:rPr lang="tr-TR" b="0" i="1" smtClean="0">
                        <a:latin typeface="Cambria Math" panose="02040503050406030204" pitchFamily="18" charset="0"/>
                      </a:rPr>
                      <m:t> </m:t>
                    </m:r>
                    <m:r>
                      <a:rPr lang="tr-TR" b="0" i="1" smtClean="0">
                        <a:latin typeface="Cambria Math" panose="02040503050406030204" pitchFamily="18" charset="0"/>
                      </a:rPr>
                      <m:t>𝐾𝑇</m:t>
                    </m:r>
                    <m:r>
                      <a:rPr lang="tr-TR" b="0" i="1" smtClean="0">
                        <a:latin typeface="Cambria Math" panose="02040503050406030204" pitchFamily="18" charset="0"/>
                      </a:rPr>
                      <m:t>=</m:t>
                    </m:r>
                    <m:f>
                      <m:fPr>
                        <m:ctrlPr>
                          <a:rPr lang="tr-TR" b="0" i="1" smtClean="0">
                            <a:latin typeface="Cambria Math" panose="02040503050406030204" pitchFamily="18" charset="0"/>
                          </a:rPr>
                        </m:ctrlPr>
                      </m:fPr>
                      <m:num>
                        <m:nary>
                          <m:naryPr>
                            <m:chr m:val="∑"/>
                            <m:subHide m:val="on"/>
                            <m:supHide m:val="on"/>
                            <m:ctrlPr>
                              <a:rPr lang="tr-TR" b="0" i="1" smtClean="0">
                                <a:latin typeface="Cambria Math" panose="02040503050406030204" pitchFamily="18" charset="0"/>
                              </a:rPr>
                            </m:ctrlPr>
                          </m:naryPr>
                          <m:sub/>
                          <m:sup/>
                          <m:e>
                            <m:sSup>
                              <m:sSupPr>
                                <m:ctrlPr>
                                  <a:rPr lang="tr-TR" b="0" i="1" smtClean="0">
                                    <a:latin typeface="Cambria Math" panose="02040503050406030204" pitchFamily="18" charset="0"/>
                                  </a:rPr>
                                </m:ctrlPr>
                              </m:sSupPr>
                              <m:e>
                                <m:r>
                                  <a:rPr lang="tr-TR" b="0" i="1" smtClean="0">
                                    <a:latin typeface="Cambria Math" panose="02040503050406030204" pitchFamily="18" charset="0"/>
                                  </a:rPr>
                                  <m:t>(</m:t>
                                </m:r>
                                <m:nary>
                                  <m:naryPr>
                                    <m:chr m:val="∑"/>
                                    <m:subHide m:val="on"/>
                                    <m:supHide m:val="on"/>
                                    <m:ctrlPr>
                                      <a:rPr lang="tr-TR" i="1">
                                        <a:latin typeface="Cambria Math" panose="02040503050406030204" pitchFamily="18" charset="0"/>
                                      </a:rPr>
                                    </m:ctrlPr>
                                  </m:naryPr>
                                  <m:sub/>
                                  <m:sup/>
                                  <m:e>
                                    <m:sSub>
                                      <m:sSubPr>
                                        <m:ctrlPr>
                                          <a:rPr lang="tr-TR" i="1" smtClean="0">
                                            <a:latin typeface="Cambria Math" panose="02040503050406030204" pitchFamily="18" charset="0"/>
                                          </a:rPr>
                                        </m:ctrlPr>
                                      </m:sSubPr>
                                      <m:e>
                                        <m:r>
                                          <a:rPr lang="tr-TR" b="0" i="1" smtClean="0">
                                            <a:latin typeface="Cambria Math" panose="02040503050406030204" pitchFamily="18" charset="0"/>
                                          </a:rPr>
                                          <m:t>𝑥</m:t>
                                        </m:r>
                                      </m:e>
                                      <m:sub>
                                        <m:r>
                                          <a:rPr lang="tr-TR" b="0" i="1" smtClean="0">
                                            <a:latin typeface="Cambria Math" panose="02040503050406030204" pitchFamily="18" charset="0"/>
                                          </a:rPr>
                                          <m:t>𝑎𝑛𝑎𝑝𝑎𝑟𝑠𝑒𝑙</m:t>
                                        </m:r>
                                      </m:sub>
                                    </m:sSub>
                                    <m:r>
                                      <a:rPr lang="tr-TR" b="0" i="1" smtClean="0">
                                        <a:latin typeface="Cambria Math" panose="02040503050406030204" pitchFamily="18" charset="0"/>
                                      </a:rPr>
                                      <m:t>)</m:t>
                                    </m:r>
                                  </m:e>
                                </m:nary>
                              </m:e>
                              <m:sup>
                                <m:r>
                                  <a:rPr lang="tr-TR" b="0" i="1" smtClean="0">
                                    <a:latin typeface="Cambria Math" panose="02040503050406030204" pitchFamily="18" charset="0"/>
                                  </a:rPr>
                                  <m:t>2</m:t>
                                </m:r>
                              </m:sup>
                            </m:sSup>
                          </m:e>
                        </m:nary>
                      </m:num>
                      <m:den>
                        <m:r>
                          <a:rPr lang="tr-TR" b="0" i="1" smtClean="0">
                            <a:latin typeface="Cambria Math" panose="02040503050406030204" pitchFamily="18" charset="0"/>
                          </a:rPr>
                          <m:t>𝑠</m:t>
                        </m:r>
                      </m:den>
                    </m:f>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22.3</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16.3</m:t>
                            </m:r>
                          </m:e>
                          <m:sup>
                            <m:r>
                              <a:rPr lang="tr-TR" i="1">
                                <a:latin typeface="Cambria Math" panose="02040503050406030204" pitchFamily="18" charset="0"/>
                              </a:rPr>
                              <m:t>2</m:t>
                            </m:r>
                          </m:sup>
                        </m:sSup>
                      </m:num>
                      <m:den>
                        <m:r>
                          <a:rPr lang="tr-TR" b="0" i="1" smtClean="0">
                            <a:latin typeface="Cambria Math" panose="02040503050406030204" pitchFamily="18" charset="0"/>
                          </a:rPr>
                          <m:t>4</m:t>
                        </m:r>
                      </m:den>
                    </m:f>
                    <m:r>
                      <a:rPr lang="tr-TR" b="0" i="1" smtClean="0">
                        <a:latin typeface="Cambria Math" panose="02040503050406030204" pitchFamily="18" charset="0"/>
                      </a:rPr>
                      <m:t>−</m:t>
                    </m:r>
                    <m:r>
                      <a:rPr lang="tr-TR" i="1">
                        <a:latin typeface="Cambria Math" panose="02040503050406030204" pitchFamily="18" charset="0"/>
                      </a:rPr>
                      <m:t>1436.64</m:t>
                    </m:r>
                    <m:r>
                      <a:rPr lang="tr-TR" b="0" i="1" smtClean="0">
                        <a:latin typeface="Cambria Math" panose="02040503050406030204" pitchFamily="18" charset="0"/>
                      </a:rPr>
                      <m:t> =84.34</m:t>
                    </m:r>
                  </m:oMath>
                </a14:m>
                <a:endParaRPr lang="tr-TR" dirty="0"/>
              </a:p>
            </p:txBody>
          </p:sp>
        </mc:Choice>
        <mc:Fallback xmlns="">
          <p:sp>
            <p:nvSpPr>
              <p:cNvPr id="7" name="TextBox 6"/>
              <p:cNvSpPr txBox="1">
                <a:spLocks noRot="1" noChangeAspect="1" noMove="1" noResize="1" noEditPoints="1" noAdjustHandles="1" noChangeArrowheads="1" noChangeShapeType="1" noTextEdit="1"/>
              </p:cNvSpPr>
              <p:nvPr/>
            </p:nvSpPr>
            <p:spPr>
              <a:xfrm>
                <a:off x="838200" y="4045561"/>
                <a:ext cx="8208146" cy="566630"/>
              </a:xfrm>
              <a:prstGeom prst="rect">
                <a:avLst/>
              </a:prstGeom>
              <a:blipFill>
                <a:blip r:embed="rId4"/>
                <a:stretch>
                  <a:fillRect l="-669" b="-6452"/>
                </a:stretch>
              </a:blipFill>
            </p:spPr>
            <p:txBody>
              <a:bodyPr/>
              <a:lstStyle/>
              <a:p>
                <a:r>
                  <a:rPr lang="tr-TR">
                    <a:noFill/>
                  </a:rPr>
                  <a:t> </a:t>
                </a:r>
              </a:p>
            </p:txBody>
          </p:sp>
        </mc:Fallback>
      </mc:AlternateContent>
      <p:sp>
        <p:nvSpPr>
          <p:cNvPr id="3" name="TextBox 2"/>
          <p:cNvSpPr txBox="1"/>
          <p:nvPr/>
        </p:nvSpPr>
        <p:spPr>
          <a:xfrm>
            <a:off x="838200" y="1905129"/>
            <a:ext cx="6284349" cy="1477328"/>
          </a:xfrm>
          <a:prstGeom prst="rect">
            <a:avLst/>
          </a:prstGeom>
          <a:noFill/>
        </p:spPr>
        <p:txBody>
          <a:bodyPr wrap="none" rtlCol="0">
            <a:spAutoFit/>
          </a:bodyPr>
          <a:lstStyle/>
          <a:p>
            <a:r>
              <a:rPr lang="tr-TR" dirty="0" smtClean="0"/>
              <a:t>Yukarıdaki eşitlikte; </a:t>
            </a:r>
          </a:p>
          <a:p>
            <a:r>
              <a:rPr lang="tr-TR" dirty="0" smtClean="0">
                <a:latin typeface="Cambria Math" panose="02040503050406030204" pitchFamily="18" charset="0"/>
                <a:ea typeface="Cambria Math" panose="02040503050406030204" pitchFamily="18" charset="0"/>
              </a:rPr>
              <a:t>ç:</a:t>
            </a:r>
            <a:r>
              <a:rPr lang="tr-TR" dirty="0" smtClean="0"/>
              <a:t> ana parsele yerleştirilen faktörün seviyesini (Çeşit sayısı)=3</a:t>
            </a:r>
          </a:p>
          <a:p>
            <a:r>
              <a:rPr lang="tr-TR" dirty="0" err="1" smtClean="0">
                <a:latin typeface="Cambria Math" panose="02040503050406030204" pitchFamily="18" charset="0"/>
                <a:ea typeface="Cambria Math" panose="02040503050406030204" pitchFamily="18" charset="0"/>
              </a:rPr>
              <a:t>sa</a:t>
            </a:r>
            <a:r>
              <a:rPr lang="tr-TR" dirty="0" smtClean="0">
                <a:latin typeface="Cambria Math" panose="02040503050406030204" pitchFamily="18" charset="0"/>
                <a:ea typeface="Cambria Math" panose="02040503050406030204" pitchFamily="18" charset="0"/>
              </a:rPr>
              <a:t>:</a:t>
            </a:r>
            <a:r>
              <a:rPr lang="tr-TR" dirty="0" smtClean="0"/>
              <a:t> alt parsele yerleştirilen faktörün seviyesini (sıra arası sayısı)= 4</a:t>
            </a:r>
          </a:p>
          <a:p>
            <a:r>
              <a:rPr lang="tr-TR" dirty="0" smtClean="0">
                <a:latin typeface="Cambria Math" panose="02040503050406030204" pitchFamily="18" charset="0"/>
                <a:ea typeface="Cambria Math" panose="02040503050406030204" pitchFamily="18" charset="0"/>
              </a:rPr>
              <a:t>r:</a:t>
            </a:r>
            <a:r>
              <a:rPr lang="tr-TR" dirty="0" smtClean="0"/>
              <a:t> tekrarlama (blok) sayısı=4</a:t>
            </a:r>
          </a:p>
          <a:p>
            <a:r>
              <a:rPr lang="tr-TR" dirty="0" smtClean="0">
                <a:latin typeface="Cambria Math" panose="02040503050406030204" pitchFamily="18" charset="0"/>
                <a:ea typeface="Cambria Math" panose="02040503050406030204" pitchFamily="18" charset="0"/>
              </a:rPr>
              <a:t>n:</a:t>
            </a:r>
            <a:r>
              <a:rPr lang="tr-TR" dirty="0" smtClean="0"/>
              <a:t> denemedeki toplam parsel veya varyant sayısı=3x4x4=48</a:t>
            </a:r>
            <a:endParaRPr lang="tr-TR" dirty="0"/>
          </a:p>
        </p:txBody>
      </p:sp>
      <p:sp>
        <p:nvSpPr>
          <p:cNvPr id="8" name="TextBox 7"/>
          <p:cNvSpPr txBox="1"/>
          <p:nvPr/>
        </p:nvSpPr>
        <p:spPr>
          <a:xfrm>
            <a:off x="841880" y="4612191"/>
            <a:ext cx="10370618" cy="923330"/>
          </a:xfrm>
          <a:prstGeom prst="rect">
            <a:avLst/>
          </a:prstGeom>
          <a:noFill/>
        </p:spPr>
        <p:txBody>
          <a:bodyPr wrap="square" rtlCol="0">
            <a:spAutoFit/>
          </a:bodyPr>
          <a:lstStyle/>
          <a:p>
            <a:r>
              <a:rPr lang="tr-TR" dirty="0" smtClean="0"/>
              <a:t>Ana parsellerin rakamsal değişikliğine neden olan blok, çeşit ve bunların ikili </a:t>
            </a:r>
            <a:r>
              <a:rPr lang="tr-TR" dirty="0" err="1" smtClean="0"/>
              <a:t>interaksiyonlarıdır</a:t>
            </a:r>
            <a:r>
              <a:rPr lang="tr-TR" dirty="0" smtClean="0"/>
              <a:t>. Bu nedenle, çeşit ve blok kareler toplamları hesaplanır. Hesaplanan bu değerler ana parsel toplamlarından çıkarılarak </a:t>
            </a:r>
            <a:r>
              <a:rPr lang="tr-TR" b="1" dirty="0" err="1" smtClean="0">
                <a:solidFill>
                  <a:srgbClr val="C00000"/>
                </a:solidFill>
                <a:effectLst>
                  <a:outerShdw blurRad="38100" dist="38100" dir="2700000" algn="tl">
                    <a:srgbClr val="000000">
                      <a:alpha val="43137"/>
                    </a:srgbClr>
                  </a:outerShdw>
                </a:effectLst>
              </a:rPr>
              <a:t>çeşitxblok</a:t>
            </a:r>
            <a:r>
              <a:rPr lang="tr-TR" b="1" dirty="0" smtClean="0">
                <a:solidFill>
                  <a:srgbClr val="C00000"/>
                </a:solidFill>
                <a:effectLst>
                  <a:outerShdw blurRad="38100" dist="38100" dir="2700000" algn="tl">
                    <a:srgbClr val="000000">
                      <a:alpha val="43137"/>
                    </a:srgbClr>
                  </a:outerShdw>
                </a:effectLst>
              </a:rPr>
              <a:t> </a:t>
            </a:r>
            <a:r>
              <a:rPr lang="tr-TR" b="1" dirty="0" err="1" smtClean="0">
                <a:solidFill>
                  <a:srgbClr val="C00000"/>
                </a:solidFill>
                <a:effectLst>
                  <a:outerShdw blurRad="38100" dist="38100" dir="2700000" algn="tl">
                    <a:srgbClr val="000000">
                      <a:alpha val="43137"/>
                    </a:srgbClr>
                  </a:outerShdw>
                </a:effectLst>
              </a:rPr>
              <a:t>interaksiyon</a:t>
            </a:r>
            <a:r>
              <a:rPr lang="tr-TR" b="1" dirty="0" smtClean="0">
                <a:solidFill>
                  <a:srgbClr val="C00000"/>
                </a:solidFill>
                <a:effectLst>
                  <a:outerShdw blurRad="38100" dist="38100" dir="2700000" algn="tl">
                    <a:srgbClr val="000000">
                      <a:alpha val="43137"/>
                    </a:srgbClr>
                  </a:outerShdw>
                </a:effectLst>
              </a:rPr>
              <a:t> </a:t>
            </a:r>
            <a:r>
              <a:rPr lang="tr-TR" dirty="0" smtClean="0"/>
              <a:t>kareler toplamı yani </a:t>
            </a:r>
            <a:r>
              <a:rPr lang="tr-TR" b="1" dirty="0" smtClean="0">
                <a:solidFill>
                  <a:srgbClr val="C00000"/>
                </a:solidFill>
                <a:effectLst>
                  <a:outerShdw blurRad="38100" dist="38100" dir="2700000" algn="tl">
                    <a:srgbClr val="000000">
                      <a:alpha val="43137"/>
                    </a:srgbClr>
                  </a:outerShdw>
                </a:effectLst>
              </a:rPr>
              <a:t>Hata</a:t>
            </a:r>
            <a:r>
              <a:rPr lang="tr-TR" b="1" baseline="-25000" dirty="0" smtClean="0">
                <a:solidFill>
                  <a:srgbClr val="C00000"/>
                </a:solidFill>
                <a:effectLst>
                  <a:outerShdw blurRad="38100" dist="38100" dir="2700000" algn="tl">
                    <a:srgbClr val="000000">
                      <a:alpha val="43137"/>
                    </a:srgbClr>
                  </a:outerShdw>
                </a:effectLst>
              </a:rPr>
              <a:t>1</a:t>
            </a:r>
            <a:r>
              <a:rPr lang="tr-TR" dirty="0" smtClean="0"/>
              <a:t> kareler toplamı bulunur.</a:t>
            </a:r>
            <a:endParaRPr lang="tr-TR" dirty="0"/>
          </a:p>
        </p:txBody>
      </p:sp>
      <mc:AlternateContent xmlns:mc="http://schemas.openxmlformats.org/markup-compatibility/2006" xmlns:a14="http://schemas.microsoft.com/office/drawing/2010/main">
        <mc:Choice Requires="a14">
          <p:sp>
            <p:nvSpPr>
              <p:cNvPr id="9" name="TextBox 8"/>
              <p:cNvSpPr txBox="1"/>
              <p:nvPr/>
            </p:nvSpPr>
            <p:spPr>
              <a:xfrm>
                <a:off x="841880" y="5687045"/>
                <a:ext cx="8208146" cy="566630"/>
              </a:xfrm>
              <a:prstGeom prst="rect">
                <a:avLst/>
              </a:prstGeom>
              <a:noFill/>
            </p:spPr>
            <p:txBody>
              <a:bodyPr wrap="square" rtlCol="0">
                <a:spAutoFit/>
              </a:bodyPr>
              <a:lstStyle/>
              <a:p>
                <a:r>
                  <a:rPr lang="tr-TR" dirty="0" smtClean="0"/>
                  <a:t>2a. </a:t>
                </a:r>
                <a14:m>
                  <m:oMath xmlns:m="http://schemas.openxmlformats.org/officeDocument/2006/math">
                    <m:r>
                      <a:rPr lang="tr-TR" b="0" i="1" smtClean="0">
                        <a:latin typeface="Cambria Math" panose="02040503050406030204" pitchFamily="18" charset="0"/>
                      </a:rPr>
                      <m:t>Ç</m:t>
                    </m:r>
                    <m:r>
                      <a:rPr lang="tr-TR" b="0" i="1" smtClean="0">
                        <a:latin typeface="Cambria Math" panose="02040503050406030204" pitchFamily="18" charset="0"/>
                      </a:rPr>
                      <m:t>𝑒</m:t>
                    </m:r>
                    <m:r>
                      <a:rPr lang="tr-TR" b="0" i="1" smtClean="0">
                        <a:latin typeface="Cambria Math" panose="02040503050406030204" pitchFamily="18" charset="0"/>
                      </a:rPr>
                      <m:t>ş</m:t>
                    </m:r>
                    <m:r>
                      <a:rPr lang="tr-TR" b="0" i="1" smtClean="0">
                        <a:latin typeface="Cambria Math" panose="02040503050406030204" pitchFamily="18" charset="0"/>
                      </a:rPr>
                      <m:t>𝑖𝑡</m:t>
                    </m:r>
                    <m:r>
                      <a:rPr lang="tr-TR" b="0" i="1" smtClean="0">
                        <a:latin typeface="Cambria Math" panose="02040503050406030204" pitchFamily="18" charset="0"/>
                      </a:rPr>
                      <m:t> </m:t>
                    </m:r>
                    <m:r>
                      <a:rPr lang="tr-TR" b="0" i="1" smtClean="0">
                        <a:latin typeface="Cambria Math" panose="02040503050406030204" pitchFamily="18" charset="0"/>
                      </a:rPr>
                      <m:t>𝐾𝑇</m:t>
                    </m:r>
                    <m:r>
                      <a:rPr lang="tr-TR" b="0" i="1" smtClean="0">
                        <a:latin typeface="Cambria Math" panose="02040503050406030204" pitchFamily="18" charset="0"/>
                      </a:rPr>
                      <m:t>=</m:t>
                    </m:r>
                    <m:f>
                      <m:fPr>
                        <m:ctrlPr>
                          <a:rPr lang="tr-TR" b="0" i="1" smtClean="0">
                            <a:latin typeface="Cambria Math" panose="02040503050406030204" pitchFamily="18" charset="0"/>
                          </a:rPr>
                        </m:ctrlPr>
                      </m:fPr>
                      <m:num>
                        <m:nary>
                          <m:naryPr>
                            <m:chr m:val="∑"/>
                            <m:subHide m:val="on"/>
                            <m:supHide m:val="on"/>
                            <m:ctrlPr>
                              <a:rPr lang="tr-TR" b="0" i="1" smtClean="0">
                                <a:latin typeface="Cambria Math" panose="02040503050406030204" pitchFamily="18" charset="0"/>
                              </a:rPr>
                            </m:ctrlPr>
                          </m:naryPr>
                          <m:sub/>
                          <m:sup/>
                          <m:e>
                            <m:sSup>
                              <m:sSupPr>
                                <m:ctrlPr>
                                  <a:rPr lang="tr-TR" b="0" i="1" smtClean="0">
                                    <a:latin typeface="Cambria Math" panose="02040503050406030204" pitchFamily="18" charset="0"/>
                                  </a:rPr>
                                </m:ctrlPr>
                              </m:sSupPr>
                              <m:e>
                                <m:r>
                                  <a:rPr lang="tr-TR" b="0" i="1" smtClean="0">
                                    <a:latin typeface="Cambria Math" panose="02040503050406030204" pitchFamily="18" charset="0"/>
                                  </a:rPr>
                                  <m:t>(</m:t>
                                </m:r>
                                <m:nary>
                                  <m:naryPr>
                                    <m:chr m:val="∑"/>
                                    <m:subHide m:val="on"/>
                                    <m:supHide m:val="on"/>
                                    <m:ctrlPr>
                                      <a:rPr lang="tr-TR" i="1">
                                        <a:latin typeface="Cambria Math" panose="02040503050406030204" pitchFamily="18" charset="0"/>
                                      </a:rPr>
                                    </m:ctrlPr>
                                  </m:naryPr>
                                  <m:sub/>
                                  <m:sup/>
                                  <m:e>
                                    <m:sSub>
                                      <m:sSubPr>
                                        <m:ctrlPr>
                                          <a:rPr lang="tr-TR" i="1" smtClean="0">
                                            <a:latin typeface="Cambria Math" panose="02040503050406030204" pitchFamily="18" charset="0"/>
                                          </a:rPr>
                                        </m:ctrlPr>
                                      </m:sSubPr>
                                      <m:e>
                                        <m:r>
                                          <a:rPr lang="tr-TR" b="0" i="1" smtClean="0">
                                            <a:latin typeface="Cambria Math" panose="02040503050406030204" pitchFamily="18" charset="0"/>
                                          </a:rPr>
                                          <m:t>𝑥</m:t>
                                        </m:r>
                                      </m:e>
                                      <m:sub>
                                        <m:r>
                                          <a:rPr lang="tr-TR" b="0" i="1" smtClean="0">
                                            <a:latin typeface="Cambria Math" panose="02040503050406030204" pitchFamily="18" charset="0"/>
                                          </a:rPr>
                                          <m:t>ç</m:t>
                                        </m:r>
                                      </m:sub>
                                    </m:sSub>
                                    <m:r>
                                      <a:rPr lang="tr-TR" b="0" i="1" smtClean="0">
                                        <a:latin typeface="Cambria Math" panose="02040503050406030204" pitchFamily="18" charset="0"/>
                                      </a:rPr>
                                      <m:t>)</m:t>
                                    </m:r>
                                  </m:e>
                                </m:nary>
                              </m:e>
                              <m:sup>
                                <m:r>
                                  <a:rPr lang="tr-TR" b="0" i="1" smtClean="0">
                                    <a:latin typeface="Cambria Math" panose="02040503050406030204" pitchFamily="18" charset="0"/>
                                  </a:rPr>
                                  <m:t>2</m:t>
                                </m:r>
                              </m:sup>
                            </m:sSup>
                          </m:e>
                        </m:nary>
                      </m:num>
                      <m:den>
                        <m:r>
                          <a:rPr lang="tr-TR" b="0" i="1" smtClean="0">
                            <a:latin typeface="Cambria Math" panose="02040503050406030204" pitchFamily="18" charset="0"/>
                          </a:rPr>
                          <m:t>𝑟𝑥𝑠𝑎</m:t>
                        </m:r>
                      </m:den>
                    </m:f>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88.9</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111.2</m:t>
                            </m:r>
                          </m:e>
                          <m:sup>
                            <m:r>
                              <a:rPr lang="tr-TR" i="1">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62.6</m:t>
                            </m:r>
                          </m:e>
                          <m:sup>
                            <m:r>
                              <a:rPr lang="tr-TR" i="1">
                                <a:latin typeface="Cambria Math" panose="02040503050406030204" pitchFamily="18" charset="0"/>
                              </a:rPr>
                              <m:t>2</m:t>
                            </m:r>
                          </m:sup>
                        </m:sSup>
                      </m:num>
                      <m:den>
                        <m:r>
                          <a:rPr lang="tr-TR" b="0" i="1" smtClean="0">
                            <a:latin typeface="Cambria Math" panose="02040503050406030204" pitchFamily="18" charset="0"/>
                          </a:rPr>
                          <m:t>4</m:t>
                        </m:r>
                        <m:r>
                          <a:rPr lang="tr-TR" b="0" i="1" smtClean="0">
                            <a:latin typeface="Cambria Math" panose="02040503050406030204" pitchFamily="18" charset="0"/>
                          </a:rPr>
                          <m:t>𝑥</m:t>
                        </m:r>
                        <m:r>
                          <a:rPr lang="tr-TR" b="0" i="1" smtClean="0">
                            <a:latin typeface="Cambria Math" panose="02040503050406030204" pitchFamily="18" charset="0"/>
                          </a:rPr>
                          <m:t>4</m:t>
                        </m:r>
                      </m:den>
                    </m:f>
                    <m:r>
                      <a:rPr lang="tr-TR" b="0" i="1" smtClean="0">
                        <a:latin typeface="Cambria Math" panose="02040503050406030204" pitchFamily="18" charset="0"/>
                      </a:rPr>
                      <m:t>−</m:t>
                    </m:r>
                    <m:r>
                      <a:rPr lang="tr-TR" i="1">
                        <a:latin typeface="Cambria Math" panose="02040503050406030204" pitchFamily="18" charset="0"/>
                      </a:rPr>
                      <m:t>1436.64</m:t>
                    </m:r>
                    <m:r>
                      <a:rPr lang="tr-TR" b="0" i="1" smtClean="0">
                        <a:latin typeface="Cambria Math" panose="02040503050406030204" pitchFamily="18" charset="0"/>
                      </a:rPr>
                      <m:t>=73.68</m:t>
                    </m:r>
                  </m:oMath>
                </a14:m>
                <a:endParaRPr lang="tr-TR" dirty="0"/>
              </a:p>
            </p:txBody>
          </p:sp>
        </mc:Choice>
        <mc:Fallback xmlns="">
          <p:sp>
            <p:nvSpPr>
              <p:cNvPr id="9" name="TextBox 8"/>
              <p:cNvSpPr txBox="1">
                <a:spLocks noRot="1" noChangeAspect="1" noMove="1" noResize="1" noEditPoints="1" noAdjustHandles="1" noChangeArrowheads="1" noChangeShapeType="1" noTextEdit="1"/>
              </p:cNvSpPr>
              <p:nvPr/>
            </p:nvSpPr>
            <p:spPr>
              <a:xfrm>
                <a:off x="841880" y="5687045"/>
                <a:ext cx="8208146" cy="566630"/>
              </a:xfrm>
              <a:prstGeom prst="rect">
                <a:avLst/>
              </a:prstGeom>
              <a:blipFill>
                <a:blip r:embed="rId5"/>
                <a:stretch>
                  <a:fillRect l="-594" b="-6452"/>
                </a:stretch>
              </a:blipFill>
            </p:spPr>
            <p:txBody>
              <a:bodyPr/>
              <a:lstStyle/>
              <a:p>
                <a:r>
                  <a:rPr lang="tr-TR">
                    <a:noFill/>
                  </a:rPr>
                  <a:t> </a:t>
                </a:r>
              </a:p>
            </p:txBody>
          </p:sp>
        </mc:Fallback>
      </mc:AlternateContent>
    </p:spTree>
    <p:extLst>
      <p:ext uri="{BB962C8B-B14F-4D97-AF65-F5344CB8AC3E}">
        <p14:creationId xmlns:p14="http://schemas.microsoft.com/office/powerpoint/2010/main" val="1923410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r>
              <a:rPr lang="tr-TR" sz="3200" b="1" dirty="0" smtClean="0">
                <a:solidFill>
                  <a:srgbClr val="C00000"/>
                </a:solidFill>
                <a:effectLst>
                  <a:outerShdw blurRad="38100" dist="38100" dir="2700000" algn="tl">
                    <a:srgbClr val="000000">
                      <a:alpha val="43137"/>
                    </a:srgbClr>
                  </a:outerShdw>
                </a:effectLst>
              </a:rPr>
              <a:t>BÖLÜNMÜŞ PARSELLER DENEME DESENİ – Analizi</a:t>
            </a:r>
            <a:endParaRPr lang="tr-TR" sz="3200"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9" name="TextBox 8"/>
              <p:cNvSpPr txBox="1"/>
              <p:nvPr/>
            </p:nvSpPr>
            <p:spPr>
              <a:xfrm>
                <a:off x="838200" y="1332690"/>
                <a:ext cx="8208146" cy="637995"/>
              </a:xfrm>
              <a:prstGeom prst="rect">
                <a:avLst/>
              </a:prstGeom>
              <a:noFill/>
            </p:spPr>
            <p:txBody>
              <a:bodyPr wrap="square" rtlCol="0">
                <a:spAutoFit/>
              </a:bodyPr>
              <a:lstStyle/>
              <a:p>
                <a:r>
                  <a:rPr lang="tr-TR" sz="2000" dirty="0" smtClean="0"/>
                  <a:t>2b. </a:t>
                </a:r>
                <a14:m>
                  <m:oMath xmlns:m="http://schemas.openxmlformats.org/officeDocument/2006/math">
                    <m:r>
                      <a:rPr lang="tr-TR" sz="2000" b="0" i="1" smtClean="0">
                        <a:latin typeface="Cambria Math" panose="02040503050406030204" pitchFamily="18" charset="0"/>
                      </a:rPr>
                      <m:t>𝐵𝑙𝑜𝑘</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nary>
                          <m:naryPr>
                            <m:chr m:val="∑"/>
                            <m:subHide m:val="on"/>
                            <m:supHide m:val="on"/>
                            <m:ctrlPr>
                              <a:rPr lang="tr-TR" sz="2000" b="0" i="1" smtClean="0">
                                <a:latin typeface="Cambria Math" panose="02040503050406030204" pitchFamily="18" charset="0"/>
                              </a:rPr>
                            </m:ctrlPr>
                          </m:naryPr>
                          <m:sub/>
                          <m:sup/>
                          <m:e>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m:t>
                                </m:r>
                                <m:nary>
                                  <m:naryPr>
                                    <m:chr m:val="∑"/>
                                    <m:subHide m:val="on"/>
                                    <m:supHide m:val="on"/>
                                    <m:ctrlPr>
                                      <a:rPr lang="tr-TR" sz="2000" i="1">
                                        <a:latin typeface="Cambria Math" panose="02040503050406030204" pitchFamily="18" charset="0"/>
                                      </a:rPr>
                                    </m:ctrlPr>
                                  </m:naryPr>
                                  <m:sub/>
                                  <m:sup/>
                                  <m:e>
                                    <m:sSub>
                                      <m:sSubPr>
                                        <m:ctrlPr>
                                          <a:rPr lang="tr-TR" sz="2000" i="1" smtClean="0">
                                            <a:latin typeface="Cambria Math" panose="02040503050406030204" pitchFamily="18" charset="0"/>
                                          </a:rPr>
                                        </m:ctrlPr>
                                      </m:sSubPr>
                                      <m:e>
                                        <m:r>
                                          <a:rPr lang="tr-TR" sz="2000" b="0" i="1" smtClean="0">
                                            <a:latin typeface="Cambria Math" panose="02040503050406030204" pitchFamily="18" charset="0"/>
                                          </a:rPr>
                                          <m:t>𝑥</m:t>
                                        </m:r>
                                      </m:e>
                                      <m:sub>
                                        <m:r>
                                          <a:rPr lang="tr-TR" sz="2000" b="0" i="1" smtClean="0">
                                            <a:latin typeface="Cambria Math" panose="02040503050406030204" pitchFamily="18" charset="0"/>
                                          </a:rPr>
                                          <m:t>𝑟</m:t>
                                        </m:r>
                                      </m:sub>
                                    </m:sSub>
                                    <m:r>
                                      <a:rPr lang="tr-TR" sz="2000" b="0" i="1" smtClean="0">
                                        <a:latin typeface="Cambria Math" panose="02040503050406030204" pitchFamily="18" charset="0"/>
                                      </a:rPr>
                                      <m:t>)</m:t>
                                    </m:r>
                                  </m:e>
                                </m:nary>
                              </m:e>
                              <m:sup>
                                <m:r>
                                  <a:rPr lang="tr-TR" sz="2000" b="0" i="1" smtClean="0">
                                    <a:latin typeface="Cambria Math" panose="02040503050406030204" pitchFamily="18" charset="0"/>
                                  </a:rPr>
                                  <m:t>2</m:t>
                                </m:r>
                              </m:sup>
                            </m:sSup>
                          </m:e>
                        </m:nary>
                      </m:num>
                      <m:den>
                        <m:r>
                          <a:rPr lang="tr-TR" sz="2000" b="0" i="1" smtClean="0">
                            <a:latin typeface="Cambria Math" panose="02040503050406030204" pitchFamily="18" charset="0"/>
                          </a:rPr>
                          <m:t>ç</m:t>
                        </m:r>
                        <m:r>
                          <a:rPr lang="tr-TR" sz="2000" b="0" i="1" smtClean="0">
                            <a:latin typeface="Cambria Math" panose="02040503050406030204" pitchFamily="18" charset="0"/>
                          </a:rPr>
                          <m:t>𝑥𝑠𝑎</m:t>
                        </m:r>
                      </m:den>
                    </m:f>
                    <m:r>
                      <a:rPr lang="tr-TR" sz="2000" b="0" i="1" smtClean="0">
                        <a:latin typeface="Cambria Math" panose="02040503050406030204" pitchFamily="18" charset="0"/>
                      </a:rPr>
                      <m:t>−</m:t>
                    </m:r>
                    <m:r>
                      <a:rPr lang="tr-TR" sz="2000" b="0" i="1" smtClean="0">
                        <a:latin typeface="Cambria Math" panose="02040503050406030204" pitchFamily="18" charset="0"/>
                      </a:rPr>
                      <m:t>𝐷𝐹</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62.3</m:t>
                            </m:r>
                          </m:e>
                          <m:sup>
                            <m:r>
                              <a:rPr lang="tr-TR" sz="2000" b="0" i="1" smtClean="0">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72.1</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63.7</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64.5</m:t>
                            </m:r>
                          </m:e>
                          <m:sup>
                            <m:r>
                              <a:rPr lang="tr-TR" sz="2000" i="1">
                                <a:latin typeface="Cambria Math" panose="02040503050406030204" pitchFamily="18" charset="0"/>
                              </a:rPr>
                              <m:t>2</m:t>
                            </m:r>
                          </m:sup>
                        </m:sSup>
                      </m:num>
                      <m:den>
                        <m:r>
                          <a:rPr lang="tr-TR" sz="2000" b="0" i="1" smtClean="0">
                            <a:latin typeface="Cambria Math" panose="02040503050406030204" pitchFamily="18" charset="0"/>
                          </a:rPr>
                          <m:t>4</m:t>
                        </m:r>
                        <m:r>
                          <a:rPr lang="tr-TR" sz="2000" b="0" i="1" smtClean="0">
                            <a:latin typeface="Cambria Math" panose="02040503050406030204" pitchFamily="18" charset="0"/>
                          </a:rPr>
                          <m:t>𝑥</m:t>
                        </m:r>
                        <m:r>
                          <a:rPr lang="tr-TR" sz="2000" b="0" i="1" smtClean="0">
                            <a:latin typeface="Cambria Math" panose="02040503050406030204" pitchFamily="18" charset="0"/>
                          </a:rPr>
                          <m:t>4</m:t>
                        </m:r>
                      </m:den>
                    </m:f>
                    <m:r>
                      <a:rPr lang="tr-TR" sz="2000" b="0" i="1" smtClean="0">
                        <a:latin typeface="Cambria Math" panose="02040503050406030204" pitchFamily="18" charset="0"/>
                      </a:rPr>
                      <m:t>−</m:t>
                    </m:r>
                    <m:r>
                      <a:rPr lang="tr-TR" sz="2000" i="1">
                        <a:latin typeface="Cambria Math" panose="02040503050406030204" pitchFamily="18" charset="0"/>
                      </a:rPr>
                      <m:t>1436.64</m:t>
                    </m:r>
                    <m:r>
                      <a:rPr lang="tr-TR" sz="2000" b="0" i="1" smtClean="0">
                        <a:latin typeface="Cambria Math" panose="02040503050406030204" pitchFamily="18" charset="0"/>
                      </a:rPr>
                      <m:t>=7.83</m:t>
                    </m:r>
                  </m:oMath>
                </a14:m>
                <a:endParaRPr lang="tr-TR" sz="2000" dirty="0"/>
              </a:p>
            </p:txBody>
          </p:sp>
        </mc:Choice>
        <mc:Fallback xmlns="">
          <p:sp>
            <p:nvSpPr>
              <p:cNvPr id="9" name="TextBox 8"/>
              <p:cNvSpPr txBox="1">
                <a:spLocks noRot="1" noChangeAspect="1" noMove="1" noResize="1" noEditPoints="1" noAdjustHandles="1" noChangeArrowheads="1" noChangeShapeType="1" noTextEdit="1"/>
              </p:cNvSpPr>
              <p:nvPr/>
            </p:nvSpPr>
            <p:spPr>
              <a:xfrm>
                <a:off x="838200" y="1332690"/>
                <a:ext cx="8208146" cy="637995"/>
              </a:xfrm>
              <a:prstGeom prst="rect">
                <a:avLst/>
              </a:prstGeom>
              <a:blipFill>
                <a:blip r:embed="rId2"/>
                <a:stretch>
                  <a:fillRect l="-817" b="-962"/>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776056" y="3365944"/>
                <a:ext cx="9069280" cy="400110"/>
              </a:xfrm>
              <a:prstGeom prst="rect">
                <a:avLst/>
              </a:prstGeom>
              <a:noFill/>
            </p:spPr>
            <p:txBody>
              <a:bodyPr wrap="square" rtlCol="0">
                <a:spAutoFit/>
              </a:bodyPr>
              <a:lstStyle/>
              <a:p>
                <a:r>
                  <a:rPr lang="tr-TR" sz="2000" dirty="0" smtClean="0"/>
                  <a:t>2c. </a:t>
                </a:r>
                <a14:m>
                  <m:oMath xmlns:m="http://schemas.openxmlformats.org/officeDocument/2006/math">
                    <m:r>
                      <a:rPr lang="tr-TR" sz="2000" b="0" i="1" smtClean="0">
                        <a:latin typeface="Cambria Math" panose="02040503050406030204" pitchFamily="18" charset="0"/>
                      </a:rPr>
                      <m:t>𝐻𝑎𝑡𝑎</m:t>
                    </m:r>
                    <m:r>
                      <a:rPr lang="tr-TR" sz="2000" b="0" i="1" baseline="-25000" smtClean="0">
                        <a:latin typeface="Cambria Math" panose="02040503050406030204" pitchFamily="18" charset="0"/>
                      </a:rPr>
                      <m:t>1</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𝐴𝑛𝑎</m:t>
                    </m:r>
                    <m:r>
                      <a:rPr lang="tr-TR" sz="2000" b="0" i="1" smtClean="0">
                        <a:latin typeface="Cambria Math" panose="02040503050406030204" pitchFamily="18" charset="0"/>
                      </a:rPr>
                      <m:t> </m:t>
                    </m:r>
                    <m:r>
                      <a:rPr lang="tr-TR" sz="2000" b="0" i="1" smtClean="0">
                        <a:latin typeface="Cambria Math" panose="02040503050406030204" pitchFamily="18" charset="0"/>
                      </a:rPr>
                      <m:t>𝑃𝑎𝑟𝑠𝑒𝑙</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−Ç</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𝐵𝐾𝑇</m:t>
                    </m:r>
                    <m:r>
                      <a:rPr lang="tr-TR" sz="2000" b="0" i="1" smtClean="0">
                        <a:latin typeface="Cambria Math" panose="02040503050406030204" pitchFamily="18" charset="0"/>
                      </a:rPr>
                      <m:t>=84.39−4.83−73.68=5.88</m:t>
                    </m:r>
                  </m:oMath>
                </a14:m>
                <a:endParaRPr lang="tr-TR" sz="2000" dirty="0"/>
              </a:p>
            </p:txBody>
          </p:sp>
        </mc:Choice>
        <mc:Fallback xmlns="">
          <p:sp>
            <p:nvSpPr>
              <p:cNvPr id="10" name="TextBox 9"/>
              <p:cNvSpPr txBox="1">
                <a:spLocks noRot="1" noChangeAspect="1" noMove="1" noResize="1" noEditPoints="1" noAdjustHandles="1" noChangeArrowheads="1" noChangeShapeType="1" noTextEdit="1"/>
              </p:cNvSpPr>
              <p:nvPr/>
            </p:nvSpPr>
            <p:spPr>
              <a:xfrm>
                <a:off x="776056" y="3365944"/>
                <a:ext cx="9069280" cy="400110"/>
              </a:xfrm>
              <a:prstGeom prst="rect">
                <a:avLst/>
              </a:prstGeom>
              <a:blipFill>
                <a:blip r:embed="rId3"/>
                <a:stretch>
                  <a:fillRect l="-672" t="-7576" b="-25758"/>
                </a:stretch>
              </a:blipFill>
            </p:spPr>
            <p:txBody>
              <a:bodyPr/>
              <a:lstStyle/>
              <a:p>
                <a:r>
                  <a:rPr lang="tr-TR">
                    <a:noFill/>
                  </a:rPr>
                  <a:t> </a:t>
                </a:r>
              </a:p>
            </p:txBody>
          </p:sp>
        </mc:Fallback>
      </mc:AlternateContent>
      <p:sp>
        <p:nvSpPr>
          <p:cNvPr id="4" name="TextBox 3"/>
          <p:cNvSpPr txBox="1"/>
          <p:nvPr/>
        </p:nvSpPr>
        <p:spPr>
          <a:xfrm>
            <a:off x="838200" y="2068150"/>
            <a:ext cx="9765437" cy="1200329"/>
          </a:xfrm>
          <a:prstGeom prst="rect">
            <a:avLst/>
          </a:prstGeom>
          <a:solidFill>
            <a:schemeClr val="accent1">
              <a:lumMod val="20000"/>
              <a:lumOff val="80000"/>
            </a:schemeClr>
          </a:solidFill>
        </p:spPr>
        <p:txBody>
          <a:bodyPr wrap="square" rtlCol="0">
            <a:spAutoFit/>
          </a:bodyPr>
          <a:lstStyle/>
          <a:p>
            <a:r>
              <a:rPr lang="tr-TR" dirty="0" smtClean="0"/>
              <a:t>Aynı anda 2 farklı konu bir arada ise bunların birlikte etkisi yani </a:t>
            </a:r>
            <a:r>
              <a:rPr lang="tr-TR" dirty="0" err="1" smtClean="0"/>
              <a:t>interaksiyonları</a:t>
            </a:r>
            <a:r>
              <a:rPr lang="tr-TR" dirty="0" smtClean="0"/>
              <a:t> da söz konusudur. Ana parsel içerisinde çeşit ve blok faktörü olduğuna göre bunlara ait </a:t>
            </a:r>
            <a:r>
              <a:rPr lang="tr-TR" dirty="0" err="1" smtClean="0"/>
              <a:t>interaksiyon</a:t>
            </a:r>
            <a:r>
              <a:rPr lang="tr-TR" dirty="0" smtClean="0"/>
              <a:t> vardır. Denemelerde bloklu </a:t>
            </a:r>
            <a:r>
              <a:rPr lang="tr-TR" dirty="0" err="1" smtClean="0"/>
              <a:t>interaksiyonlara</a:t>
            </a:r>
            <a:r>
              <a:rPr lang="tr-TR" dirty="0" smtClean="0"/>
              <a:t> hata adı verilir. Bu desende bir başka hata değeri de olduğu için ilk bulunan hataya 1.hata (Hata</a:t>
            </a:r>
            <a:r>
              <a:rPr lang="tr-TR" baseline="-25000" dirty="0" smtClean="0"/>
              <a:t>1</a:t>
            </a:r>
            <a:r>
              <a:rPr lang="tr-TR" dirty="0" smtClean="0"/>
              <a:t>) denir.</a:t>
            </a:r>
            <a:endParaRPr lang="tr-TR" dirty="0"/>
          </a:p>
        </p:txBody>
      </p:sp>
      <p:sp>
        <p:nvSpPr>
          <p:cNvPr id="11" name="TextBox 10"/>
          <p:cNvSpPr txBox="1"/>
          <p:nvPr/>
        </p:nvSpPr>
        <p:spPr>
          <a:xfrm>
            <a:off x="838200" y="3840571"/>
            <a:ext cx="9765437" cy="646331"/>
          </a:xfrm>
          <a:prstGeom prst="rect">
            <a:avLst/>
          </a:prstGeom>
          <a:solidFill>
            <a:schemeClr val="accent1">
              <a:lumMod val="20000"/>
              <a:lumOff val="80000"/>
            </a:schemeClr>
          </a:solidFill>
        </p:spPr>
        <p:txBody>
          <a:bodyPr wrap="square" rtlCol="0">
            <a:spAutoFit/>
          </a:bodyPr>
          <a:lstStyle/>
          <a:p>
            <a:r>
              <a:rPr lang="tr-TR" dirty="0"/>
              <a:t>Bu değer çeşitlerin toprak yapısındaki farklılık nedeni ile ayrılan blok şartlarında değişme ölçüsünü bulmak için </a:t>
            </a:r>
            <a:r>
              <a:rPr lang="tr-TR"/>
              <a:t>kullanılacaktır</a:t>
            </a:r>
            <a:r>
              <a:rPr lang="tr-TR" smtClean="0"/>
              <a:t>.</a:t>
            </a:r>
            <a:endParaRPr lang="tr-TR" dirty="0"/>
          </a:p>
        </p:txBody>
      </p:sp>
      <p:sp>
        <p:nvSpPr>
          <p:cNvPr id="3" name="TextBox 2"/>
          <p:cNvSpPr txBox="1"/>
          <p:nvPr/>
        </p:nvSpPr>
        <p:spPr>
          <a:xfrm>
            <a:off x="838200" y="4561419"/>
            <a:ext cx="9765437" cy="1200329"/>
          </a:xfrm>
          <a:prstGeom prst="rect">
            <a:avLst/>
          </a:prstGeom>
          <a:solidFill>
            <a:schemeClr val="accent1">
              <a:lumMod val="20000"/>
              <a:lumOff val="80000"/>
            </a:schemeClr>
          </a:solidFill>
        </p:spPr>
        <p:txBody>
          <a:bodyPr wrap="square" rtlCol="0">
            <a:spAutoFit/>
          </a:bodyPr>
          <a:lstStyle/>
          <a:p>
            <a:r>
              <a:rPr lang="tr-TR" dirty="0" smtClean="0"/>
              <a:t>Alt parsel bu denemedeki en küçük birimdir. Denemenin tamamında 12x4=48 adet alt parsel vardır. Ancak, 4 bloktaki her bir sıra aralığının toplamı alt parseller arasını verir ki bu da ana çizelgede en sağ toplam rakamlarına denk gelir ve sayısı 12 adet olur. İlk blokta </a:t>
            </a:r>
            <a:r>
              <a:rPr lang="tr-TR" dirty="0" err="1" smtClean="0"/>
              <a:t>Valör</a:t>
            </a:r>
            <a:r>
              <a:rPr lang="tr-TR" dirty="0" smtClean="0"/>
              <a:t> çeşidinin 20 cm uygulamasından diğer bloklarda da mevcut olup bunlar toplandığında ilk alt parsel değeri oluşur. </a:t>
            </a:r>
            <a:endParaRPr lang="tr-TR" dirty="0"/>
          </a:p>
        </p:txBody>
      </p:sp>
    </p:spTree>
    <p:extLst>
      <p:ext uri="{BB962C8B-B14F-4D97-AF65-F5344CB8AC3E}">
        <p14:creationId xmlns:p14="http://schemas.microsoft.com/office/powerpoint/2010/main" val="925094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r>
              <a:rPr lang="tr-TR" sz="3200" b="1" dirty="0" smtClean="0">
                <a:solidFill>
                  <a:srgbClr val="C00000"/>
                </a:solidFill>
                <a:effectLst>
                  <a:outerShdw blurRad="38100" dist="38100" dir="2700000" algn="tl">
                    <a:srgbClr val="000000">
                      <a:alpha val="43137"/>
                    </a:srgbClr>
                  </a:outerShdw>
                </a:effectLst>
              </a:rPr>
              <a:t>BÖLÜNMÜŞ PARSELLER DENEME DESENİ – Analizi</a:t>
            </a:r>
            <a:endParaRPr lang="tr-TR" sz="3200" b="1" dirty="0">
              <a:solidFill>
                <a:srgbClr val="C00000"/>
              </a:solidFill>
              <a:effectLst>
                <a:outerShdw blurRad="38100" dist="38100" dir="2700000" algn="tl">
                  <a:srgbClr val="000000">
                    <a:alpha val="43137"/>
                  </a:srgbClr>
                </a:outerShdw>
              </a:effectLst>
            </a:endParaRPr>
          </a:p>
        </p:txBody>
      </p:sp>
      <p:sp>
        <p:nvSpPr>
          <p:cNvPr id="3" name="TextBox 2"/>
          <p:cNvSpPr txBox="1"/>
          <p:nvPr/>
        </p:nvSpPr>
        <p:spPr>
          <a:xfrm>
            <a:off x="838200" y="1036984"/>
            <a:ext cx="9765437" cy="1200329"/>
          </a:xfrm>
          <a:prstGeom prst="rect">
            <a:avLst/>
          </a:prstGeom>
          <a:solidFill>
            <a:schemeClr val="accent1">
              <a:lumMod val="20000"/>
              <a:lumOff val="80000"/>
            </a:schemeClr>
          </a:solidFill>
        </p:spPr>
        <p:txBody>
          <a:bodyPr wrap="square" rtlCol="0">
            <a:spAutoFit/>
          </a:bodyPr>
          <a:lstStyle/>
          <a:p>
            <a:r>
              <a:rPr lang="tr-TR" dirty="0" smtClean="0"/>
              <a:t>Alt parsel bu denemedeki en küçük birimdir. Denemenin tamamında 12x4=48 adet alt parsel vardır. Ancak, 4 bloktaki her bir sıra aralığının toplamı alt parseller arasını verir ki bu da ana çizelgede en sağ toplam rakamlarına denk gelir ve sayısı 12 adet olur. İlk blokta </a:t>
            </a:r>
            <a:r>
              <a:rPr lang="tr-TR" dirty="0" err="1" smtClean="0"/>
              <a:t>Valör</a:t>
            </a:r>
            <a:r>
              <a:rPr lang="tr-TR" dirty="0" smtClean="0"/>
              <a:t> çeşidinin 20 cm uygulamasından diğer bloklarda da mevcut olup bunlar toplandığında ilk alt parsel değeri oluşur. </a:t>
            </a:r>
            <a:endParaRPr lang="tr-TR" dirty="0"/>
          </a:p>
        </p:txBody>
      </p:sp>
      <mc:AlternateContent xmlns:mc="http://schemas.openxmlformats.org/markup-compatibility/2006" xmlns:a14="http://schemas.microsoft.com/office/drawing/2010/main">
        <mc:Choice Requires="a14">
          <p:sp>
            <p:nvSpPr>
              <p:cNvPr id="8" name="TextBox 7"/>
              <p:cNvSpPr txBox="1"/>
              <p:nvPr/>
            </p:nvSpPr>
            <p:spPr>
              <a:xfrm>
                <a:off x="749423" y="2430974"/>
                <a:ext cx="9655206" cy="600293"/>
              </a:xfrm>
              <a:prstGeom prst="rect">
                <a:avLst/>
              </a:prstGeom>
              <a:noFill/>
            </p:spPr>
            <p:txBody>
              <a:bodyPr wrap="square" rtlCol="0">
                <a:spAutoFit/>
              </a:bodyPr>
              <a:lstStyle/>
              <a:p>
                <a:r>
                  <a:rPr lang="tr-TR" sz="2000" dirty="0" smtClean="0"/>
                  <a:t>3. </a:t>
                </a:r>
                <a14:m>
                  <m:oMath xmlns:m="http://schemas.openxmlformats.org/officeDocument/2006/math">
                    <m:r>
                      <a:rPr lang="tr-TR" sz="2000" b="0" i="1" smtClean="0">
                        <a:latin typeface="Cambria Math" panose="02040503050406030204" pitchFamily="18" charset="0"/>
                      </a:rPr>
                      <m:t>𝐴𝑙𝑡</m:t>
                    </m:r>
                    <m:r>
                      <a:rPr lang="tr-TR" sz="2000" b="0" i="1" smtClean="0">
                        <a:latin typeface="Cambria Math" panose="02040503050406030204" pitchFamily="18" charset="0"/>
                      </a:rPr>
                      <m:t> </m:t>
                    </m:r>
                    <m:r>
                      <a:rPr lang="tr-TR" sz="2000" b="0" i="1" smtClean="0">
                        <a:latin typeface="Cambria Math" panose="02040503050406030204" pitchFamily="18" charset="0"/>
                      </a:rPr>
                      <m:t>𝑃𝑎𝑟𝑠𝑒𝑙</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nary>
                          <m:naryPr>
                            <m:chr m:val="∑"/>
                            <m:subHide m:val="on"/>
                            <m:supHide m:val="on"/>
                            <m:ctrlPr>
                              <a:rPr lang="tr-TR" sz="2000" b="0" i="1" smtClean="0">
                                <a:latin typeface="Cambria Math" panose="02040503050406030204" pitchFamily="18" charset="0"/>
                              </a:rPr>
                            </m:ctrlPr>
                          </m:naryPr>
                          <m:sub/>
                          <m:sup/>
                          <m:e>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m:t>
                                </m:r>
                                <m:nary>
                                  <m:naryPr>
                                    <m:chr m:val="∑"/>
                                    <m:subHide m:val="on"/>
                                    <m:supHide m:val="on"/>
                                    <m:ctrlPr>
                                      <a:rPr lang="tr-TR" sz="2000" i="1">
                                        <a:latin typeface="Cambria Math" panose="02040503050406030204" pitchFamily="18" charset="0"/>
                                      </a:rPr>
                                    </m:ctrlPr>
                                  </m:naryPr>
                                  <m:sub/>
                                  <m:sup/>
                                  <m:e>
                                    <m:r>
                                      <a:rPr lang="tr-TR" sz="2000" i="1" smtClean="0">
                                        <a:latin typeface="Cambria Math" panose="02040503050406030204" pitchFamily="18" charset="0"/>
                                      </a:rPr>
                                      <m:t>𝑎</m:t>
                                    </m:r>
                                    <m:r>
                                      <a:rPr lang="tr-TR" sz="2000" b="0" i="1" smtClean="0">
                                        <a:latin typeface="Cambria Math" panose="02040503050406030204" pitchFamily="18" charset="0"/>
                                      </a:rPr>
                                      <m:t>𝑙𝑡𝑝𝑎𝑟𝑠𝑒𝑙</m:t>
                                    </m:r>
                                    <m:r>
                                      <a:rPr lang="tr-TR" sz="2000" b="0" i="1" smtClean="0">
                                        <a:latin typeface="Cambria Math" panose="02040503050406030204" pitchFamily="18" charset="0"/>
                                      </a:rPr>
                                      <m:t>)</m:t>
                                    </m:r>
                                  </m:e>
                                </m:nary>
                              </m:e>
                              <m:sup>
                                <m:r>
                                  <a:rPr lang="tr-TR" sz="2000" b="0" i="1" smtClean="0">
                                    <a:latin typeface="Cambria Math" panose="02040503050406030204" pitchFamily="18" charset="0"/>
                                  </a:rPr>
                                  <m:t>2</m:t>
                                </m:r>
                              </m:sup>
                            </m:sSup>
                          </m:e>
                        </m:nary>
                      </m:num>
                      <m:den>
                        <m:r>
                          <a:rPr lang="tr-TR" sz="2000" b="0" i="1" smtClean="0">
                            <a:latin typeface="Cambria Math" panose="02040503050406030204" pitchFamily="18" charset="0"/>
                          </a:rPr>
                          <m:t>𝑟</m:t>
                        </m:r>
                      </m:den>
                    </m:f>
                    <m:r>
                      <a:rPr lang="tr-TR" sz="2000" b="0" i="1" smtClean="0">
                        <a:latin typeface="Cambria Math" panose="02040503050406030204" pitchFamily="18" charset="0"/>
                      </a:rPr>
                      <m:t>−</m:t>
                    </m:r>
                    <m:r>
                      <a:rPr lang="tr-TR" sz="2000" b="0" i="1" smtClean="0">
                        <a:latin typeface="Cambria Math" panose="02040503050406030204" pitchFamily="18" charset="0"/>
                      </a:rPr>
                      <m:t>𝐷𝐹</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14.8</m:t>
                            </m:r>
                          </m:e>
                          <m:sup>
                            <m:r>
                              <a:rPr lang="tr-TR" sz="2000" b="0" i="1" smtClean="0">
                                <a:latin typeface="Cambria Math" panose="02040503050406030204" pitchFamily="18" charset="0"/>
                              </a:rPr>
                              <m:t>2</m:t>
                            </m:r>
                          </m:sup>
                        </m:sSup>
                        <m:r>
                          <a:rPr lang="tr-TR" sz="2000" b="0" i="1" smtClean="0">
                            <a:latin typeface="Cambria Math" panose="02040503050406030204" pitchFamily="18" charset="0"/>
                          </a:rPr>
                          <m:t>+</m:t>
                        </m:r>
                        <m:r>
                          <a:rPr lang="tr-TR" sz="2000" i="1" smtClean="0">
                            <a:latin typeface="Cambria Math" panose="02040503050406030204" pitchFamily="18" charset="0"/>
                          </a:rPr>
                          <m:t>…</m:t>
                        </m:r>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13.5</m:t>
                            </m:r>
                          </m:e>
                          <m:sup>
                            <m:r>
                              <a:rPr lang="tr-TR" sz="2000" i="1">
                                <a:latin typeface="Cambria Math" panose="02040503050406030204" pitchFamily="18" charset="0"/>
                              </a:rPr>
                              <m:t>2</m:t>
                            </m:r>
                          </m:sup>
                        </m:sSup>
                      </m:num>
                      <m:den>
                        <m:r>
                          <a:rPr lang="tr-TR" sz="2000" b="0" i="1" smtClean="0">
                            <a:latin typeface="Cambria Math" panose="02040503050406030204" pitchFamily="18" charset="0"/>
                          </a:rPr>
                          <m:t>4</m:t>
                        </m:r>
                      </m:den>
                    </m:f>
                    <m:r>
                      <a:rPr lang="tr-TR" sz="2000" b="0" i="1" smtClean="0">
                        <a:latin typeface="Cambria Math" panose="02040503050406030204" pitchFamily="18" charset="0"/>
                      </a:rPr>
                      <m:t>−</m:t>
                    </m:r>
                    <m:r>
                      <a:rPr lang="tr-TR" sz="2000" i="1">
                        <a:latin typeface="Cambria Math" panose="02040503050406030204" pitchFamily="18" charset="0"/>
                      </a:rPr>
                      <m:t>1436.64</m:t>
                    </m:r>
                    <m:r>
                      <a:rPr lang="tr-TR" sz="2000" b="0" i="1" smtClean="0">
                        <a:latin typeface="Cambria Math" panose="02040503050406030204" pitchFamily="18" charset="0"/>
                      </a:rPr>
                      <m:t>=134.55</m:t>
                    </m:r>
                  </m:oMath>
                </a14:m>
                <a:endParaRPr lang="tr-TR" sz="2000" dirty="0"/>
              </a:p>
            </p:txBody>
          </p:sp>
        </mc:Choice>
        <mc:Fallback xmlns="">
          <p:sp>
            <p:nvSpPr>
              <p:cNvPr id="8" name="TextBox 7"/>
              <p:cNvSpPr txBox="1">
                <a:spLocks noRot="1" noChangeAspect="1" noMove="1" noResize="1" noEditPoints="1" noAdjustHandles="1" noChangeArrowheads="1" noChangeShapeType="1" noTextEdit="1"/>
              </p:cNvSpPr>
              <p:nvPr/>
            </p:nvSpPr>
            <p:spPr>
              <a:xfrm>
                <a:off x="749423" y="2430974"/>
                <a:ext cx="9655206" cy="600293"/>
              </a:xfrm>
              <a:prstGeom prst="rect">
                <a:avLst/>
              </a:prstGeom>
              <a:blipFill>
                <a:blip r:embed="rId2"/>
                <a:stretch>
                  <a:fillRect l="-694" b="-7143"/>
                </a:stretch>
              </a:blipFill>
            </p:spPr>
            <p:txBody>
              <a:bodyPr/>
              <a:lstStyle/>
              <a:p>
                <a:r>
                  <a:rPr lang="tr-TR">
                    <a:noFill/>
                  </a:rPr>
                  <a:t> </a:t>
                </a:r>
              </a:p>
            </p:txBody>
          </p:sp>
        </mc:Fallback>
      </mc:AlternateContent>
      <p:sp>
        <p:nvSpPr>
          <p:cNvPr id="12" name="TextBox 11"/>
          <p:cNvSpPr txBox="1"/>
          <p:nvPr/>
        </p:nvSpPr>
        <p:spPr>
          <a:xfrm>
            <a:off x="838199" y="3089020"/>
            <a:ext cx="9765437" cy="1200329"/>
          </a:xfrm>
          <a:prstGeom prst="rect">
            <a:avLst/>
          </a:prstGeom>
          <a:solidFill>
            <a:schemeClr val="accent1">
              <a:lumMod val="20000"/>
              <a:lumOff val="80000"/>
            </a:schemeClr>
          </a:solidFill>
        </p:spPr>
        <p:txBody>
          <a:bodyPr wrap="square" rtlCol="0">
            <a:spAutoFit/>
          </a:bodyPr>
          <a:lstStyle/>
          <a:p>
            <a:r>
              <a:rPr lang="tr-TR" dirty="0" smtClean="0"/>
              <a:t>Alt parsel kareler toplamı hesap edildikten sonra tüm alt parsellere ati toplamların tek tek kareleri alındıktan sonra bunlar toplanır. Elde edilen bu değer, her bir alt parsel toplamını oluşturan tekrarlama sayısına bölünür. Alt parsel değeri içinde çeşitlerin, sıra aralığının ve bunların </a:t>
            </a:r>
            <a:r>
              <a:rPr lang="tr-TR" dirty="0" err="1" smtClean="0"/>
              <a:t>interaksiyonlarının</a:t>
            </a:r>
            <a:r>
              <a:rPr lang="tr-TR" dirty="0" smtClean="0"/>
              <a:t> etkileri vardır. </a:t>
            </a:r>
            <a:endParaRPr lang="tr-TR" dirty="0"/>
          </a:p>
        </p:txBody>
      </p:sp>
      <mc:AlternateContent xmlns:mc="http://schemas.openxmlformats.org/markup-compatibility/2006" xmlns:a14="http://schemas.microsoft.com/office/drawing/2010/main">
        <mc:Choice Requires="a14">
          <p:sp>
            <p:nvSpPr>
              <p:cNvPr id="13" name="TextBox 12"/>
              <p:cNvSpPr txBox="1"/>
              <p:nvPr/>
            </p:nvSpPr>
            <p:spPr>
              <a:xfrm>
                <a:off x="838199" y="4347102"/>
                <a:ext cx="9655206" cy="400110"/>
              </a:xfrm>
              <a:prstGeom prst="rect">
                <a:avLst/>
              </a:prstGeom>
              <a:noFill/>
            </p:spPr>
            <p:txBody>
              <a:bodyPr wrap="square" rtlCol="0">
                <a:spAutoFit/>
              </a:bodyPr>
              <a:lstStyle/>
              <a:p>
                <a:r>
                  <a:rPr lang="tr-TR" sz="2000" dirty="0" smtClean="0"/>
                  <a:t>3a. </a:t>
                </a:r>
                <a14:m>
                  <m:oMath xmlns:m="http://schemas.openxmlformats.org/officeDocument/2006/math">
                    <m:r>
                      <a:rPr lang="tr-TR" sz="2000" b="0" i="1" smtClean="0">
                        <a:latin typeface="Cambria Math" panose="02040503050406030204" pitchFamily="18" charset="0"/>
                      </a:rPr>
                      <m:t>Ç</m:t>
                    </m:r>
                    <m:r>
                      <a:rPr lang="tr-TR" sz="2000" b="0" i="1" smtClean="0">
                        <a:latin typeface="Cambria Math" panose="02040503050406030204" pitchFamily="18" charset="0"/>
                      </a:rPr>
                      <m:t>𝐾𝑇</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 </m:t>
                    </m:r>
                    <m:r>
                      <a:rPr lang="tr-TR" sz="2000" b="0" i="1" smtClean="0">
                        <a:latin typeface="Cambria Math" panose="02040503050406030204" pitchFamily="18" charset="0"/>
                      </a:rPr>
                      <m:t>𝑑𝑎h𝑎</m:t>
                    </m:r>
                    <m:r>
                      <a:rPr lang="tr-TR" sz="2000" b="0" i="1" smtClean="0">
                        <a:latin typeface="Cambria Math" panose="02040503050406030204" pitchFamily="18" charset="0"/>
                      </a:rPr>
                      <m:t> ö</m:t>
                    </m:r>
                    <m:r>
                      <a:rPr lang="tr-TR" sz="2000" b="0" i="1" smtClean="0">
                        <a:latin typeface="Cambria Math" panose="02040503050406030204" pitchFamily="18" charset="0"/>
                      </a:rPr>
                      <m:t>𝑛𝑐𝑒</m:t>
                    </m:r>
                    <m:r>
                      <a:rPr lang="tr-TR" sz="2000" b="0" i="1" smtClean="0">
                        <a:latin typeface="Cambria Math" panose="02040503050406030204" pitchFamily="18" charset="0"/>
                      </a:rPr>
                      <m:t> 2</m:t>
                    </m:r>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𝑎</m:t>
                        </m:r>
                      </m:e>
                      <m:sup>
                        <m:r>
                          <a:rPr lang="tr-TR" sz="2000" b="0" i="1" smtClean="0">
                            <a:latin typeface="Cambria Math" panose="02040503050406030204" pitchFamily="18" charset="0"/>
                          </a:rPr>
                          <m:t>′</m:t>
                        </m:r>
                      </m:sup>
                    </m:sSup>
                    <m:r>
                      <a:rPr lang="tr-TR" sz="2000" b="0" i="1" smtClean="0">
                        <a:latin typeface="Cambria Math" panose="02040503050406030204" pitchFamily="18" charset="0"/>
                      </a:rPr>
                      <m:t>𝑑𝑎</m:t>
                    </m:r>
                    <m:r>
                      <a:rPr lang="tr-TR" sz="2000" b="0" i="1" smtClean="0">
                        <a:latin typeface="Cambria Math" panose="02040503050406030204" pitchFamily="18" charset="0"/>
                      </a:rPr>
                      <m:t> </m:t>
                    </m:r>
                    <m:r>
                      <a:rPr lang="tr-TR" sz="2000" b="0" i="1" smtClean="0">
                        <a:latin typeface="Cambria Math" panose="02040503050406030204" pitchFamily="18" charset="0"/>
                      </a:rPr>
                      <m:t>h𝑒𝑠𝑎𝑝𝑙𝑎𝑛𝑚𝚤</m:t>
                    </m:r>
                    <m:r>
                      <a:rPr lang="tr-TR" sz="2000" b="0" i="1" smtClean="0">
                        <a:latin typeface="Cambria Math" panose="02040503050406030204" pitchFamily="18" charset="0"/>
                      </a:rPr>
                      <m:t>ş</m:t>
                    </m:r>
                    <m:r>
                      <a:rPr lang="tr-TR" sz="2000" b="0" i="1" smtClean="0">
                        <a:latin typeface="Cambria Math" panose="02040503050406030204" pitchFamily="18" charset="0"/>
                      </a:rPr>
                      <m:t>𝑡𝚤𝑟</m:t>
                    </m:r>
                    <m:r>
                      <a:rPr lang="tr-TR" sz="2000" b="0" i="1" smtClean="0">
                        <a:latin typeface="Cambria Math" panose="02040503050406030204" pitchFamily="18" charset="0"/>
                      </a:rPr>
                      <m:t>.</m:t>
                    </m:r>
                  </m:oMath>
                </a14:m>
                <a:endParaRPr lang="tr-TR"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838199" y="4347102"/>
                <a:ext cx="9655206" cy="400110"/>
              </a:xfrm>
              <a:prstGeom prst="rect">
                <a:avLst/>
              </a:prstGeom>
              <a:blipFill>
                <a:blip r:embed="rId3"/>
                <a:stretch>
                  <a:fillRect l="-631" t="-7576" b="-25758"/>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8199" y="4747212"/>
                <a:ext cx="9655206" cy="637995"/>
              </a:xfrm>
              <a:prstGeom prst="rect">
                <a:avLst/>
              </a:prstGeom>
              <a:noFill/>
            </p:spPr>
            <p:txBody>
              <a:bodyPr wrap="square" rtlCol="0">
                <a:spAutoFit/>
              </a:bodyPr>
              <a:lstStyle/>
              <a:p>
                <a:r>
                  <a:rPr lang="tr-TR" sz="2000" dirty="0" smtClean="0"/>
                  <a:t>3b. </a:t>
                </a:r>
                <a14:m>
                  <m:oMath xmlns:m="http://schemas.openxmlformats.org/officeDocument/2006/math">
                    <m:r>
                      <a:rPr lang="tr-TR" sz="2000" b="0" i="1" smtClean="0">
                        <a:latin typeface="Cambria Math" panose="02040503050406030204" pitchFamily="18" charset="0"/>
                      </a:rPr>
                      <m:t>𝑆𝚤𝑟𝑎</m:t>
                    </m:r>
                    <m:r>
                      <a:rPr lang="tr-TR" sz="2000" b="0" i="1" smtClean="0">
                        <a:latin typeface="Cambria Math" panose="02040503050406030204" pitchFamily="18" charset="0"/>
                      </a:rPr>
                      <m:t> </m:t>
                    </m:r>
                    <m:r>
                      <a:rPr lang="tr-TR" sz="2000" b="0" i="1" smtClean="0">
                        <a:latin typeface="Cambria Math" panose="02040503050406030204" pitchFamily="18" charset="0"/>
                      </a:rPr>
                      <m:t>𝐴𝑟𝑎𝑠𝚤</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nary>
                          <m:naryPr>
                            <m:chr m:val="∑"/>
                            <m:subHide m:val="on"/>
                            <m:supHide m:val="on"/>
                            <m:ctrlPr>
                              <a:rPr lang="tr-TR" sz="2000" b="0" i="1" smtClean="0">
                                <a:latin typeface="Cambria Math" panose="02040503050406030204" pitchFamily="18" charset="0"/>
                              </a:rPr>
                            </m:ctrlPr>
                          </m:naryPr>
                          <m:sub/>
                          <m:sup/>
                          <m:e>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m:t>
                                </m:r>
                                <m:nary>
                                  <m:naryPr>
                                    <m:chr m:val="∑"/>
                                    <m:subHide m:val="on"/>
                                    <m:supHide m:val="on"/>
                                    <m:ctrlPr>
                                      <a:rPr lang="tr-TR" sz="2000" i="1">
                                        <a:latin typeface="Cambria Math" panose="02040503050406030204" pitchFamily="18" charset="0"/>
                                      </a:rPr>
                                    </m:ctrlPr>
                                  </m:naryPr>
                                  <m:sub/>
                                  <m:sup/>
                                  <m:e>
                                    <m:r>
                                      <a:rPr lang="tr-TR" sz="2000" i="1" smtClean="0">
                                        <a:latin typeface="Cambria Math" panose="02040503050406030204" pitchFamily="18" charset="0"/>
                                      </a:rPr>
                                      <m:t>𝑠</m:t>
                                    </m:r>
                                    <m:r>
                                      <a:rPr lang="tr-TR" sz="2000" b="0" i="1" smtClean="0">
                                        <a:latin typeface="Cambria Math" panose="02040503050406030204" pitchFamily="18" charset="0"/>
                                      </a:rPr>
                                      <m:t>𝑎</m:t>
                                    </m:r>
                                    <m:r>
                                      <a:rPr lang="tr-TR" sz="2000" b="0" i="1" smtClean="0">
                                        <a:latin typeface="Cambria Math" panose="02040503050406030204" pitchFamily="18" charset="0"/>
                                      </a:rPr>
                                      <m:t>)</m:t>
                                    </m:r>
                                  </m:e>
                                </m:nary>
                              </m:e>
                              <m:sup>
                                <m:r>
                                  <a:rPr lang="tr-TR" sz="2000" b="0" i="1" smtClean="0">
                                    <a:latin typeface="Cambria Math" panose="02040503050406030204" pitchFamily="18" charset="0"/>
                                  </a:rPr>
                                  <m:t>2</m:t>
                                </m:r>
                              </m:sup>
                            </m:sSup>
                          </m:e>
                        </m:nary>
                      </m:num>
                      <m:den>
                        <m:r>
                          <a:rPr lang="tr-TR" sz="2000" b="0" i="1" smtClean="0">
                            <a:latin typeface="Cambria Math" panose="02040503050406030204" pitchFamily="18" charset="0"/>
                          </a:rPr>
                          <m:t>ç</m:t>
                        </m:r>
                        <m:r>
                          <a:rPr lang="tr-TR" sz="2000" b="0" i="1" smtClean="0">
                            <a:latin typeface="Cambria Math" panose="02040503050406030204" pitchFamily="18" charset="0"/>
                          </a:rPr>
                          <m:t>𝑥𝑟</m:t>
                        </m:r>
                      </m:den>
                    </m:f>
                    <m:r>
                      <a:rPr lang="tr-TR" sz="2000" b="0" i="1" smtClean="0">
                        <a:latin typeface="Cambria Math" panose="02040503050406030204" pitchFamily="18" charset="0"/>
                      </a:rPr>
                      <m:t>−</m:t>
                    </m:r>
                    <m:r>
                      <a:rPr lang="tr-TR" sz="2000" b="0" i="1" smtClean="0">
                        <a:latin typeface="Cambria Math" panose="02040503050406030204" pitchFamily="18" charset="0"/>
                      </a:rPr>
                      <m:t>𝐷𝐹</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51.0</m:t>
                            </m:r>
                          </m:e>
                          <m:sup>
                            <m:r>
                              <a:rPr lang="tr-TR" sz="2000" b="0" i="1" smtClean="0">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85.1</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69.3</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57.2</m:t>
                            </m:r>
                          </m:e>
                          <m:sup>
                            <m:r>
                              <a:rPr lang="tr-TR" sz="2000" i="1">
                                <a:latin typeface="Cambria Math" panose="02040503050406030204" pitchFamily="18" charset="0"/>
                              </a:rPr>
                              <m:t>2</m:t>
                            </m:r>
                          </m:sup>
                        </m:sSup>
                      </m:num>
                      <m:den>
                        <m:r>
                          <a:rPr lang="tr-TR" sz="2000" b="0" i="1" smtClean="0">
                            <a:latin typeface="Cambria Math" panose="02040503050406030204" pitchFamily="18" charset="0"/>
                          </a:rPr>
                          <m:t>12</m:t>
                        </m:r>
                      </m:den>
                    </m:f>
                    <m:r>
                      <a:rPr lang="tr-TR" sz="2000" b="0" i="1" smtClean="0">
                        <a:latin typeface="Cambria Math" panose="02040503050406030204" pitchFamily="18" charset="0"/>
                      </a:rPr>
                      <m:t>−</m:t>
                    </m:r>
                    <m:r>
                      <a:rPr lang="tr-TR" sz="2000" i="1">
                        <a:latin typeface="Cambria Math" panose="02040503050406030204" pitchFamily="18" charset="0"/>
                      </a:rPr>
                      <m:t>1436.64</m:t>
                    </m:r>
                    <m:r>
                      <a:rPr lang="tr-TR" sz="2000" b="0" i="1" smtClean="0">
                        <a:latin typeface="Cambria Math" panose="02040503050406030204" pitchFamily="18" charset="0"/>
                      </a:rPr>
                      <m:t>=56.47</m:t>
                    </m:r>
                  </m:oMath>
                </a14:m>
                <a:endParaRPr lang="tr-TR" sz="20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8199" y="4747212"/>
                <a:ext cx="9655206" cy="637995"/>
              </a:xfrm>
              <a:prstGeom prst="rect">
                <a:avLst/>
              </a:prstGeom>
              <a:blipFill>
                <a:blip r:embed="rId4"/>
                <a:stretch>
                  <a:fillRect l="-631" b="-962"/>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838198" y="5385207"/>
                <a:ext cx="10090213" cy="400110"/>
              </a:xfrm>
              <a:prstGeom prst="rect">
                <a:avLst/>
              </a:prstGeom>
              <a:noFill/>
            </p:spPr>
            <p:txBody>
              <a:bodyPr wrap="square" rtlCol="0">
                <a:spAutoFit/>
              </a:bodyPr>
              <a:lstStyle/>
              <a:p>
                <a:r>
                  <a:rPr lang="tr-TR" sz="2000" dirty="0" smtClean="0"/>
                  <a:t>3c. </a:t>
                </a:r>
                <a14:m>
                  <m:oMath xmlns:m="http://schemas.openxmlformats.org/officeDocument/2006/math">
                    <m:r>
                      <a:rPr lang="tr-TR" sz="2000" b="0" i="1" smtClean="0">
                        <a:latin typeface="Cambria Math" panose="02040503050406030204" pitchFamily="18" charset="0"/>
                      </a:rPr>
                      <m:t>Ç</m:t>
                    </m:r>
                    <m:r>
                      <a:rPr lang="tr-TR" sz="2000" b="0" i="1" smtClean="0">
                        <a:latin typeface="Cambria Math" panose="02040503050406030204" pitchFamily="18" charset="0"/>
                      </a:rPr>
                      <m:t>𝑒</m:t>
                    </m:r>
                    <m:r>
                      <a:rPr lang="tr-TR" sz="2000" b="0" i="1" smtClean="0">
                        <a:latin typeface="Cambria Math" panose="02040503050406030204" pitchFamily="18" charset="0"/>
                      </a:rPr>
                      <m:t>ş</m:t>
                    </m:r>
                    <m:r>
                      <a:rPr lang="tr-TR" sz="2000" b="0" i="1" smtClean="0">
                        <a:latin typeface="Cambria Math" panose="02040503050406030204" pitchFamily="18" charset="0"/>
                      </a:rPr>
                      <m:t>𝑖𝑡𝑥𝑆𝚤𝑟𝑎</m:t>
                    </m:r>
                    <m:r>
                      <a:rPr lang="tr-TR" sz="2000" b="0" i="1" smtClean="0">
                        <a:latin typeface="Cambria Math" panose="02040503050406030204" pitchFamily="18" charset="0"/>
                      </a:rPr>
                      <m:t> </m:t>
                    </m:r>
                    <m:r>
                      <a:rPr lang="tr-TR" sz="2000" b="0" i="1" smtClean="0">
                        <a:latin typeface="Cambria Math" panose="02040503050406030204" pitchFamily="18" charset="0"/>
                      </a:rPr>
                      <m:t>𝑎𝑟𝑎𝑠𝚤</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𝐴𝑙𝑡</m:t>
                    </m:r>
                    <m:r>
                      <a:rPr lang="tr-TR" sz="2000" b="0" i="1" smtClean="0">
                        <a:latin typeface="Cambria Math" panose="02040503050406030204" pitchFamily="18" charset="0"/>
                      </a:rPr>
                      <m:t> </m:t>
                    </m:r>
                    <m:r>
                      <a:rPr lang="tr-TR" sz="2000" b="0" i="1" smtClean="0">
                        <a:latin typeface="Cambria Math" panose="02040503050406030204" pitchFamily="18" charset="0"/>
                      </a:rPr>
                      <m:t>𝑃𝑎𝑟𝑠𝑒𝑙</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−Ç</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𝑆𝐴𝐾𝑇</m:t>
                    </m:r>
                    <m:r>
                      <a:rPr lang="tr-TR" sz="2000" b="0" i="1" smtClean="0">
                        <a:latin typeface="Cambria Math" panose="02040503050406030204" pitchFamily="18" charset="0"/>
                      </a:rPr>
                      <m:t>=134.55−73.68−56.47=4.4</m:t>
                    </m:r>
                  </m:oMath>
                </a14:m>
                <a:endParaRPr lang="tr-TR" sz="2000" dirty="0"/>
              </a:p>
            </p:txBody>
          </p:sp>
        </mc:Choice>
        <mc:Fallback xmlns="">
          <p:sp>
            <p:nvSpPr>
              <p:cNvPr id="16" name="TextBox 15"/>
              <p:cNvSpPr txBox="1">
                <a:spLocks noRot="1" noChangeAspect="1" noMove="1" noResize="1" noEditPoints="1" noAdjustHandles="1" noChangeArrowheads="1" noChangeShapeType="1" noTextEdit="1"/>
              </p:cNvSpPr>
              <p:nvPr/>
            </p:nvSpPr>
            <p:spPr>
              <a:xfrm>
                <a:off x="838198" y="5385207"/>
                <a:ext cx="10090213" cy="400110"/>
              </a:xfrm>
              <a:prstGeom prst="rect">
                <a:avLst/>
              </a:prstGeom>
              <a:blipFill>
                <a:blip r:embed="rId5"/>
                <a:stretch>
                  <a:fillRect l="-604" t="-7576" b="-25758"/>
                </a:stretch>
              </a:blipFill>
            </p:spPr>
            <p:txBody>
              <a:bodyPr/>
              <a:lstStyle/>
              <a:p>
                <a:r>
                  <a:rPr lang="tr-TR">
                    <a:noFill/>
                  </a:rPr>
                  <a:t> </a:t>
                </a:r>
              </a:p>
            </p:txBody>
          </p:sp>
        </mc:Fallback>
      </mc:AlternateContent>
    </p:spTree>
    <p:extLst>
      <p:ext uri="{BB962C8B-B14F-4D97-AF65-F5344CB8AC3E}">
        <p14:creationId xmlns:p14="http://schemas.microsoft.com/office/powerpoint/2010/main" val="2056100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r>
              <a:rPr lang="tr-TR" sz="3200" b="1" dirty="0" smtClean="0">
                <a:solidFill>
                  <a:srgbClr val="C00000"/>
                </a:solidFill>
                <a:effectLst>
                  <a:outerShdw blurRad="38100" dist="38100" dir="2700000" algn="tl">
                    <a:srgbClr val="000000">
                      <a:alpha val="43137"/>
                    </a:srgbClr>
                  </a:outerShdw>
                </a:effectLst>
              </a:rPr>
              <a:t>BÖLÜNMÜŞ PARSELLER DENEME DESENİ – Analizi</a:t>
            </a:r>
            <a:endParaRPr lang="tr-TR" sz="3200"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16" name="TextBox 15"/>
              <p:cNvSpPr txBox="1"/>
              <p:nvPr/>
            </p:nvSpPr>
            <p:spPr>
              <a:xfrm>
                <a:off x="838200" y="1004430"/>
                <a:ext cx="10090213" cy="707886"/>
              </a:xfrm>
              <a:prstGeom prst="rect">
                <a:avLst/>
              </a:prstGeom>
              <a:noFill/>
            </p:spPr>
            <p:txBody>
              <a:bodyPr wrap="square" rtlCol="0">
                <a:spAutoFit/>
              </a:bodyPr>
              <a:lstStyle/>
              <a:p>
                <a:r>
                  <a:rPr lang="tr-TR" sz="2000" dirty="0" smtClean="0"/>
                  <a:t>4. </a:t>
                </a:r>
                <a14:m>
                  <m:oMath xmlns:m="http://schemas.openxmlformats.org/officeDocument/2006/math">
                    <m:r>
                      <a:rPr lang="tr-TR" sz="2000" b="0" i="1" smtClean="0">
                        <a:latin typeface="Cambria Math" panose="02040503050406030204" pitchFamily="18" charset="0"/>
                      </a:rPr>
                      <m:t>𝐻𝑎𝑡𝑎</m:t>
                    </m:r>
                    <m:r>
                      <a:rPr lang="tr-TR" sz="2000" b="0" i="1" baseline="-25000" smtClean="0">
                        <a:latin typeface="Cambria Math" panose="02040503050406030204" pitchFamily="18" charset="0"/>
                      </a:rPr>
                      <m:t>2</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𝐺𝐾𝑇</m:t>
                    </m:r>
                    <m:r>
                      <a:rPr lang="tr-TR" sz="2000" b="0" i="1" smtClean="0">
                        <a:latin typeface="Cambria Math" panose="02040503050406030204" pitchFamily="18" charset="0"/>
                      </a:rPr>
                      <m:t>−Ç</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𝑆𝐴𝐾𝑇</m:t>
                    </m:r>
                    <m:r>
                      <a:rPr lang="tr-TR" sz="2000" b="0" i="1" smtClean="0">
                        <a:latin typeface="Cambria Math" panose="02040503050406030204" pitchFamily="18" charset="0"/>
                      </a:rPr>
                      <m:t>−</m:t>
                    </m:r>
                    <m:r>
                      <a:rPr lang="tr-TR" sz="2000" b="0" i="1" smtClean="0">
                        <a:latin typeface="Cambria Math" panose="02040503050406030204" pitchFamily="18" charset="0"/>
                      </a:rPr>
                      <m:t>𝐵𝐾𝑇</m:t>
                    </m:r>
                    <m:r>
                      <a:rPr lang="tr-TR" sz="2000" b="0" i="1" smtClean="0">
                        <a:latin typeface="Cambria Math" panose="02040503050406030204" pitchFamily="18" charset="0"/>
                      </a:rPr>
                      <m:t>−</m:t>
                    </m:r>
                    <m:r>
                      <a:rPr lang="tr-TR" sz="2000" b="0" i="1" smtClean="0">
                        <a:latin typeface="Cambria Math" panose="02040503050406030204" pitchFamily="18" charset="0"/>
                      </a:rPr>
                      <m:t>𝐻𝑎𝑡𝑎</m:t>
                    </m:r>
                    <m:r>
                      <a:rPr lang="tr-TR" sz="2000" b="0" i="1" baseline="-25000" smtClean="0">
                        <a:latin typeface="Cambria Math" panose="02040503050406030204" pitchFamily="18" charset="0"/>
                      </a:rPr>
                      <m:t>1</m:t>
                    </m:r>
                    <m:r>
                      <a:rPr lang="tr-TR" sz="2000" b="0" i="1" smtClean="0">
                        <a:latin typeface="Cambria Math" panose="02040503050406030204" pitchFamily="18" charset="0"/>
                      </a:rPr>
                      <m:t>𝐾𝑇</m:t>
                    </m:r>
                    <m:r>
                      <a:rPr lang="tr-TR" sz="2000" b="0" i="1" smtClean="0">
                        <a:latin typeface="Cambria Math" panose="02040503050406030204" pitchFamily="18" charset="0"/>
                      </a:rPr>
                      <m:t>−Ç</m:t>
                    </m:r>
                    <m:r>
                      <a:rPr lang="tr-TR" sz="2000" b="0" i="1" smtClean="0">
                        <a:latin typeface="Cambria Math" panose="02040503050406030204" pitchFamily="18" charset="0"/>
                      </a:rPr>
                      <m:t>𝑥𝑆𝐴</m:t>
                    </m:r>
                    <m:r>
                      <a:rPr lang="tr-TR" sz="2000" b="0" i="1" smtClean="0">
                        <a:latin typeface="Cambria Math" panose="02040503050406030204" pitchFamily="18" charset="0"/>
                      </a:rPr>
                      <m:t>İ</m:t>
                    </m:r>
                    <m:r>
                      <a:rPr lang="tr-TR" sz="2000" b="0" i="1" smtClean="0">
                        <a:latin typeface="Cambria Math" panose="02040503050406030204" pitchFamily="18" charset="0"/>
                      </a:rPr>
                      <m:t>𝑛𝑡𝐾𝑇</m:t>
                    </m:r>
                    <m:r>
                      <a:rPr lang="tr-TR" sz="2000" b="0" i="1" smtClean="0">
                        <a:latin typeface="Cambria Math" panose="02040503050406030204" pitchFamily="18" charset="0"/>
                      </a:rPr>
                      <m:t>=153.8−73.68−56.47−4.83−5.88−4.4=8.54</m:t>
                    </m:r>
                  </m:oMath>
                </a14:m>
                <a:endParaRPr lang="tr-TR" sz="2000" b="0" dirty="0" smtClean="0"/>
              </a:p>
            </p:txBody>
          </p:sp>
        </mc:Choice>
        <mc:Fallback xmlns="">
          <p:sp>
            <p:nvSpPr>
              <p:cNvPr id="16" name="TextBox 15"/>
              <p:cNvSpPr txBox="1">
                <a:spLocks noRot="1" noChangeAspect="1" noMove="1" noResize="1" noEditPoints="1" noAdjustHandles="1" noChangeArrowheads="1" noChangeShapeType="1" noTextEdit="1"/>
              </p:cNvSpPr>
              <p:nvPr/>
            </p:nvSpPr>
            <p:spPr>
              <a:xfrm>
                <a:off x="838200" y="1004430"/>
                <a:ext cx="10090213" cy="707886"/>
              </a:xfrm>
              <a:prstGeom prst="rect">
                <a:avLst/>
              </a:prstGeom>
              <a:blipFill>
                <a:blip r:embed="rId2"/>
                <a:stretch>
                  <a:fillRect l="-665" t="-5172"/>
                </a:stretch>
              </a:blipFill>
            </p:spPr>
            <p:txBody>
              <a:bodyPr/>
              <a:lstStyle/>
              <a:p>
                <a:r>
                  <a:rPr lang="tr-TR">
                    <a:noFill/>
                  </a:rPr>
                  <a:t> </a:t>
                </a:r>
              </a:p>
            </p:txBody>
          </p:sp>
        </mc:Fallback>
      </mc:AlternateContent>
      <p:sp>
        <p:nvSpPr>
          <p:cNvPr id="9" name="TextBox 8"/>
          <p:cNvSpPr txBox="1"/>
          <p:nvPr/>
        </p:nvSpPr>
        <p:spPr>
          <a:xfrm>
            <a:off x="838200" y="1712316"/>
            <a:ext cx="9765437" cy="923330"/>
          </a:xfrm>
          <a:prstGeom prst="rect">
            <a:avLst/>
          </a:prstGeom>
          <a:solidFill>
            <a:schemeClr val="accent1">
              <a:lumMod val="20000"/>
              <a:lumOff val="80000"/>
            </a:schemeClr>
          </a:solidFill>
        </p:spPr>
        <p:txBody>
          <a:bodyPr wrap="square" rtlCol="0">
            <a:spAutoFit/>
          </a:bodyPr>
          <a:lstStyle/>
          <a:p>
            <a:r>
              <a:rPr lang="tr-TR" dirty="0" smtClean="0"/>
              <a:t>Bundan sonra yapılacak iş, bulunan değerleri </a:t>
            </a:r>
            <a:r>
              <a:rPr lang="tr-TR" dirty="0" err="1" smtClean="0"/>
              <a:t>varyans</a:t>
            </a:r>
            <a:r>
              <a:rPr lang="tr-TR" dirty="0" smtClean="0"/>
              <a:t> analiz çizelgesine yerleştirmektir. Kareler ortalamalarını bulmak için her faktöre ait kareler toplamı kendi serbestlik derecesine bölünür. Örnek olarak;</a:t>
            </a:r>
            <a:endParaRPr lang="tr-TR" dirty="0"/>
          </a:p>
        </p:txBody>
      </p:sp>
      <mc:AlternateContent xmlns:mc="http://schemas.openxmlformats.org/markup-compatibility/2006" xmlns:a14="http://schemas.microsoft.com/office/drawing/2010/main">
        <mc:Choice Requires="a14">
          <p:sp>
            <p:nvSpPr>
              <p:cNvPr id="4" name="TextBox 3"/>
              <p:cNvSpPr txBox="1"/>
              <p:nvPr/>
            </p:nvSpPr>
            <p:spPr>
              <a:xfrm>
                <a:off x="722791" y="2610420"/>
                <a:ext cx="6029599" cy="69339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Ç</m:t>
                      </m:r>
                      <m:r>
                        <a:rPr lang="tr-TR" b="0" i="1" smtClean="0">
                          <a:latin typeface="Cambria Math" panose="02040503050406030204" pitchFamily="18" charset="0"/>
                        </a:rPr>
                        <m:t>𝑒</m:t>
                      </m:r>
                      <m:r>
                        <a:rPr lang="tr-TR" b="0" i="1" smtClean="0">
                          <a:latin typeface="Cambria Math" panose="02040503050406030204" pitchFamily="18" charset="0"/>
                        </a:rPr>
                        <m:t>ş</m:t>
                      </m:r>
                      <m:r>
                        <a:rPr lang="tr-TR" b="0" i="1" smtClean="0">
                          <a:latin typeface="Cambria Math" panose="02040503050406030204" pitchFamily="18" charset="0"/>
                        </a:rPr>
                        <m:t>𝑖𝑡</m:t>
                      </m:r>
                      <m:r>
                        <a:rPr lang="tr-TR" b="0" i="1" smtClean="0">
                          <a:latin typeface="Cambria Math" panose="02040503050406030204" pitchFamily="18" charset="0"/>
                        </a:rPr>
                        <m:t> </m:t>
                      </m:r>
                      <m:r>
                        <a:rPr lang="tr-TR" b="0" i="1" smtClean="0">
                          <a:latin typeface="Cambria Math" panose="02040503050406030204" pitchFamily="18" charset="0"/>
                        </a:rPr>
                        <m:t>𝐾𝑎𝑟𝑒𝑙𝑒𝑟</m:t>
                      </m:r>
                      <m:r>
                        <a:rPr lang="tr-TR" b="0" i="1" smtClean="0">
                          <a:latin typeface="Cambria Math" panose="02040503050406030204" pitchFamily="18" charset="0"/>
                        </a:rPr>
                        <m:t> </m:t>
                      </m:r>
                      <m:r>
                        <a:rPr lang="tr-TR" b="0" i="1" smtClean="0">
                          <a:latin typeface="Cambria Math" panose="02040503050406030204" pitchFamily="18" charset="0"/>
                        </a:rPr>
                        <m:t>𝑂𝑟𝑡𝑎𝑙𝑎𝑚𝑎𝑠𝚤</m:t>
                      </m:r>
                      <m:r>
                        <a:rPr lang="tr-TR" b="0" i="1" smtClean="0">
                          <a:latin typeface="Cambria Math" panose="02040503050406030204" pitchFamily="18" charset="0"/>
                        </a:rPr>
                        <m:t> </m:t>
                      </m:r>
                      <m:d>
                        <m:dPr>
                          <m:ctrlPr>
                            <a:rPr lang="tr-TR" b="0" i="1" smtClean="0">
                              <a:latin typeface="Cambria Math" panose="02040503050406030204" pitchFamily="18" charset="0"/>
                            </a:rPr>
                          </m:ctrlPr>
                        </m:dPr>
                        <m:e>
                          <m:r>
                            <a:rPr lang="tr-TR" b="0" i="1" smtClean="0">
                              <a:latin typeface="Cambria Math" panose="02040503050406030204" pitchFamily="18" charset="0"/>
                            </a:rPr>
                            <m:t>Ç</m:t>
                          </m:r>
                          <m:r>
                            <a:rPr lang="tr-TR" b="0" i="1" smtClean="0">
                              <a:latin typeface="Cambria Math" panose="02040503050406030204" pitchFamily="18" charset="0"/>
                            </a:rPr>
                            <m:t>𝐾𝑂</m:t>
                          </m:r>
                        </m:e>
                      </m:d>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Ç</m:t>
                          </m:r>
                          <m:r>
                            <a:rPr lang="tr-TR" b="0" i="1" smtClean="0">
                              <a:latin typeface="Cambria Math" panose="02040503050406030204" pitchFamily="18" charset="0"/>
                            </a:rPr>
                            <m:t>𝐾𝑇</m:t>
                          </m:r>
                        </m:num>
                        <m:den>
                          <m:sSub>
                            <m:sSubPr>
                              <m:ctrlPr>
                                <a:rPr lang="tr-TR" b="0" i="1" smtClean="0">
                                  <a:latin typeface="Cambria Math" panose="02040503050406030204" pitchFamily="18" charset="0"/>
                                </a:rPr>
                              </m:ctrlPr>
                            </m:sSubPr>
                            <m:e>
                              <m:r>
                                <a:rPr lang="tr-TR" b="0" i="1" smtClean="0">
                                  <a:latin typeface="Cambria Math" panose="02040503050406030204" pitchFamily="18" charset="0"/>
                                </a:rPr>
                                <m:t>𝑆𝐷</m:t>
                              </m:r>
                            </m:e>
                            <m:sub>
                              <m:r>
                                <a:rPr lang="tr-TR" b="0" i="1" smtClean="0">
                                  <a:latin typeface="Cambria Math" panose="02040503050406030204" pitchFamily="18" charset="0"/>
                                </a:rPr>
                                <m:t>ç</m:t>
                              </m:r>
                            </m:sub>
                          </m:sSub>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73.68</m:t>
                          </m:r>
                        </m:num>
                        <m:den>
                          <m:r>
                            <a:rPr lang="tr-TR" b="0" i="1" smtClean="0">
                              <a:latin typeface="Cambria Math" panose="02040503050406030204" pitchFamily="18" charset="0"/>
                            </a:rPr>
                            <m:t>2</m:t>
                          </m:r>
                        </m:den>
                      </m:f>
                      <m:r>
                        <a:rPr lang="tr-TR" b="0" i="1" smtClean="0">
                          <a:latin typeface="Cambria Math" panose="02040503050406030204" pitchFamily="18" charset="0"/>
                        </a:rPr>
                        <m:t>=36.84</m:t>
                      </m:r>
                    </m:oMath>
                  </m:oMathPara>
                </a14:m>
                <a:endParaRPr lang="tr-TR" dirty="0"/>
              </a:p>
            </p:txBody>
          </p:sp>
        </mc:Choice>
        <mc:Fallback xmlns="">
          <p:sp>
            <p:nvSpPr>
              <p:cNvPr id="4" name="TextBox 3"/>
              <p:cNvSpPr txBox="1">
                <a:spLocks noRot="1" noChangeAspect="1" noMove="1" noResize="1" noEditPoints="1" noAdjustHandles="1" noChangeArrowheads="1" noChangeShapeType="1" noTextEdit="1"/>
              </p:cNvSpPr>
              <p:nvPr/>
            </p:nvSpPr>
            <p:spPr>
              <a:xfrm>
                <a:off x="722791" y="2610420"/>
                <a:ext cx="6029599" cy="693395"/>
              </a:xfrm>
              <a:prstGeom prst="rect">
                <a:avLst/>
              </a:prstGeom>
              <a:blipFill>
                <a:blip r:embed="rId3"/>
                <a:stretch>
                  <a:fillRect/>
                </a:stretch>
              </a:blipFill>
            </p:spPr>
            <p:txBody>
              <a:bodyPr/>
              <a:lstStyle/>
              <a:p>
                <a:r>
                  <a:rPr lang="tr-TR">
                    <a:noFill/>
                  </a:rPr>
                  <a:t> </a:t>
                </a:r>
              </a:p>
            </p:txBody>
          </p:sp>
        </mc:Fallback>
      </mc:AlternateContent>
      <p:sp>
        <p:nvSpPr>
          <p:cNvPr id="11" name="TextBox 10"/>
          <p:cNvSpPr txBox="1"/>
          <p:nvPr/>
        </p:nvSpPr>
        <p:spPr>
          <a:xfrm>
            <a:off x="838199" y="3303815"/>
            <a:ext cx="9765437" cy="646331"/>
          </a:xfrm>
          <a:prstGeom prst="rect">
            <a:avLst/>
          </a:prstGeom>
          <a:solidFill>
            <a:schemeClr val="accent1">
              <a:lumMod val="20000"/>
              <a:lumOff val="80000"/>
            </a:schemeClr>
          </a:solidFill>
        </p:spPr>
        <p:txBody>
          <a:bodyPr wrap="square" rtlCol="0">
            <a:spAutoFit/>
          </a:bodyPr>
          <a:lstStyle/>
          <a:p>
            <a:r>
              <a:rPr lang="tr-TR" dirty="0" smtClean="0"/>
              <a:t>Özet olarak; eğer çeşit sayısına ç, sıra aralığı sayısına </a:t>
            </a:r>
            <a:r>
              <a:rPr lang="tr-TR" dirty="0" err="1" smtClean="0"/>
              <a:t>sa</a:t>
            </a:r>
            <a:r>
              <a:rPr lang="tr-TR" dirty="0" smtClean="0"/>
              <a:t> ve tekrarlama sayısına da r derse, denemenin varyasyon kaynaklarına ait serbestlik dereceleri aşağıdaki gibi formüle edilebilir.</a:t>
            </a:r>
            <a:endParaRPr lang="tr-TR" dirty="0"/>
          </a:p>
        </p:txBody>
      </p:sp>
      <p:graphicFrame>
        <p:nvGraphicFramePr>
          <p:cNvPr id="5" name="Table 4"/>
          <p:cNvGraphicFramePr>
            <a:graphicFrameLocks noGrp="1"/>
          </p:cNvGraphicFramePr>
          <p:nvPr>
            <p:extLst>
              <p:ext uri="{D42A27DB-BD31-4B8C-83A1-F6EECF244321}">
                <p14:modId xmlns:p14="http://schemas.microsoft.com/office/powerpoint/2010/main" val="181065132"/>
              </p:ext>
            </p:extLst>
          </p:nvPr>
        </p:nvGraphicFramePr>
        <p:xfrm>
          <a:off x="838200" y="4067078"/>
          <a:ext cx="4012709" cy="2519006"/>
        </p:xfrm>
        <a:graphic>
          <a:graphicData uri="http://schemas.openxmlformats.org/drawingml/2006/table">
            <a:tbl>
              <a:tblPr firstRow="1" bandRow="1">
                <a:tableStyleId>{2D5ABB26-0587-4C30-8999-92F81FD0307C}</a:tableStyleId>
              </a:tblPr>
              <a:tblGrid>
                <a:gridCol w="1190031">
                  <a:extLst>
                    <a:ext uri="{9D8B030D-6E8A-4147-A177-3AD203B41FA5}">
                      <a16:colId xmlns:a16="http://schemas.microsoft.com/office/drawing/2014/main" val="800252409"/>
                    </a:ext>
                  </a:extLst>
                </a:gridCol>
                <a:gridCol w="1418678">
                  <a:extLst>
                    <a:ext uri="{9D8B030D-6E8A-4147-A177-3AD203B41FA5}">
                      <a16:colId xmlns:a16="http://schemas.microsoft.com/office/drawing/2014/main" val="355543222"/>
                    </a:ext>
                  </a:extLst>
                </a:gridCol>
                <a:gridCol w="1404000">
                  <a:extLst>
                    <a:ext uri="{9D8B030D-6E8A-4147-A177-3AD203B41FA5}">
                      <a16:colId xmlns:a16="http://schemas.microsoft.com/office/drawing/2014/main" val="1143363020"/>
                    </a:ext>
                  </a:extLst>
                </a:gridCol>
              </a:tblGrid>
              <a:tr h="293310">
                <a:tc>
                  <a:txBody>
                    <a:bodyPr/>
                    <a:lstStyle/>
                    <a:p>
                      <a:pPr algn="ctr"/>
                      <a:r>
                        <a:rPr lang="tr-TR" sz="1400" dirty="0" smtClean="0"/>
                        <a:t>VK</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gridSpan="2">
                  <a:txBody>
                    <a:bodyPr/>
                    <a:lstStyle/>
                    <a:p>
                      <a:pPr algn="ctr"/>
                      <a:r>
                        <a:rPr lang="tr-TR" sz="1400" dirty="0" smtClean="0"/>
                        <a:t>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endParaRPr lang="tr-TR"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193335"/>
                  </a:ext>
                </a:extLst>
              </a:tr>
              <a:tr h="293310">
                <a:tc>
                  <a:txBody>
                    <a:bodyPr/>
                    <a:lstStyle/>
                    <a:p>
                      <a:pPr algn="l"/>
                      <a:r>
                        <a:rPr lang="tr-TR" sz="1400" dirty="0" smtClean="0"/>
                        <a:t>Genel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(çxsaxr-1)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(3x4x4-1)=47</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42276882"/>
                  </a:ext>
                </a:extLst>
              </a:tr>
              <a:tr h="293310">
                <a:tc>
                  <a:txBody>
                    <a:bodyPr/>
                    <a:lstStyle/>
                    <a:p>
                      <a:pPr algn="l"/>
                      <a:r>
                        <a:rPr lang="tr-TR" sz="1400" dirty="0" smtClean="0"/>
                        <a:t>Bloklar SD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(r-1)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(4-1)=3</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498453940"/>
                  </a:ext>
                </a:extLst>
              </a:tr>
              <a:tr h="293310">
                <a:tc>
                  <a:txBody>
                    <a:bodyPr/>
                    <a:lstStyle/>
                    <a:p>
                      <a:pPr algn="l"/>
                      <a:r>
                        <a:rPr lang="tr-TR" sz="1400" dirty="0" smtClean="0"/>
                        <a:t>Çeşitler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(ç-1)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(3-1)=2</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72255459"/>
                  </a:ext>
                </a:extLst>
              </a:tr>
              <a:tr h="293310">
                <a:tc>
                  <a:txBody>
                    <a:bodyPr/>
                    <a:lstStyle/>
                    <a:p>
                      <a:pPr algn="l"/>
                      <a:r>
                        <a:rPr lang="tr-TR" sz="1400" dirty="0" smtClean="0"/>
                        <a:t>Hata</a:t>
                      </a:r>
                      <a:r>
                        <a:rPr lang="tr-TR" sz="1400" baseline="-25000" dirty="0" smtClean="0"/>
                        <a:t>1</a:t>
                      </a:r>
                      <a:r>
                        <a:rPr lang="tr-TR" sz="1400" dirty="0" smtClean="0"/>
                        <a:t>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(r-1)x(ç-1)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(4-1)x(3-1)=6</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61568261"/>
                  </a:ext>
                </a:extLst>
              </a:tr>
              <a:tr h="293310">
                <a:tc>
                  <a:txBody>
                    <a:bodyPr/>
                    <a:lstStyle/>
                    <a:p>
                      <a:pPr algn="l"/>
                      <a:r>
                        <a:rPr lang="tr-TR" sz="1400" dirty="0" smtClean="0"/>
                        <a:t>Sıra arası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(sa-1)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(4-1)=3</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80808055"/>
                  </a:ext>
                </a:extLst>
              </a:tr>
              <a:tr h="209986">
                <a:tc>
                  <a:txBody>
                    <a:bodyPr/>
                    <a:lstStyle/>
                    <a:p>
                      <a:pPr algn="l"/>
                      <a:r>
                        <a:rPr lang="tr-TR" sz="1400" dirty="0" err="1" smtClean="0"/>
                        <a:t>ÇxSA</a:t>
                      </a:r>
                      <a:r>
                        <a:rPr lang="tr-TR" sz="1400" baseline="0" dirty="0" smtClean="0"/>
                        <a:t> </a:t>
                      </a:r>
                      <a:r>
                        <a:rPr lang="tr-TR" sz="1400" baseline="0" dirty="0" err="1" smtClean="0"/>
                        <a:t>İnt</a:t>
                      </a:r>
                      <a:r>
                        <a:rPr lang="tr-TR" sz="1400" baseline="0" dirty="0" smtClean="0"/>
                        <a:t>.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(ç-1)x(sa-1)</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(3-1)x(4-1)=6</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99744472"/>
                  </a:ext>
                </a:extLst>
              </a:tr>
              <a:tr h="385406">
                <a:tc>
                  <a:txBody>
                    <a:bodyPr/>
                    <a:lstStyle/>
                    <a:p>
                      <a:pPr algn="l"/>
                      <a:r>
                        <a:rPr lang="tr-TR" sz="1400" dirty="0" smtClean="0"/>
                        <a:t>Hata</a:t>
                      </a:r>
                      <a:r>
                        <a:rPr lang="tr-TR" sz="1400" baseline="-25000" dirty="0" smtClean="0"/>
                        <a:t>2</a:t>
                      </a:r>
                      <a:r>
                        <a:rPr lang="tr-TR" sz="1400" dirty="0" smtClean="0"/>
                        <a:t> SD</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l"/>
                      <a:r>
                        <a:rPr lang="tr-TR" sz="1400" dirty="0" smtClean="0">
                          <a:latin typeface="Cambria Math" panose="02040503050406030204" pitchFamily="18" charset="0"/>
                          <a:ea typeface="Cambria Math" panose="02040503050406030204" pitchFamily="18" charset="0"/>
                        </a:rPr>
                        <a:t>(r-1)x(sa-1)</a:t>
                      </a:r>
                      <a:r>
                        <a:rPr lang="tr-TR" sz="1400" dirty="0" err="1" smtClean="0">
                          <a:latin typeface="Cambria Math" panose="02040503050406030204" pitchFamily="18" charset="0"/>
                          <a:ea typeface="Cambria Math" panose="02040503050406030204" pitchFamily="18" charset="0"/>
                        </a:rPr>
                        <a:t>xç</a:t>
                      </a:r>
                      <a:endParaRPr lang="tr-TR" sz="1400" dirty="0">
                        <a:latin typeface="Cambria Math" panose="02040503050406030204" pitchFamily="18" charset="0"/>
                        <a:ea typeface="Cambria Math"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a:r>
                        <a:rPr lang="tr-TR" sz="1400" dirty="0" smtClean="0"/>
                        <a:t>(4-1)x(4-1)x3=27</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19591111"/>
                  </a:ext>
                </a:extLst>
              </a:tr>
            </a:tbl>
          </a:graphicData>
        </a:graphic>
      </p:graphicFrame>
    </p:spTree>
    <p:extLst>
      <p:ext uri="{BB962C8B-B14F-4D97-AF65-F5344CB8AC3E}">
        <p14:creationId xmlns:p14="http://schemas.microsoft.com/office/powerpoint/2010/main" val="2579434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027" y="365125"/>
            <a:ext cx="10847773" cy="1325563"/>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 </a:t>
            </a:r>
            <a:r>
              <a:rPr lang="tr-TR" sz="3200" b="1" dirty="0">
                <a:solidFill>
                  <a:srgbClr val="C00000"/>
                </a:solidFill>
                <a:effectLst>
                  <a:outerShdw blurRad="38100" dist="38100" dir="2700000" algn="tl">
                    <a:srgbClr val="000000">
                      <a:alpha val="43137"/>
                    </a:srgbClr>
                  </a:outerShdw>
                </a:effectLst>
              </a:rPr>
              <a:t/>
            </a:r>
            <a:br>
              <a:rPr lang="tr-TR" sz="3200" b="1" dirty="0">
                <a:solidFill>
                  <a:srgbClr val="C00000"/>
                </a:solidFill>
                <a:effectLst>
                  <a:outerShdw blurRad="38100" dist="38100" dir="2700000" algn="tl">
                    <a:srgbClr val="000000">
                      <a:alpha val="43137"/>
                    </a:srgbClr>
                  </a:outerShdw>
                </a:effectLst>
              </a:rPr>
            </a:br>
            <a:r>
              <a:rPr lang="tr-TR" sz="3200" b="1" dirty="0" err="1" smtClean="0">
                <a:solidFill>
                  <a:srgbClr val="C00000"/>
                </a:solidFill>
                <a:effectLst>
                  <a:outerShdw blurRad="38100" dist="38100" dir="2700000" algn="tl">
                    <a:srgbClr val="000000">
                      <a:alpha val="43137"/>
                    </a:srgbClr>
                  </a:outerShdw>
                </a:effectLst>
              </a:rPr>
              <a:t>Varyans</a:t>
            </a:r>
            <a:r>
              <a:rPr lang="tr-TR" sz="3200" b="1" dirty="0" smtClean="0">
                <a:solidFill>
                  <a:srgbClr val="C00000"/>
                </a:solidFill>
                <a:effectLst>
                  <a:outerShdw blurRad="38100" dist="38100" dir="2700000" algn="tl">
                    <a:srgbClr val="000000">
                      <a:alpha val="43137"/>
                    </a:srgbClr>
                  </a:outerShdw>
                </a:effectLst>
              </a:rPr>
              <a:t> Analiz Çizelgesi</a:t>
            </a:r>
            <a:endParaRPr lang="tr-TR" sz="3200" b="1" dirty="0">
              <a:solidFill>
                <a:srgbClr val="C00000"/>
              </a:solidFill>
              <a:effectLst>
                <a:outerShdw blurRad="38100" dist="38100" dir="2700000" algn="tl">
                  <a:srgbClr val="000000">
                    <a:alpha val="43137"/>
                  </a:srgbClr>
                </a:outerShdw>
              </a:effectLs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42053941"/>
              </p:ext>
            </p:extLst>
          </p:nvPr>
        </p:nvGraphicFramePr>
        <p:xfrm>
          <a:off x="838200" y="1825625"/>
          <a:ext cx="10515600" cy="370840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1279571762"/>
                    </a:ext>
                  </a:extLst>
                </a:gridCol>
                <a:gridCol w="2103120">
                  <a:extLst>
                    <a:ext uri="{9D8B030D-6E8A-4147-A177-3AD203B41FA5}">
                      <a16:colId xmlns:a16="http://schemas.microsoft.com/office/drawing/2014/main" val="1773237019"/>
                    </a:ext>
                  </a:extLst>
                </a:gridCol>
                <a:gridCol w="2103120">
                  <a:extLst>
                    <a:ext uri="{9D8B030D-6E8A-4147-A177-3AD203B41FA5}">
                      <a16:colId xmlns:a16="http://schemas.microsoft.com/office/drawing/2014/main" val="4276184844"/>
                    </a:ext>
                  </a:extLst>
                </a:gridCol>
                <a:gridCol w="2103120">
                  <a:extLst>
                    <a:ext uri="{9D8B030D-6E8A-4147-A177-3AD203B41FA5}">
                      <a16:colId xmlns:a16="http://schemas.microsoft.com/office/drawing/2014/main" val="1728914843"/>
                    </a:ext>
                  </a:extLst>
                </a:gridCol>
                <a:gridCol w="2103120">
                  <a:extLst>
                    <a:ext uri="{9D8B030D-6E8A-4147-A177-3AD203B41FA5}">
                      <a16:colId xmlns:a16="http://schemas.microsoft.com/office/drawing/2014/main" val="3506229619"/>
                    </a:ext>
                  </a:extLst>
                </a:gridCol>
              </a:tblGrid>
              <a:tr h="370840">
                <a:tc>
                  <a:txBody>
                    <a:bodyPr/>
                    <a:lstStyle/>
                    <a:p>
                      <a:r>
                        <a:rPr lang="tr-TR" dirty="0" smtClean="0"/>
                        <a:t>Varyasyon Kaynak.</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SD</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KT</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KO</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err="1" smtClean="0"/>
                        <a:t>F</a:t>
                      </a:r>
                      <a:r>
                        <a:rPr lang="tr-TR" baseline="-25000" dirty="0" err="1" smtClean="0"/>
                        <a:t>Hesap</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81636438"/>
                  </a:ext>
                </a:extLst>
              </a:tr>
              <a:tr h="370840">
                <a:tc>
                  <a:txBody>
                    <a:bodyPr/>
                    <a:lstStyle/>
                    <a:p>
                      <a:r>
                        <a:rPr lang="tr-TR" dirty="0" smtClean="0"/>
                        <a:t>Genel</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47</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153.80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255508855"/>
                  </a:ext>
                </a:extLst>
              </a:tr>
              <a:tr h="370840">
                <a:tc>
                  <a:txBody>
                    <a:bodyPr/>
                    <a:lstStyle/>
                    <a:p>
                      <a:r>
                        <a:rPr lang="tr-TR" b="1" dirty="0" smtClean="0"/>
                        <a:t>Ana Parsel</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877526637"/>
                  </a:ext>
                </a:extLst>
              </a:tr>
              <a:tr h="370840">
                <a:tc>
                  <a:txBody>
                    <a:bodyPr/>
                    <a:lstStyle/>
                    <a:p>
                      <a:r>
                        <a:rPr lang="tr-TR" dirty="0" smtClean="0"/>
                        <a:t>Blok</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4.83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1.61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1.64</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26101267"/>
                  </a:ext>
                </a:extLst>
              </a:tr>
              <a:tr h="370840">
                <a:tc>
                  <a:txBody>
                    <a:bodyPr/>
                    <a:lstStyle/>
                    <a:p>
                      <a:r>
                        <a:rPr lang="tr-TR" dirty="0" smtClean="0"/>
                        <a:t>Çeşit</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73.68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36.84</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37.59**</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614145103"/>
                  </a:ext>
                </a:extLst>
              </a:tr>
              <a:tr h="370840">
                <a:tc>
                  <a:txBody>
                    <a:bodyPr/>
                    <a:lstStyle/>
                    <a:p>
                      <a:r>
                        <a:rPr lang="tr-TR" dirty="0" smtClean="0"/>
                        <a:t>Hata</a:t>
                      </a:r>
                      <a:r>
                        <a:rPr lang="tr-TR" baseline="-25000" dirty="0" smtClean="0"/>
                        <a:t>1</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6</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5.88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0.98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93297794"/>
                  </a:ext>
                </a:extLst>
              </a:tr>
              <a:tr h="370840">
                <a:tc>
                  <a:txBody>
                    <a:bodyPr/>
                    <a:lstStyle/>
                    <a:p>
                      <a:r>
                        <a:rPr lang="tr-TR" b="1" dirty="0" smtClean="0"/>
                        <a:t>Alt Parsel</a:t>
                      </a:r>
                      <a:endParaRPr lang="tr-T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63538282"/>
                  </a:ext>
                </a:extLst>
              </a:tr>
              <a:tr h="370840">
                <a:tc>
                  <a:txBody>
                    <a:bodyPr/>
                    <a:lstStyle/>
                    <a:p>
                      <a:r>
                        <a:rPr lang="tr-TR" dirty="0" smtClean="0"/>
                        <a:t>Sıra Arası</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56.47</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18.82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58.84**</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15946324"/>
                  </a:ext>
                </a:extLst>
              </a:tr>
              <a:tr h="370840">
                <a:tc>
                  <a:txBody>
                    <a:bodyPr/>
                    <a:lstStyle/>
                    <a:p>
                      <a:r>
                        <a:rPr lang="tr-TR" dirty="0" err="1" smtClean="0"/>
                        <a:t>ÇxSA</a:t>
                      </a:r>
                      <a:r>
                        <a:rPr lang="tr-TR" dirty="0" smtClean="0"/>
                        <a:t> </a:t>
                      </a:r>
                      <a:r>
                        <a:rPr lang="tr-TR" dirty="0" err="1" smtClean="0"/>
                        <a:t>İnt</a:t>
                      </a:r>
                      <a:r>
                        <a:rPr lang="tr-TR" dirty="0" smtClean="0"/>
                        <a:t>.</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6</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4.40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0.73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2.28</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54462412"/>
                  </a:ext>
                </a:extLst>
              </a:tr>
              <a:tr h="370840">
                <a:tc>
                  <a:txBody>
                    <a:bodyPr/>
                    <a:lstStyle/>
                    <a:p>
                      <a:r>
                        <a:rPr lang="tr-TR" dirty="0" smtClean="0"/>
                        <a:t>Hata</a:t>
                      </a:r>
                      <a:r>
                        <a:rPr lang="tr-TR" baseline="-25000" dirty="0" smtClean="0"/>
                        <a:t>2</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27</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8.54</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0.32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6197954"/>
                  </a:ext>
                </a:extLst>
              </a:tr>
            </a:tbl>
          </a:graphicData>
        </a:graphic>
      </p:graphicFrame>
      <p:sp>
        <p:nvSpPr>
          <p:cNvPr id="8" name="TextBox 7"/>
          <p:cNvSpPr txBox="1"/>
          <p:nvPr/>
        </p:nvSpPr>
        <p:spPr>
          <a:xfrm>
            <a:off x="923278" y="5868140"/>
            <a:ext cx="5427320" cy="369332"/>
          </a:xfrm>
          <a:prstGeom prst="rect">
            <a:avLst/>
          </a:prstGeom>
          <a:noFill/>
        </p:spPr>
        <p:txBody>
          <a:bodyPr wrap="none" rtlCol="0">
            <a:spAutoFit/>
          </a:bodyPr>
          <a:lstStyle/>
          <a:p>
            <a:r>
              <a:rPr lang="tr-TR" dirty="0" smtClean="0"/>
              <a:t>MSTATC veya JMP programları yardımıyla analizi yapınız.</a:t>
            </a:r>
            <a:endParaRPr lang="tr-TR" dirty="0"/>
          </a:p>
        </p:txBody>
      </p:sp>
    </p:spTree>
    <p:extLst>
      <p:ext uri="{BB962C8B-B14F-4D97-AF65-F5344CB8AC3E}">
        <p14:creationId xmlns:p14="http://schemas.microsoft.com/office/powerpoint/2010/main" val="911243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3897</TotalTime>
  <Words>1128</Words>
  <Application>Microsoft Office PowerPoint</Application>
  <PresentationFormat>Widescreen</PresentationFormat>
  <Paragraphs>443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 Math</vt:lpstr>
      <vt:lpstr>Office Theme</vt:lpstr>
      <vt:lpstr>BÖLÜNMÜŞ PARSELLER DENEME DESENİ</vt:lpstr>
      <vt:lpstr>BÖLÜNMÜŞ PARSELLER DENEME DESENİ</vt:lpstr>
      <vt:lpstr>BÖLÜNMÜŞ PARSELLER DENEME DESENİ</vt:lpstr>
      <vt:lpstr>BÖLÜNMÜŞ PARSELLER DENEME DESENİ – Analizi</vt:lpstr>
      <vt:lpstr>BÖLÜNMÜŞ PARSELLER DENEME DESENİ – Analizi</vt:lpstr>
      <vt:lpstr>BÖLÜNMÜŞ PARSELLER DENEME DESENİ – Analizi</vt:lpstr>
      <vt:lpstr>BÖLÜNMÜŞ PARSELLER DENEME DESENİ – Analizi</vt:lpstr>
      <vt:lpstr>BÖLÜNMÜŞ PARSELLER DENEME DESENİ  Varyans Analiz Çizelgesi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369</cp:revision>
  <dcterms:created xsi:type="dcterms:W3CDTF">2017-12-08T08:49:30Z</dcterms:created>
  <dcterms:modified xsi:type="dcterms:W3CDTF">2020-05-23T12:13:03Z</dcterms:modified>
</cp:coreProperties>
</file>