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277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287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952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26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18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997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0306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75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209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5456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F97F-D0E1-4D29-A499-1B713158AD93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49AD-A2E3-45B3-8F75-75553EC16E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88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Kış </a:t>
            </a:r>
            <a:r>
              <a:rPr lang="tr-TR" dirty="0" smtClean="0">
                <a:solidFill>
                  <a:srgbClr val="FF0000"/>
                </a:solidFill>
              </a:rPr>
              <a:t>Barınakları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Doç.Dr</a:t>
            </a:r>
            <a:r>
              <a:rPr lang="tr-TR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.Öğret.üyesi Dicle ARAS</a:t>
            </a:r>
            <a:br>
              <a:rPr lang="tr-TR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0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Kapılara hava akımı yeterliyse içerde ocak yakabilirsiniz.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Ocak yakma zamanlarının dışında kapıları mümkün olduğunca kapalı (kar bloğu, çanta vb.) tutun.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D56-DB2A-4FA3-B4B6-17FB3FA6B10B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79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www.traditionalmountaineering.org/images/Survival28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2924945"/>
            <a:ext cx="4032448" cy="3697573"/>
          </a:xfrm>
          <a:prstGeom prst="rect">
            <a:avLst/>
          </a:prstGeom>
          <a:noFill/>
        </p:spPr>
      </p:pic>
      <p:pic>
        <p:nvPicPr>
          <p:cNvPr id="84998" name="Picture 6" descr="http://t3.gstatic.com/images?q=tbn:ANd9GcRwqD7sWGojitOVrP0eOgbEDIPirG_MOHAH4jXrWjcaeEHMB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3717032"/>
            <a:ext cx="3630167" cy="2304256"/>
          </a:xfrm>
          <a:prstGeom prst="rect">
            <a:avLst/>
          </a:prstGeom>
          <a:noFill/>
        </p:spPr>
      </p:pic>
      <p:pic>
        <p:nvPicPr>
          <p:cNvPr id="85000" name="Picture 8" descr="http://t3.gstatic.com/images?q=tbn:ANd9GcTraoJC8Ufw8_Qj7dVL-pn2LeXgROrRysV-qpIWKaOmNgtmQp3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792" y="476673"/>
            <a:ext cx="3672408" cy="2750763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622F-4315-4970-A682-AC9BFB6B6D5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339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pbs.org/wgbh/nova/denali/images/skil-cave-01.jpg"/>
          <p:cNvPicPr>
            <a:picLocks noChangeAspect="1" noChangeArrowheads="1"/>
          </p:cNvPicPr>
          <p:nvPr/>
        </p:nvPicPr>
        <p:blipFill>
          <a:blip r:embed="rId2" cstate="print"/>
          <a:srcRect l="23040" t="11776" r="22241" b="10506"/>
          <a:stretch>
            <a:fillRect/>
          </a:stretch>
        </p:blipFill>
        <p:spPr bwMode="auto">
          <a:xfrm>
            <a:off x="2351584" y="620688"/>
            <a:ext cx="2736304" cy="2376264"/>
          </a:xfrm>
          <a:prstGeom prst="rect">
            <a:avLst/>
          </a:prstGeom>
          <a:noFill/>
        </p:spPr>
      </p:pic>
      <p:pic>
        <p:nvPicPr>
          <p:cNvPr id="96260" name="Picture 4" descr="http://www.pbs.org/wgbh/nova/denali/images/skil-cave-02.jpg"/>
          <p:cNvPicPr>
            <a:picLocks noChangeAspect="1" noChangeArrowheads="1"/>
          </p:cNvPicPr>
          <p:nvPr/>
        </p:nvPicPr>
        <p:blipFill>
          <a:blip r:embed="rId3" cstate="print"/>
          <a:srcRect l="11520" t="7065" r="10721" b="5796"/>
          <a:stretch>
            <a:fillRect/>
          </a:stretch>
        </p:blipFill>
        <p:spPr bwMode="auto">
          <a:xfrm>
            <a:off x="6096000" y="476672"/>
            <a:ext cx="3888432" cy="2664296"/>
          </a:xfrm>
          <a:prstGeom prst="rect">
            <a:avLst/>
          </a:prstGeom>
          <a:noFill/>
        </p:spPr>
      </p:pic>
      <p:pic>
        <p:nvPicPr>
          <p:cNvPr id="96262" name="Picture 6" descr="http://www.pbs.org/wgbh/nova/denali/images/skil-cave-03.jpg"/>
          <p:cNvPicPr>
            <a:picLocks noChangeAspect="1" noChangeArrowheads="1"/>
          </p:cNvPicPr>
          <p:nvPr/>
        </p:nvPicPr>
        <p:blipFill>
          <a:blip r:embed="rId4" cstate="print"/>
          <a:srcRect l="12960" t="4710" r="9281" b="3441"/>
          <a:stretch>
            <a:fillRect/>
          </a:stretch>
        </p:blipFill>
        <p:spPr bwMode="auto">
          <a:xfrm>
            <a:off x="4079776" y="3429000"/>
            <a:ext cx="3888432" cy="2808312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B133-F2BF-46A5-954E-B508AB6BCC0B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058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İglo (Eskimo kar evi)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Üzerine basıldığında ayak izinin bile çıkmayacağı kadar sert kar yapısına ihtiyaç vardır.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Kar </a:t>
            </a:r>
            <a:r>
              <a:rPr lang="tr-TR" sz="3000" dirty="0" err="1">
                <a:solidFill>
                  <a:srgbClr val="002060"/>
                </a:solidFill>
              </a:rPr>
              <a:t>ytong</a:t>
            </a:r>
            <a:r>
              <a:rPr lang="tr-TR" sz="3000" dirty="0">
                <a:solidFill>
                  <a:srgbClr val="002060"/>
                </a:solidFill>
              </a:rPr>
              <a:t> tuğla sertliğinde olmalıdır. Ezip sertleştirmek hem yorucu hem de zaman alıcıdır.</a:t>
            </a:r>
          </a:p>
        </p:txBody>
      </p:sp>
      <p:pic>
        <p:nvPicPr>
          <p:cNvPr id="88066" name="Picture 2" descr="http://gulsunler.com/dadas_hosting/yt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4437113"/>
            <a:ext cx="1584176" cy="1515529"/>
          </a:xfrm>
          <a:prstGeom prst="rect">
            <a:avLst/>
          </a:prstGeom>
          <a:noFill/>
        </p:spPr>
      </p:pic>
      <p:sp>
        <p:nvSpPr>
          <p:cNvPr id="88068" name="AutoShape 4" descr="data:image/jpg;base64,/9j/4AAQSkZJRgABAQAAAQABAAD/2wCEAAkGBhQSERQUExQUFBQWGBYWGBgWGBcXFxgVFRcXFxUYGBQYHiYeGBolGhUVHy8gIycpLCwsGh4xNTAqNSYrLCkBCQoKDgwOFQ8PGCkcHBwpKSwsKSksKSkpKSwpKS0pLCkpKSkpKSksLCkpKSkpLCkpKSkpKSksLCkpNSksLCkpM//AABEIAMkA+wMBIgACEQEDEQH/xAAcAAACAwEBAQEAAAAAAAAAAAADBAECBQAGBwj/xAA+EAABAwIEAwUHAgUDAwUAAAABAAIRAyEEEjFBUWFxBSKBkaEGEzKxwdHw4fEHFDNCUnKSsiNDYhUWosLS/8QAGQEBAQEBAQEAAAAAAAAAAAAAAAECAwQF/8QAJBEBAQEBAAICAgEFAQAAAAAAABEBAhIhA0EiMXETIzJhkQT/2gAMAwEAAhEDEQA/AMgMUhqIGqcq+lXjDDVbIr5VbKlUMNU5ETKpypUgeRdlRcqkNSkCyKciLlXZVKkCyKciLlU5UqwHIpyIuVdlSoFkXZEbKuyoA5F2RGyrsqUgWRRkRsq7KhAci7IjZV2VKQHIoyI2VdlVqA5FGRGyrsqUByKMqNlUZUpAcijIjlqrlSgJYoyI+VVyq0jg1TlVwFICxXRTKrBquApAUooGqQ1XhWASgeVTlRMqnKlA8qnKiZVOVSkDyrsqJCnKlIHlXZUTKpypSB5V2VEhTlSkCyrsiLlXZVaQLIuyouVdlUpAsq7Ki5VxalIDlXZUXKuyq1IDlXZUaFBalIDlUZUUtXZUpASxQWI+VQWpSAZVUtRy1VIVqRUNU5VjP9o4/wC2fEwr0PaRhPeGUcfzReXn5+OvWa9nX/m+TnLuNgBSAqUa7XXaQfFGhdq4+KAFICmFYBKkVhTCsAphSrFYUwrQphKRWFMKYUwlSKwphWhTCVYpC6FeF0JU8VIU5VaF0JSKwohXhdCUikLoV4XQlIplUQiZV0JUgeVRCJCiFaRRQr5V0JSaGVCuQuyq1IGVUhHFInZW/lDyU8sXx14fBGo5vdIaPr4BC7Rw7475LrWMzpsszAdvuY/KRLCYEiDJNjP0WhX7QNQRAEdR8183rnrP5fWzrnrfrxz/AKzG1nMMtzDmDuvUdg+0cwypqdDb1G3h6LzTL6qmUjw9Cr8feZ1630fLxu85vWe309qsAvPeyvbLnj3b7kC3GPyPRb1LHMdV9y2XVBdwaCQxvF7jAGotcmQF6/PJXg3jc2aj+ZZ/k3xIHzRGPB0IPQg/JCxGAc7N7t7gWmMoJgiBoP8ALU8/nm4bGOpvAIJmzpmddQT42+Sc91N5jahdCzvZ7tJ1Zjy8HMyq9lxBgQ5s7TDhw0W/huzy65GUcdZ6BXyIShHw+Dc/QeOy2aPZbBFpM739E22ATt5LO9rGJiOyHNE68bR80m6kRqIXqahlpB0538OiUxNFrhoQdOIkz9lM7IwIUQmq+ELfInj+bILWgrdSBVHBoJJAABJJsABcklVw9dtRocwhzToRodvmFm+1zaowz/dAQf6hMAinBzQDqTYdCfDx/ZPbBpYXE0894Huwc8jNmFTK5osfhIBIueavuX6I+jQuhfN+yfayvSe01HuqMjvNdchuljs6L891632j7bFKlSqUy1xcS6nuHM928F5/8QXg84je0s/ZG1C4r5ZW7bxBfnFWpmudSBA17vwxbSIXuvZvtz+ZpZnfG05HAaRUPdI4Am3KCs53UjZhQvPdp+2bKNX3YpOqQG3zBs5mhzcoIOzhrCU7U9oX1GjLNIWmHXzRJGYbDkrvUPF6fDGS4XLi50Dk3K0/TzV8JRc5oOslx8C4x6QvHYDtarQcyoXZ2EkAOM2f8RGpHeZry3lekwnaMsaab5hjGC1g/vBxcP8AxyEnkLarOdum857adPDTuNSLXuLEIjcMOvigtIY037okk78z1RqZMDukGBOtjuJVu6zMEFIDguSHa1SqKNQ0/jDTGtouSOYEkc1l+yHYbqNLM8k1KneIJJABuOWYySTzUanqvRF4UF4/JQXAi11OTkfJIy+J1ameA3ew6rUpYoZix5GYaEdNJ4rLw1Ul4NrGeGlz8kPFNdmlwImHXBEhwlpHKCLqfP8A3Orrvx34c/z9fTVpG90arZG7D7IqYlrcrTE3fHdBGt9DaTGq3GextZ4dDqcAiCZEgiZAjgeOy8ufH+Xln19PZvy/hnPW+9+2BgMV7uqx9wARMcNHDylfU+yeyTQZWeYc6o8vlrYN9Abkvi4Hy1XjcN7GguYH1Gum+VoPCRrstIF9F4ax7sjTGU1HECP7SOHD9F6ePj/GPF83yZvVxr4Op/167RPdLHaHR7I8waU+I4qvafZtSrUmmJMSbgC1tTaTw1snuyHmuXAMLYnM6xaYIgZjEm/DQLfoYSIaQOM/us5z4657tee7H9l2seKtQh1UAQLlrTuY0Lr6nw4r0QpmP7Z4/gRXYPoo/l+V+Nld1Ffdni3zVCCDqDymEVlGNWz4whVGNn4Y8UFw10aef7oNeieEdI+XD7onum2+JDyGRre0fn5ZFDdQ0HG3H0WZXw+XSLkgRxETI81ruZpAg8bnzStYS4NABdqB/bE+eiuIxe2sMKmGrt0d7p5gz/aC7Tf4fBeJ7N7FpiliBGYnC0cUx9gWOyuzM5guPk0X1n6DjGtygRZzTpreQb+QPikW9l0av/SyOBFP3QyueD7oQcgINwImDPHit3cz0vO5m5VOx/Y3BMpB5ioajQ7NVAMNc0GACIaL9edlme0HsGKtUvp1WtbADWEEwBrF4a2XSGjYHovT0Oz2MDWhoGUACSTYDieiZp0mjQAdAAsbu77018ur/wAPMXlkBjrxAeASOIzRabQb8lo+yXs7i8O92am0B7NHVGiMru66G5tDtGhX0Ix06rmtAP8Ab1j0nhy5Ij5p2x2A/DVXPeXPY5rYe6LlonKP9MRMDawWORvv+WX2es6k+1RgeOBGYE3Ewdd1hYv2ZwrhDaRbF+7MneLzrceXBY3Nb668tr5nWcTkEEFssO4sXOnqATy0Wx7HYoe+FN0EPDiJ0a8i9ubWkeI5zu4j2RYHMgVS3uF0Qe84ZakXsA1p21eNgmqPYtKm45KEQSczw0ukmxFQ3mJGttdStzdZ05imummwGQ4mYFsrBmjxOUcLnlJ4O7nLqTAQJ16R4XEnr6I9HC30J/OOyuagGIoFzHMOYBzS0m0gOBFpm91DKENGpAAAuRYWGghMmiTMfOSqOaR18J/VU9yIDBy9VUsHEeag5ouY8B90MzxHmqj47T7Eqn3csOV2aNIkE6/4+MSm8V7N13ZA1jnQwSeBu7JHKYkWK+sVKhggRcDhuZ6/sFW41H39FPF03u5I8T7NnF0KeRtFwbM3Y4ZidTe+w34LexNbEVKTme6gukTmMweBzW05ytN1W4AmeESeGgRWl2ZwjQxO1+fgruXJqZ3Os6zP08x2Rh8QGZX0XEtILC8gQLDLBvGp5LfdhXVAwe7Ag6AjpfinGU+f1Wl2ZhRIdwJ23jbpKmfjmYvydf1Ot6kp3AYBtNjWCTA8+ZTXuOZ+aljhxRMywwpTpGPiPnw5K4Y78MLieCICeSKoKbuXRDcJcD/j5SZH0KZug1aPPyUEsdfgqv2sLGfJU9yeJUVmuiZkgn7qgdbXz+h+qTq0pmBc29beqbDDF5QqwgGNduqIzKlBzHydA6ekgHwjjtdIdoUh7x7qcADK8HduYaf7j+SFq4ozBvvPlx33HkUk5kDWxg25A28vyVvEM0CHsa61+JNjp80YYa2sz+ePgk+yC0vLJy5hmG99HDyg+BWz/L3jNYAQNb87QdlnfSkqdC4MSOBEesX1VH4B5daL6CR5aytKlQb/AJOE30jw4RyXVmMF8xO/dy252ClGX/JOkAxrpP1QXUCD+srZbWbHF20xKSdTJMGCfzh4q0Kim4iYIi8/cbJdz78OkJ8AgRv+bfm6gtEfDbY8FRng9fL6qr6vBPU8ovkG2ulgqupNJvE9LelgqEvfn/I+qp7w8U4MGDMAjnI+SFXw4GpIPmqgIeSdvl6lU97yVo5n88VDhBgzPT9UEMaf7pgiZ0kcgNURlMkE8OF7G0X48EfE02yIJy6TwM6HkjUqmVpbpOpAG08RqqM51soaIJEggC82jQxfqj0jIBJBjcXm48oAKLVoMJEE2ERFhPOdZ4orMJ8RAkREyBBIsSN7kmVAuyxJAud5gjWBHT5BegwFKGNHIet/qsrs/BteYDpF7TMTtrtB81u02wAFnVXFMLsiupyBZAw1QZ2KKGKXMUUNtQhd7zeVavUAaTvsslzidAT6BUaLq44oT8UOOn0SFQuj4T+dOiEaB4EE7x80iNL+baQb2+6FWcCIB/B+BJU8I47x1m4PgrMwT2uMQfKCeP4FQOs4EEHoR5hJkTYiJaPBwifAyUzjrRNjr4b9bhKOcSOH5f0WsCJqf9QEWgyP39E7U9pqbXED3hA2IbbiJzaeqTr0gCRwt5FYOMtUcOc+Yn6rrnOdftjetx7PB9vUXSS5oMby2OlrpxhaKcic0nLlOoN9dI1C+ezzWn2Tj3hwpk5mOIbBOk6EcNeinXxTLhnd/b19EGTJAnbSL+u6q4ibCY4EH81C64uSRHG9ttAoqujKbkni0fOPouDaZkmAbREAETucxHS3XWVQh18s+F73vDdPHih06pvYb7keu6E+kdRB30089VRSpXcNo8/NBFU/n5qi/wAzxaD6fJc6u0iMgnjJWhU1RFifGNOo3RHY5xEGI6BCJaLwCDsSZHiIVXNHTxB+SII6m1w1AKWICMxs6mPL7ohwfJx8AqBYfGt7puA6coIzF2lxbRHeC0x3XTPM8dOHjus7s+vWcWmoGZbXOoB2AGnSy28dUDmQ1wzc9Z2uVd9CMGYDgIJgxF9VFOoRADg2dQRqTwM3Kz8GKzSDnBG43jeLBPucQZNhpeDE8FNU9SdlgbctPJOCvDg12pIAjnxWazE6y7aNZ6EbphlYtjfoZWBrZV0Jahi9jdONIOigiFYNVsqlgB0MqKXxlLQATqVg9s9vUMMB7+q2nIMAzJjWGgEnUaLf7QGl9ivkX8aCYw1u7NW+8xTkdIjyRG/U/itgQbOqHmKbov1vsNkRv8TsCf8AuOHWnU+y+JUDBJ5eqZOGMSP34q76b553r9PtuH/iDgXGBiBPNlQcNy1a/Z3a9Gv/AEqrH9CJEcRqF+dqdnL6T/C6oBUfcSQLbi9/C4VjL23tQ0AMcNiW+k/T1WQzF2g638dlpe1r4Yw8z8l5kViuvGXGN2a08W4ZjcfsAsbG0O8SRFgbjUGE1SxZG/gbhbGAosrNPeAfliDrB+KJ1E+S1/in7eap9lvcAWtcQSQDFra38lu0PZzK8d4kiCMoAdIgkXmYkea1WkUgGm4aAbcNCeHHzR8O3XIbH4N7EA6g3vfxWOvk3VznMSaux7o5fUC/DVS7LA73jljXxVXUjqQc28R0vGyG6meE+U+FlyadmAMENtvE+hsoe3n5D5gI4w5MEwOpkn8vulazZEBjpBIJvBjcWiOaopUaDvHh97+CDVpDaeavSw5N9Os/Rc+gdASegn5SVoB9y7YHy+u6H4GUatm3Do0uIQCVUFp0gdSRw5+JshfzB/yPmVxeqFA0W5RBsTaOGwM+BS1ClUNQh0ZBcbE8DHBOVKwcCDIIAM7aJXCYUt7ziXcBmMDnBjiqNjB0hmuRw80v2gwkkf26W0jmhtfMqPeX04a7qCOz8MGfERmtG4I58NuacDYIMyOGvkdksAJ0/NtFzHQYP4FNU+H3sRbX7BMsqObcgxrOojqNFn06l76Gx3sdVtucHN7ukW6rIWxOPd3YNjwvzlWw9e2+2m/P9FWl2bDADrMzfX9FGHacs7bc41/OSBysQWAjmvm38ZaE4Wi7/GrHg9jif+IX0JhMGdbW1tqvD/xaaDgJOoqU48ZB9FkfIX0YDDczM9ZI+i08N2wG4Z9MhubM0/CCTlBi/Kef3zPeOIDQTfQDcnlvr6qH4Yg3tIn89UjWbHCicuf/AMo5zqbeK9//AApe016gPxZWkeDhP0Xz4sI13XsP4Y1CMazhlcD0ib8BIWmX1D2q/oC094eFj56Ly9DCOJAiJIbNwLr39XBsqtyu0kO8jP6eKC3s1hzt1Dotpduh0tqtc9zIm815H/25Ukk5cgm8845LV7F7HGUVCTMy3hlFhI11HFelf2cxwu0Hjz6pTG4dlKmXjMA0WAceIEAEwm97vo8cwAdoUi6zhnjKW8L3B4/qg0Oz2teSx5E3DT8Gp0jTVJUsDRqvDmse3vAvzgwcwnWTe0+KfxWHi7SHaQLCNpBJG1oiVNVWoXgcNQQ11t4ttxRsLVIHdg8Z15X6lBs0e8c2C4gGDFzbQaiYUNxRDiIgETPA246jXyUDhe8kDhBseMzffRVxNV7TAc4EzGlyOpQqmKduZ5AC3G0T4oNXExeJHP13JCCS6oLuMG1rDXjCHX7xkkf8T6qlWvO9zMyN5kX08fRBbVuZj6WVgu5pHwzB9fuhZOAM8r+PIohrd7umf28kKtVJgyVQN754eV/P7oZj8H6qwcpVRbBVJ66mRoIseQuVQPykiRr1t46X25KtMAaGJRWURxF1Rc4sgAHrI1/LorqgItI8kmRsdlGkcUDeaDZWOsITKlv0+y4P4qA7nW5olOs5uhISzn+NvXa3mr0ql/D8sin/AP1R+hvbhxVjjbRAtfrGlkk256c5twQjLeLYtqswNuxri4OzWAsPzwWJ7a9lvxdD3TXDUPE2kiRGk6H15LRibtnifDbqppNDjM221Cg+Ydh9gYihXa91BxaHWMZoje3KYMa+ndqeylVtQe7pvcxxJHcdLRBsbeXFfU3UjENH5PmrvbYA5QB1InmSSuX9PfPzv1I35Z4+MfKKXsZi61OG0g3vTNRwYdIgNN4iF7H2J9i34Ql5cx7nDL3ZAAJB+Ixy2C9F/LyZaQDyP7olLEupibOvebEaRJEjUldMyM7tM4dxcSCSI1vpw3vumKT4cSQSdbE3bc+P5zSp7VdF2j6+qrhK7qdogXjNBGuzidPFWDWbiQ7TMLTqCPmlMdngWLgCDG1rwfvtZCodptBIkAEyRv4fomx2oNu8PBQJNqsqXylrtrn6cgiMacxjSTBi4Ef3X4zptCDiagMOAE7ZZGkag7qW9okmXRwsN9Nvwqo7EuY5hzEcLC8g6ZpUuqhsEazodC06zxIOiBWe83H/AMQNtzzQKlgIJkahw9AD04JAxXIDZFtT3TqTqC0/l0GnoSDccxrOt7x0Kq5/cAtfkNPmrU8K+JAEHe2/VULuaeBjWwt6WQybpr3LhJ301v8AnVLVnOmD10H2WkDKj3pC6Oas1hKAZdKjMpNA7eUiUElUBw9YE2E8bX6k/qnKcExOUjTnt6Jz/wBOaaZLMwja34Fh4j3s2BMTNrAamSFf2ljVDoDjIuYAPd5zOkqzGB7YMsf0kdDwQMA41GnMWy1sZQZJEz0PjxVqD3PF2hodvJPnbRRTGGqZXZXAZgBuSOG+/irOhxIJAy2FriTeChF4bcxfztbqLRCn+W7gAlhN8x70AxHW3FQc1gy633BGvirVCDYeh+ngq1HMszOS4GJtIA1tZRWOgtxET9UFqhA018PoiCYu3prB6bFLydNY/N0emQQPoiitDRO0jWPmCpG+iGYncyrOZbXkRbQnUfooJFW97HXRFqVT8QJt4z0H5ol5ItHprxUOqcLT5c1ICl7bTEcrR+SrtpXlozH9z1QMojXzO1/oiYekHEbSdb77hAV1QcwDqLkK1JrSLCY6289ExicK1om53zcR4LGaXhxL/g0YRAcIO/qmew37h97D5wPVTTgnYG1xI6ckxhC4RIJG8IeLZ3y9pyiLNgi44/ogp7hwABzbwSJBvy5eampRcGy5vHSfkrnHlzS1243+4smaWKqObOUH08Nr6eagTBMEzB/1SYiLi6ilX2e0OGhknbcE/NOUK7Hy0sDb7cucIOJ7rhUN2saQDAtMTI3EDXqqBYikyLBzd4sR/umYslyXNsJjWJ+nHonYaRmY4Qblv1EJP3LgczC0kXjf/aUEDEcHO8b+CrWceNjtAHyVXYsVDLmgHfKAP3Uy28F3KY2NpVQKo0RofMFFp1yGiItrb5m6tVxDcoBZB4wAD5aJXLN5Eqgr683nyS7mknipL+P3sql44oNB1clnvWSAAYtfmYOyycN2k59UARLpn/GNzHH5oNPt5zaZY4QYMRA/dB7JLXPJkgNE/DJjQzw1jTddM5mazWhiKbveZWMYSQJkZbNtaNPBN08aaLb94CzgJIjxHyQ8Jjoe4OLgDbe33GipRrDO5hcL/AQdTqASOm6yqffNqZo7ojR4IMn/ABI08QnGY6AC5sn4bGRtHdCWa3vS686wdTeQRttdFr0crRGp3mPQfVRQ2VWCo45W974tZncE7HfX5IzcSWgA368Es0xGaRN9AY2uSbX2KM2o1zbsggWIJ28r20nioJe9piRB00G2+l7dVcMAA0G/D8/ZDfkLTqNPQaRoq0KpDYJ89Dy8kDNPK4gfW4ubwrPpwbXFh6eR3Q24fvfCOXlt6KjaR1gXmb/Nu0Ipuo4FgMkztcaHirYXDZhmIi8cdheNjdBFcgAf27jj+u6JhsREbjyUDB7Ma8ScocBtx5gbrJ7KpvpkhjSHkyCZDYEgmFqUcWGnMHADfQ/lldjidImZHDn5ifNShOti3giWy6Zj+06g30lUqV2vp6EXkWgg8ZP04JvFA5bgObe1iQSdeWsacFmtYRM9ON+auB6jiXBk5QQI0NvDlyuiMxIcbiR8xz/VIYMU3Ocx2YWBBERflv4JipgC0giHN3jfaeRQWytLiGu7kXHDlJRKWKhpb3XdZb04/nBV/kSAZIvz322twSoOSpBgtIsTf1jZQEe8ky4A768+vgr1H3ADgM0kAn0PWSJUVqTAAWvBHD7Kv8w2NNDbSPI6IC0iAYAv0Hnb7IOIq3iAMp2sdxrwvujsr05m44R+iUxNZrnaR038FcAKwEy2ZOoJn6BWawyL+I+wXBjZgnxEaefpqudTALgIO0yPkqhqtiXZRLgQba26GL+iVrUwDIgdDM+WinI7gOnHyQs0Ta3pHAg3CC5pmPhnpBPlql8o/wAT4K7jNwCPp0VHsJMwiPLuqCYN/UrV7Nw2WSczCRDYA0vmkFZeD+Mr1Q+HxHzC797GOSz8VA7xECAZGhERfX83Q8VSbVjKcpmdwbwZ6q7/AOh4n/ig9m/1KfUfMLE+2v8AR7s2rfISC5okkk34ptlRjySIA4jdef8AaL+s7w+Sa7D+A9HfRTc9Vc1vsoDVsaRAuDxkcUtisIAGhpyZr8I89R6dFPZXwU+qc7R+FnRYUoMNmbq2W89QBx0ulC06mQJAIsTDhplGosZKbp/HV6oJ1f8A6h81QYMEDvPAHCDFrmZ+ipSqkfEQdeRG4vpP6Jyhv1PyKUq/G7q7/wCqgKyse6HEmbTa/GQBpojMaSSGnQi4MQQD/bFot57JN/wHw+a7Cau8ED2Oosj4rjlqsh78nGIkwd7RafVOYnbx+azsboeiuGnsBWFQEZtRcTx1Kca4tkg5gTqLjkOR5rzXYP8AXZ4/JeiwWlT/AF/ZOsmmIq0xUIygAuB1Ngfp0XUMDUpADPnvPI2HVDqf29f/ANrVofAOoWd2KToYsvPwyZjUG/QRyRHdosdLHgCLaRHgfnoit/ru6/ZZuO+N3QfVRE08KzSSBJykRGtpbt+ypisMRr5jQ7fZK9k6eJ+YWhitQr9hb83VatOdEavr5Kp0KoA1zQe+0kciZB42UVHsF2yQmanweI+RSND+7p91UXz8vp8lLaiG3dQ5ARxadQfA/eUKOZ9Vc6ICg//Z"/>
          <p:cNvSpPr>
            <a:spLocks noChangeAspect="1" noChangeArrowheads="1"/>
          </p:cNvSpPr>
          <p:nvPr/>
        </p:nvSpPr>
        <p:spPr bwMode="auto">
          <a:xfrm>
            <a:off x="1679576" y="-9144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8070" name="Picture 6" descr="http://deaarde.punt.nl/upload/20050416-nw-igloo.jpg"/>
          <p:cNvPicPr>
            <a:picLocks noChangeAspect="1" noChangeArrowheads="1"/>
          </p:cNvPicPr>
          <p:nvPr/>
        </p:nvPicPr>
        <p:blipFill>
          <a:blip r:embed="rId3" cstate="print"/>
          <a:srcRect t="13745" r="12066" b="16001"/>
          <a:stretch>
            <a:fillRect/>
          </a:stretch>
        </p:blipFill>
        <p:spPr bwMode="auto">
          <a:xfrm>
            <a:off x="2351584" y="4149080"/>
            <a:ext cx="3960440" cy="2530280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CE2-462D-4DD4-940D-2D98A92922D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72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İglo (Eskimo kar evi)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İdeal bir iglo yapımı bir gün sürebilir.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İglo açık arazilere yapılmalıdır. Kar birikmesi igloyu yıkabilir.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</p:txBody>
      </p:sp>
      <p:pic>
        <p:nvPicPr>
          <p:cNvPr id="89092" name="Picture 4" descr="http://1.bp.blogspot.com/_qbGGP3Y7jYM/TP4yBcVuA0I/AAAAAAAAC88/bztDpDVAjs4/s1600/i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3789041"/>
            <a:ext cx="6840760" cy="2992833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EE-53FE-49AA-9559-76329CEFDF8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545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İglo (Eskimo kar evi)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İki kişi için 3 m çapında yuvarlak bir çizgi çekip burayı 1 m derinlikte kazın.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İglonun tabanı ve bir üst sırası için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büyük, uzun kar bloklarını seçin.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İglo yaparken çıkacağınız katlar spiral bir şekilde açı yaparak, içeri eğimli yükselsin.</a:t>
            </a:r>
          </a:p>
        </p:txBody>
      </p:sp>
      <p:pic>
        <p:nvPicPr>
          <p:cNvPr id="90114" name="Picture 2" descr="http://t2.gstatic.com/images?q=tbn:ANd9GcSFMLx08c6qbO8IytxMYJFa0O_BvO4Boo5j1XOnFse06_kDZq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810" y="2492896"/>
            <a:ext cx="2895191" cy="1944216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AD6-69E4-4EA8-97AF-D8557F2785F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886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pbs.org/wgbh/nova/denali/images/skil-iglo-01.jpg"/>
          <p:cNvPicPr>
            <a:picLocks noChangeAspect="1" noChangeArrowheads="1"/>
          </p:cNvPicPr>
          <p:nvPr/>
        </p:nvPicPr>
        <p:blipFill>
          <a:blip r:embed="rId2" cstate="print"/>
          <a:srcRect l="15840" t="21196" r="15041" b="12861"/>
          <a:stretch>
            <a:fillRect/>
          </a:stretch>
        </p:blipFill>
        <p:spPr bwMode="auto">
          <a:xfrm>
            <a:off x="1991544" y="620688"/>
            <a:ext cx="3456384" cy="2016224"/>
          </a:xfrm>
          <a:prstGeom prst="rect">
            <a:avLst/>
          </a:prstGeom>
          <a:noFill/>
        </p:spPr>
      </p:pic>
      <p:pic>
        <p:nvPicPr>
          <p:cNvPr id="95236" name="Picture 4" descr="http://www.pbs.org/wgbh/nova/denali/images/skil-iglo-02.jpg"/>
          <p:cNvPicPr>
            <a:picLocks noChangeAspect="1" noChangeArrowheads="1"/>
          </p:cNvPicPr>
          <p:nvPr/>
        </p:nvPicPr>
        <p:blipFill>
          <a:blip r:embed="rId3" cstate="print"/>
          <a:srcRect l="17280" t="7065" r="19361" b="22282"/>
          <a:stretch>
            <a:fillRect/>
          </a:stretch>
        </p:blipFill>
        <p:spPr bwMode="auto">
          <a:xfrm>
            <a:off x="6240016" y="404664"/>
            <a:ext cx="3168352" cy="2160240"/>
          </a:xfrm>
          <a:prstGeom prst="rect">
            <a:avLst/>
          </a:prstGeom>
          <a:noFill/>
        </p:spPr>
      </p:pic>
      <p:pic>
        <p:nvPicPr>
          <p:cNvPr id="95238" name="Picture 6" descr="http://www.pbs.org/wgbh/nova/denali/images/skil-iglo-03.jpg"/>
          <p:cNvPicPr>
            <a:picLocks noChangeAspect="1" noChangeArrowheads="1"/>
          </p:cNvPicPr>
          <p:nvPr/>
        </p:nvPicPr>
        <p:blipFill>
          <a:blip r:embed="rId4" cstate="print"/>
          <a:srcRect l="12960" t="14131" r="20801" b="12861"/>
          <a:stretch>
            <a:fillRect/>
          </a:stretch>
        </p:blipFill>
        <p:spPr bwMode="auto">
          <a:xfrm>
            <a:off x="2063552" y="3717032"/>
            <a:ext cx="3312368" cy="2232248"/>
          </a:xfrm>
          <a:prstGeom prst="rect">
            <a:avLst/>
          </a:prstGeom>
          <a:noFill/>
        </p:spPr>
      </p:pic>
      <p:pic>
        <p:nvPicPr>
          <p:cNvPr id="95240" name="Picture 8" descr="http://www.pbs.org/wgbh/nova/denali/images/skil-iglo-04.jpg"/>
          <p:cNvPicPr>
            <a:picLocks noChangeAspect="1" noChangeArrowheads="1"/>
          </p:cNvPicPr>
          <p:nvPr/>
        </p:nvPicPr>
        <p:blipFill>
          <a:blip r:embed="rId5" cstate="print"/>
          <a:srcRect l="15840" t="14131" r="17921" b="3441"/>
          <a:stretch>
            <a:fillRect/>
          </a:stretch>
        </p:blipFill>
        <p:spPr bwMode="auto">
          <a:xfrm>
            <a:off x="6600056" y="3717032"/>
            <a:ext cx="3312368" cy="2520280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024-177D-4B1D-B850-5ACB99E347DB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570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İglo (Eskimo kar evi)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En zor kısım tepedeki, birleşim noktasıdır. Şayet açık kalan yerler kalırsa buraları bez ile kapatabilirsiniz.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Diğer açıklar kar ile kapatılabilir.</a:t>
            </a:r>
          </a:p>
        </p:txBody>
      </p:sp>
      <p:pic>
        <p:nvPicPr>
          <p:cNvPr id="91138" name="Picture 2" descr="http://t3.gstatic.com/images?q=tbn:ANd9GcQBdxQr0e95o9zlGMkzpkKdyj_AzvPTN6wjVR1f39PAw_AApwcwFS0vg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4365104"/>
            <a:ext cx="3024336" cy="2268253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DF4B-A68B-452B-B306-8365B0FC48D1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551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İglo (Eskimo kar evi)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İglo girişi için, derin bir tünel kazıp dışarıya ulaşın. Tünelin ağzını kapatmayı unutmayın.</a:t>
            </a:r>
          </a:p>
          <a:p>
            <a:pPr algn="just">
              <a:buNone/>
            </a:pPr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İgloya da havalandırma delikleri açın.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6093-BBD5-43B6-BFB3-3E7C34CDFBA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283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://www.topline-events.com/iglu%20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332656"/>
            <a:ext cx="4104456" cy="2722622"/>
          </a:xfrm>
          <a:prstGeom prst="rect">
            <a:avLst/>
          </a:prstGeom>
          <a:noFill/>
        </p:spPr>
      </p:pic>
      <p:pic>
        <p:nvPicPr>
          <p:cNvPr id="92166" name="Picture 6" descr="http://fudder.de/fileadmin/media/user/aljoscha/igl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32657"/>
            <a:ext cx="3888432" cy="2736305"/>
          </a:xfrm>
          <a:prstGeom prst="rect">
            <a:avLst/>
          </a:prstGeom>
          <a:noFill/>
        </p:spPr>
      </p:pic>
      <p:pic>
        <p:nvPicPr>
          <p:cNvPr id="92168" name="Picture 8" descr="http://www.sillyflower.com/wp-content/02iglogtii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3717032"/>
            <a:ext cx="3888432" cy="2736304"/>
          </a:xfrm>
          <a:prstGeom prst="rect">
            <a:avLst/>
          </a:prstGeom>
          <a:noFill/>
        </p:spPr>
      </p:pic>
      <p:pic>
        <p:nvPicPr>
          <p:cNvPr id="92170" name="Picture 10" descr="http://www.mollohan2006.com/wp-content/uploads/2009/03/iglu-wikipedia.jpg"/>
          <p:cNvPicPr>
            <a:picLocks noChangeAspect="1" noChangeArrowheads="1"/>
          </p:cNvPicPr>
          <p:nvPr/>
        </p:nvPicPr>
        <p:blipFill>
          <a:blip r:embed="rId5" cstate="print"/>
          <a:srcRect l="4905" t="7331" r="3526" b="4696"/>
          <a:stretch>
            <a:fillRect/>
          </a:stretch>
        </p:blipFill>
        <p:spPr bwMode="auto">
          <a:xfrm>
            <a:off x="6240016" y="3717032"/>
            <a:ext cx="4104456" cy="2736304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063B-0E6A-400D-8A87-EAE2E726E2C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765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Kış barınakları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Çadır dışında farklı türde kar barınakları kurulabilir.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Bunlardan hangisinin yapılacağı çevresel faktörlere bağlıdır.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Kar barınaklarının içerisi, dışarıya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göre her zaman çok daha sıcak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olmaktadır.</a:t>
            </a:r>
          </a:p>
        </p:txBody>
      </p:sp>
      <p:pic>
        <p:nvPicPr>
          <p:cNvPr id="1026" name="Picture 2" descr="http://t0.gstatic.com/images?q=tbn:ANd9GcSNNAvfwTj8laUBt8XUl-KSZnQZt8g51dUERWDP1TMxzMVLVP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4611016"/>
            <a:ext cx="2999839" cy="2246985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24B3-C49D-45D4-8EB2-86F358F0429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179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http://t2.gstatic.com/images?q=tbn:xSNiBoWZ18X0eM:http://i116.photobucket.com/albums/o8/VitaEsMorte/aaa-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340769"/>
            <a:ext cx="3024336" cy="202587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Kar mezarı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Sert karda yapılmalıdır.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Tek kişi için hazırlanmalıdır.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Bivak girecek kadar bir tünel kazın ve üzerini kar bloklarıyla üçgen şekilde kapatın.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Ya da kazdığınız tünelin etrafını 1 m’lik kar blokları ile yükseltin ve üzerini de yine kar blokları ile kapatın.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93186" name="AutoShape 2" descr="data:image/jpg;base64,/9j/4AAQSkZJRgABAQAAAQABAAD/2wCEAAkGBhQSERQUEhQWFBIVGBUXFRcYGBYcFxcXFhcYFxcUFxUYHCYeGB8jHRgXIi8gIycpLSwtGh49NTArOSYrLCoBCQoKBQUFDQUFDSkYEhgpKSkpKSkpKSkpKSkpKSkpKSkpKSkpKSkpKSkpKSkpKSkpKSkpKSkpKSkpKSkpKSkpKf/AABEIAIwA0QMBIgACEQEDEQH/xAAbAAACAgMBAAAAAAAAAAAAAAAABQEEAgMGB//EADkQAAICAQMDAgQEBAQGAwAAAAECAxEEABIhBRMxIkEGMlFhFCNCcQczUoFicpGhFSRDY4KxU5Ki/8QAFAEBAAAAAAAAAAAAAAAAAAAAAP/EABQRAQAAAAAAAAAAAAAAAAAAAAD/2gAMAwEAAhEDEQA/APcdGjRoDRo0aA0aCdUeq9XigTfK20WFX3ZnbhURRy7E8BRzoDq3VUx03yEgWFUAWzuxpY0XyzMeAo86U43Rp5iJcmaWNt26OGJ9qxLVBHZf5zUfUTag/KONxnpHS5JJRlZYqXkQQ2CuMjeeRw0rDhn8D5V4stzHxL/EaaLLggxkWSSWYxrBtJkeNJDHJK0gYCIWH2ja3ClmIFroOhTrOSruoTu7Wto5GWKVIt1d2MqDHOlWRypHhjZ4Y9F+JIclEeNiBIodA6sjMp5BAYDcPut+31Gt3UulrMBdq6325ENSIT7q3tdCwbB971xI6DDFIe8rGHHk78sadmTHVyrn8Q0L3Jj2rFyi8Wti/cPRwdTrnY+nOjiXEl3wlTcDMWje6KtDKSe17/VTY4HzBjhdajkbt+tJavZIrK3FXtJG16sWUJAsaBhei9UM2GZmi7UiIge5gyFi8dH0qbGw3XP+x8HDH6HGjTMAbn5ktmINijVn0iuKHA9gNAyU3qdVsDCjhjWOJFjjUUqqAqgfQAeNb92gy0ax3jUhtBOjWO8am9BOjRo0Bo0aNAaNGjQGjRo0GO7WJm5r3/3/ANNLs+KWRxGp7cO0mSRT+YeSBHH/AEeCS/kCgOSWWtmfB2M8ZTthdxXc4A7jKDyvdNvz4u7+hB50FnO+KMaE1JKoYEAgWxBPhSEBomxQPJ9r1qm+KERGkkinjiVdzO0RoL7sVBLgDybXgefBq90/pcUCCOFFjQEnagoWeST9SfcnzrHqWckMbO9kLtFKLYszBURR9WZlA8ckfvoKWJ8X480HficyRltiUjgyP/RGrKC5/bjg2fSaOmYcjzPPOuxvkhjsN24/LOSLG9zd0flVB9bnB6WzTDIn/mhWSNAbWFWILC/1u1LubxSgAVZZyBoMQmqkPSIUkaVIo1lf55FRA7WedzAWf7nV7SnrXUmQGOFHed1ftgL6QQtB5HPoVQSPJs+wNHQYdQ6m5lWCAAzUsjswYpFEWI3NRG5m2OqqCOQSeF5u4PTkhUrGtBmZ28kszG2ZmPJJ+/tXsANaOi9M7SgtbTOFMzlizMwX+ogekEmgAAL4As6Z6BXkdPMaKMYJFsYsIwoWJ7ssrBR6bJJ3LyG5phanW/ayoysiNaEFkNiSNqsEFTYPPDKeR4J503K6V9X6aj1JvMMkdssqttoLyQ/IV082rcft50CrpfWCwrGlGSUNSRTHt5MYoiiCoN2B/MUWLO46eYHVEl3AWrrW+NhTrfgkfQ0aYWDRomjpQ3UEdVOXGpSlK5KeqA3VMsg9cN+bb0j+o+9uTooblZXDrRjY7WaOySRZG5ka6KMaocUQCAu9TymSMtGhkk4CrdAsxAG5qO1RdlqNAHg8A1U6RIaZ8iTd5qPaiD3oLtJI/wAxJ+ujG6mysI8hRG5NIwJ7Uh9gjHlW4+RufNbvOmw0CRujzuQJco9tSSBEnakb2XuSB2Br/AqAmvYVoT4eJLd6eWVLHbUsUCqAKDGOjIbs7m5oge1l3WqfVeppAgZ/dlRQKtnc0qrdck/UgfU6DlsfBzxkUqCPFjJ7SfiCwagQDI5UvTcEpTbSPJ3Eh1H1DJSVIniE248yRBkWNebZxIWHHgBXJP8ASNasPrbZYb8OO3GrNG8rKCdyHaywre16N/mcrfs3IGWXizxBe1NuDELI05X0LyTKgCgFrFBDSmwf0kMD3doVr0rTosZHqLyEjlzI9n7+kgD/AMQB9NXcHHZAQXLj2LVuA+hYfN+9X9b86Czo0aNAaNGjQGjRo0EAanRo0Ea5LCi7mfMmU+5oXEuNGSdpSQAiYIeGKFWQVe0qx8uNdRlQ71IsrY8qaYfcH66W5OKkx7MyszBAwkClRfALxOCe2wNGrBFjyBwDcanSTpXUZRM0GQF3LGjpKp4mUErI2yhsZSELAWPzF51u6z1Yx7UjTu5Em7tx2FFLW6R2PyItizR8gAEkDQHVOpMHWGDa07CzuspEnP5sgBBN0Qq2NxvkAMRcwscpGql2cgcs9bmPuTQA/sAAPpoxseuSFDtt3lR8zAAX9argXqwBoCtTqCdYs+gyLaQyYL5MzGcbcaNqjiP/AFmHHdl+qA/Ing/Mb9IXZPjNkyssilcaM1tPByGoEkj/AOJSar9TA/pA3OVGgCNcpmfCwiQ9oydv/tnZPEoBrsypRkC+0cgbiwDQCnrdYPoEWJll4gVK5mMwrepQyV4IZAArm7JraR/TY504HUQpKwO0wFnsybllAHntNKAWA4G1rq/mHA1dzukou6WN/wAO4ss67QjE83MhG1+T5Pq5NEawSZZtsWVGqyelgCbjcg8PC/n3HBphfgg2QY4Oasqh0NryDwQQRwVZTyrA8FSAQfOrDoGFEAj6HSg9C27mjlkWT9LMQ/gfK4IBlX/MxYfpZdXcCeSqmQI4oWptH4+ZPevsRY+/nQWwtcar5nT45QFkQOAQwv2ZTasPoR9RqlP8SRb2SLdkSrQZIacpfI7jWEjscjewvmr1g/xCVBMmNkooBJOxH8CzQidm/wBudBfWAQxbYYwFjSo41oClWlRfAA4AHtpZg9TyZ40Zcf8ADFh6u/yynnxFG1t+nyy8H6jWMHxM0rFYsaVqVZAzGJVZG+Uod5LE0eCBXvVjVlOoSTAfhwi0zJL3b3RMpHp7a/Mff5gCCpBIIOg2QZsgZY5lAdt21k3GNqs0bFo20XR+9E1pkDpRN0qYjjKkVjV+iEqBfOxSvpP0LFq4sNrdH0GIA2pYnyzszMeK+ZjfjjQMb1OtOPAFVVF0oAFkk0BQsnkn7nW7QGjRo0Bo0aNAa05ERZWAYoSCAw22pPhgGBWx9wR9tbtGgSTxJMezJ3FljAdJVBQ3VGSFxa+SQUP1pgVYXS6cVxJmXKk3zTNUeQ4UdxbpIDtUIjqTQQAb7LAE7q6HLgLIyqxQkcMtWp9mAIINfQitLu4sqnGydhleMmRF3BWUkoWQn9rIBJW1vypINkOstIsbqrwFYckNzwmQB+U9tSiQj+VIeB6gFY/KxJ26bTZIRSzEKo8kkAD9yeBoNrHjXPxmXMBZJWgxmFRmML3pPNyb3DCNT+kBd3AbcLA1m8k+UGCE48BsCTaplkHu0ataxg+xYEnzt502wMVYo0jThI1VFH2UBRz78AaDciUK5445Nn+5PJ1no0aCCdVM/qCRIXkJCihwrMSxIAVUUFmJJFAAnWOf1IRKCQWZjSItF3b+lRYHtZJIAFkkAE6rYHT2dxPkBe6Ae3GDawhhTUxA3ueQXoccChZYK+J0xshu7lA7buLHbbtjA+V5QL7kh5NElUsACwWLXM6ekqlZVV1+jC+a8j6H7jkasgaNBwHXc+dZzjpNIIIYAZHQXPI8xdUUsBuUIibrWi7FBdsBqt8O9JjlzJo3Q7Gx90gkcuZWkkKl43L7lEZVktQu42wJsE2uusP+ITXQIgxiWBt1UNk24UeaukHP5joa9PFDLleMiSPh4XDkKI7cR7kbGVjW2MA9u7HpxpmIJO4g7hVcOcAKqKiqGIAUSY7MFWVgAF3wuaY/0OT7gDsNuuQ+P8oriR5EbRrGHj7sroXC42QDFI21SCa3o1X+kfTU/B3xlFJhw92dZJKZCwV7kEcjRrMUq13qqvRA+bQT1fOgwMlJJZEghl3WWal3NQdVHvbGJq4A/MPudMxMIckH/o5dUfpOqWP7PGn+sYH6hrk/4ndShmxbUqzRd0lJEnUFZcaaEhT2z6h3FYWPKjkXemM/Wlfp8UZ7hyWSFYqhmAOUiq6UzoFFOoNkgAc6Dt11OsISdouroXXi/evtrPQGjRo0Bo0aNAapdX6kIIw5VmtlRVQWzM5pVFkKLPuxA+p1d1i40CPF+JDNYghkd1Yo++o0R18qZDYf94u4L8kajMz8xQFWBC7sFWRXLRxgk28qna9Bf6bs0CVHOniprIjQJU6HISvcy53WiGX8qPcxPDb4o1da5FBvp9OVfxT3sRcdsVcmY99BIq7pyYqbuAmViUscBgy8kWavXXVoI0Ch1EsRgyggeVHVlF0ymwdpPF7eSATXnkc6VpAzZEcOZIriOngG2hOQoUySXwZFJPoUUNysPovSZWIrgbgDtIZbF7WHysPuNU5MdJF7WQgkqhbqm2Q7LZkWzX6uPIo+3JBlrLSHBc48/ZZmMMgBgZ2LFXF74C7HceNrLuJPzi6UDTwPoJJ1UzOoJGVDNTOwVF5LMx+igE8DknwosmgCda+s9SEMTSUWYABEHl5GNJGv3ZiBzxzz41o6V0cozTSkPkuKZhexFHiKJT8qe592PJ9gAz6Z05gxlnKtOwri9sacHtR3zVgEseWP0AUBmBo1OgNGjWDyAA3wB5J8AfU6Dlvi3p8iumVChk2KUmjUDuMgYMkiAi3aI73WMEWSKNgA8zJmBou9IIIscx8K8geUjcFjjGPESHuP07CwJaWQeneddrjzyTyMyOq4yFlXYyOZm21vZlJCINxpRTEgE0PSfOu9HGkEdqrRqsGUF7YMTYoMnbb9TPJKAykXZSPyCwIdB0yE5URyJZXjVV3FWjWSSNSm9FCFTDG+wqxRIS1FLZjyc87JjhRT+DyshT4fJcrHfAChHJ/D7jQG6OJPuBWtnw7E3/ED3rBjgJiTawRXaRu+6kkgk+muSVj7fPqOmUPTvxjZLysdlzY0SA+lFUhHkI/VIzLYJ8KFAq2JBf02QkxiKOCEH5THh5DlCWIMbvtVI2Uhg242p8gaV9T+G0iy0fJeaQgF1lVzHYVtyyCKPbD3IW22CtMjlqJRr3/B/wAVs/UJIZIDGz745H3qwkycSldwg9ShoypDEC6HmtOf4h5oGJJsePvxGOQI21m2hh3AIjyxaIyLXuGI99BY6d1SSFimUxC7C6O4j3UrBXDGEbCBaNuAWg3I4vXRRShlBBBBAIIIIIPuCPOvMOl/Ec3/AA8SMrk4k7GKeZOysmNE+wMxl2+uSEyoFUE7qurvXXNiGKS8dWi3kUKLY8pI/Wi/yGvjeFHte7wA6O9TpX0vqwkYoytFMotonq6JI3Ky8SITfqBP3APAZhtBOjUXo0E6NGjQGjUHSmXrDu7x48ZcoaaR7SEH3UGi0jD6KteQWB40DfRpUq5ezl4O59o5Ntf/AHu9aYZ8qbyi4yrwxapHZh5aMA7Qn0LWSDyq1yDq9aZsRXosobaQy2AdrDwwvwfvpbk4U6K7wzPJILKxyiPY3vstUUrfjdZq/B1PRusvNW+CSL0KzbgQA5JuL1KpJWhbAbefOglo+6pgyBufbuLKrqpG4hXRz8rrQagbUkEex1SyesTY2yOSPvs52RSBkjVz7LKWpUfn9N7qbaLG3TzMxQ6Mu5lv9SMVYEGwQR9/bkHmwQSNVNwlDxTRiuQQ9FZE4pxxz9xVqftRIasLpLs4myWV5VsRqgIiisUSgb5nIJBc80aAAJtuBpHtkxFBDPNjqPUreqaJR+pW8yqo8hrf3BY8FvDOHUMrBlYAgjkEHkEEaDdqCdDHVHM6qsbIhtpHNKii2qwC9eyrdljQH70NBtzeopEheQ0OB4JJJ8KqgWxPsACTrnupYWVktjuVjSBZS0uO7HdJGVZR3CoZSVJV9gsWoBJqw4h6SO8ZnYyPyI91bYlqqjUcAn3b5jwLoVrz7+I38TzHFGmCxXvO6fiWUiI9v5kicj1FiVXuAFRfzeSoXvi3+JuPiM8GMYxN+ZukYEQxugG9PSPzJQCPQPtZ9jxPRWTKweoIKyl7qzx7yGlWcwrJ3DIyqSJJYxGVC8bwASCTrlBk5IZkdHhVC2TAodSETIdY2cb7bKjZbBpjuBLEkXrrvgGWMZU/aZpWneeNpBCUTuoDlQyRxgflgGKUql7iSvArQdJ8MZxTbAZMyBmOVKsUP4fIjigE7IihmieQKaAWrB22KB10JMw/lHqTrzzs6fGNx5NieNH+9hSPudc3kQKQfCM4j2kmlAjNYykrtOxHBc7a4w3atspvrug5u7IBa980J7lfKJcSUwSV+5Y/vQ0HPT/DkS5XekxomynERaSd5ZpCJHWBSY0VYV28AlD6QPp56FPhZ41YxNHGQCypBDFFueuFMrB2APixTD6itWvibFFxOzERDfFNzwI5lAD8+6yLEbPgbz7aYdIymkhRnrfRWQA2BIhKSLdC6ZWGgQfDnTYJVYSIZWADo0zvM4jnXdtV5CSoU746B8IpPJOmHSOpLFEI8iRVkhIhZmIUOVX0SAnj1oA37lh+nVWFexl1YCszA3V7clu5GbPNCfuoB/3l+mrXVJkTIBdQ0b48xcVu3dho2UBfBO2STj7aCMucNnwRKSGijlllIBrtvUaRN7et7ce//L/Q6vYiFZnW5ShUN6iDGCzNaox9d8WQSQAVqvGq0PRERd2Hsxy5DtsjTZJxQ3jg8DxRFffxplhY2wN6mcsztbGyNzEhR9FUUoH0H1skN+jU1o0E6NGjQRqCustGg05GQqKWdgijyzEAD7kngaRzfF0O9YofzZX+UfJGD9WlcV7jhQzHmlIBpgOhRd0ysm+Q3TSEvssURGHJEYNchKB971fKf7eNAql/GBQVGO7c2h7qDnx+Z6qr39Buva71MMeYDbNjMv8ASFlUn7by7V++06ajjUb9BTwsxnYpJE0bgAn9UZBJHokoX48EK328a2Z3T0lC7lsqQyHkMrD9SsOQfY88iweCdWL1PcGgXYucylIsgoJ237dthZAh8ru8GqJSyRz5AvVLDP4IFJSOwXdlm8bTI5crKDwvLGmHp9iF4tzkQ7x9DzRoWpojctjgizpTg5kzv25QsZT5r2lp1G5TIiKx2IW28myeQVWwSFperq0vajDSEfzGWtkdqSu5iaJND0ruPqBIA51jFBHjI8kj8nmWaQqDQ8AtwFVboKKA/ckmjnQnBhdsVFcvKrLA8iRqWlcCRYnaghYktRsFrAHPGE/Tp5issyRtsZWhxmkIjQgcSyyLG3ckHJVQNqnwSQH0EmOXNIJLw4f9FFZsjz8x+aKI8enh25vaODzH8ZsUfhsURRgzCYLHt4KxLE7Tr6f0GNaYeKu9d2J5/wAvdEnqJ7u2UnYOdpXdGvcH1+Wva9cT/FPpUk5wnBEUaNMJndBIkImiMaySIL4s1uul8kirAecdVwlVMlXWFEMsrDHftiIGQlgcLIQEhikKIo5QesWKI1Y+HzjzmRI3yFyceObIG0qq9xHP5sojjTc5EgAouAvAIutd5i/wfDdw5OW83d3l1EaBGZww7jK+/wBYDsFddpHt720b4PxunYOT2d/GPMtu5Y0wLUPFW1eNAn6jMpyJEBFxBC4X5V3bvw8JNkNshQOw5GxsjyJeN3wyGiDEE/8AL5MXcWqAE0famC8epVYgsfJkhkJ0ozM6aCQBjGY8fGxpmV1VMxl9cZAcErM0ckaPVesDaD6iGf8ARcfDibLhbKWshIz22ZkyAioYzuVvVYtVFAH0821kh2XWYC+PMqi2aOQKOOWKnaOePNaV/CuXuLjcGEiw5CG/KyxqrUP86M1+5c62j4sxRx3TY/wSnx/46o9LjWKjjxyzEIYkZgIoUi7jyRqS9EqgYJaq7Uo40G/4uxz6JFHqAkUmroBDOrbRRJDwIB/nOsOs9aiXKwVPMkhkKrtJKo0e3uNXyrvaNLPkv9jrXmZZk9M+TjRbWR+3Ee5KChDUGai3I8iMft50o65hSNjSSYoeLtK80k8wuXJCLbRBX9Sq21TuO0DYgRSDah2HRlpCm0KsbGNACWBjWthskm64N82NMQNKMGVEyCqhgchTkcn02ojjYBfKmjGTXB/fy40Bo0aNAaNGjQGjRo0BrFjWstQdApHUZpf5UXbHs8/p9uCIV9bUeCGMf2J1V6hHnWvbbHZf10rrIKBNxbmdGJNcNQHPOug26NugTp0ViQzZOT7HbvjA+v6EB+3DVrT0/wCGDFL3DkzuA0jBWkkIIk8KylypC+BSg+Pfks4Fk7jlihjO3tgKQwoHfvYkhrNVQFAe+qHxH1XIhQfhsY5EjA0C21AbA9TUa8k80KU8+AQb3WteREWUhWKMQQrgAlSfBF2D7GjwdJOp4WdLARHkRQzHeQRE3gr+WCe420q3lhuBHtpp015tg7/aD8WsRcqOBfqcAnm/Yf30FfG6Ie4JJ5DM6kmMEBY4rG20jH6qv1kk+pqoEjR8QCUoiQSrDK7gAshawqs7IPZCQvzEGvoeNN9VcqFy8ZV9qqWLrV7wVIAv2okH+2gox4McyAGWWQIXRiJXUlg1Mr9srZB48f8AvVnOzIolCysiq3pCsR6uK2hTy5o+BesZMIiQSRkJZuUBAe6Au1bPBDLS0eeBVHilIOLlZcbUZJI4u5Hdflfnbd2008cm5Sp4FhWBuiNBrx+nvEzfgH/LQlXxZRJ27B4EEh5g8HhQyeKUedJfin4iiXDylvJTNmjZI4JS4kLtQHYQHtMFL+Y7sDyddti5VMsUjqZtpYhQQGUNt3KDf2sWav6Eap/FuFC+OTMhfYVMe1tsqylgsZhkBBR9xABBHmuboh5gYoZXhxslWlBO+JJK3JIwbap2yblZl9Ui+O/PEOFAAe/D2cJppshZ3DYsOz1p3kK7vzTDI9SOO5Ey/M3Cr6rNDX1H+GMkJuBvxcX5m2KVlWaMyBwWjnIpuWLeoA36rZgtUMJcmKCLGMGasn4MwEx40RjJJNg75ABsseoN6yxNjxoPR/wE7/PksFI+WONU/wD025r/AGOsX6NilwkiJLIbZRMe6/FAsolJIHj5aAsa5HAxeruiRywRJsUqWfLenG0KBtjWRg3AJ3Mw5aiDRF3G+Ds52R8jMjAtWaNIN43Km0bZJ3Yim53bd3A5HFB1kk0MQI9K7Ru2qvqC3t3bFF1fvWuV+Kfi/uJLi4cbZE8oeEFFLRxuwILTOPSibSTe4n/DrV0P4OwyvpycjLEFUFncRowBK7EgKrvHPIJNk2b10eBC64ypiwJi0fSkiilUtZYxxP8AMbJosDZ550FqISLNCgUGIRSBn9w6mERqPpY7pP8AlGmWlfS+jiJ2kZ2lmcKHkavlW6REHpRbJNAck2SdNNAaNGjQGjRo0Bo0aNAaNGjQGjRo0ENpL1zrUsDxLHiy5KuadoylRKCPUwYi/J4H0POnR1AGgVZORkspEMKK1cNM5Asg16IwxPNWCV1qXoTSkPkuxegFWJ5Ejj9yVpgXa/1N7CgBZt2NGgVnEyA/pnUx/R4tz3Zsb1dRVED5bseTda1zdYaJkWaM2+6njsp6QL3FgCh5NDm/azxpxqDoNeLMHUMLo8iwQa9uDyP76z7fN0LPv9dSmstBWy8ISD3VqIV1oOl+SrEGj4/05vSrPzJ4xBHRZ3dN8wQCIIj75d4LExkxK4B8biKI40+1i2gXv1dO0JIryFJodna9+xNg1QI+upypJyE7KR+rlzK7KUscUiKd5+oLL++rsaACgKA+ms9BRfCkMit3iqAC4wiUx9yWILD24BH99Th9LWNmYF2ZzbF5Hb3JpQx2qOfCgavajQRs1Op0aA0aNGgNGjRoP//Z"/>
          <p:cNvSpPr>
            <a:spLocks noChangeAspect="1" noChangeArrowheads="1"/>
          </p:cNvSpPr>
          <p:nvPr/>
        </p:nvSpPr>
        <p:spPr bwMode="auto">
          <a:xfrm>
            <a:off x="1679576" y="-639763"/>
            <a:ext cx="199072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188" name="AutoShape 4" descr="data:image/jpg;base64,/9j/4AAQSkZJRgABAQAAAQABAAD/2wCEAAkGBhQSERQUEhQWFBIVGBUXFRcYGBYcFxcXFhcYFxcUFxUYHCYeGB8jHRgXIi8gIycpLSwtGh49NTArOSYrLCoBCQoKBQUFDQUFDSkYEhgpKSkpKSkpKSkpKSkpKSkpKSkpKSkpKSkpKSkpKSkpKSkpKSkpKSkpKSkpKSkpKSkpKf/AABEIAIwA0QMBIgACEQEDEQH/xAAbAAACAgMBAAAAAAAAAAAAAAAABQEEAgMGB//EADkQAAICAQMDAgQEBAQGAwAAAAECAxEEABIhBRMxIkEGMlFhFCNCcQczUoFicpGhFSRDY4KxU5Ki/8QAFAEBAAAAAAAAAAAAAAAAAAAAAP/EABQRAQAAAAAAAAAAAAAAAAAAAAD/2gAMAwEAAhEDEQA/APcdGjRoDRo0aA0aCdUeq9XigTfK20WFX3ZnbhURRy7E8BRzoDq3VUx03yEgWFUAWzuxpY0XyzMeAo86U43Rp5iJcmaWNt26OGJ9qxLVBHZf5zUfUTag/KONxnpHS5JJRlZYqXkQQ2CuMjeeRw0rDhn8D5V4stzHxL/EaaLLggxkWSSWYxrBtJkeNJDHJK0gYCIWH2ja3ClmIFroOhTrOSruoTu7Wto5GWKVIt1d2MqDHOlWRypHhjZ4Y9F+JIclEeNiBIodA6sjMp5BAYDcPut+31Gt3UulrMBdq6325ENSIT7q3tdCwbB971xI6DDFIe8rGHHk78sadmTHVyrn8Q0L3Jj2rFyi8Wti/cPRwdTrnY+nOjiXEl3wlTcDMWje6KtDKSe17/VTY4HzBjhdajkbt+tJavZIrK3FXtJG16sWUJAsaBhei9UM2GZmi7UiIge5gyFi8dH0qbGw3XP+x8HDH6HGjTMAbn5ktmINijVn0iuKHA9gNAyU3qdVsDCjhjWOJFjjUUqqAqgfQAeNb92gy0ax3jUhtBOjWO8am9BOjRo0Bo0aNAaNGjQGjRo0GO7WJm5r3/3/ANNLs+KWRxGp7cO0mSRT+YeSBHH/AEeCS/kCgOSWWtmfB2M8ZTthdxXc4A7jKDyvdNvz4u7+hB50FnO+KMaE1JKoYEAgWxBPhSEBomxQPJ9r1qm+KERGkkinjiVdzO0RoL7sVBLgDybXgefBq90/pcUCCOFFjQEnagoWeST9SfcnzrHqWckMbO9kLtFKLYszBURR9WZlA8ckfvoKWJ8X480HficyRltiUjgyP/RGrKC5/bjg2fSaOmYcjzPPOuxvkhjsN24/LOSLG9zd0flVB9bnB6WzTDIn/mhWSNAbWFWILC/1u1LubxSgAVZZyBoMQmqkPSIUkaVIo1lf55FRA7WedzAWf7nV7SnrXUmQGOFHed1ftgL6QQtB5HPoVQSPJs+wNHQYdQ6m5lWCAAzUsjswYpFEWI3NRG5m2OqqCOQSeF5u4PTkhUrGtBmZ28kszG2ZmPJJ+/tXsANaOi9M7SgtbTOFMzlizMwX+ogekEmgAAL4As6Z6BXkdPMaKMYJFsYsIwoWJ7ssrBR6bJJ3LyG5phanW/ayoysiNaEFkNiSNqsEFTYPPDKeR4J503K6V9X6aj1JvMMkdssqttoLyQ/IV082rcft50CrpfWCwrGlGSUNSRTHt5MYoiiCoN2B/MUWLO46eYHVEl3AWrrW+NhTrfgkfQ0aYWDRomjpQ3UEdVOXGpSlK5KeqA3VMsg9cN+bb0j+o+9uTooblZXDrRjY7WaOySRZG5ka6KMaocUQCAu9TymSMtGhkk4CrdAsxAG5qO1RdlqNAHg8A1U6RIaZ8iTd5qPaiD3oLtJI/wAxJ+ujG6mysI8hRG5NIwJ7Uh9gjHlW4+RufNbvOmw0CRujzuQJco9tSSBEnakb2XuSB2Br/AqAmvYVoT4eJLd6eWVLHbUsUCqAKDGOjIbs7m5oge1l3WqfVeppAgZ/dlRQKtnc0qrdck/UgfU6DlsfBzxkUqCPFjJ7SfiCwagQDI5UvTcEpTbSPJ3Eh1H1DJSVIniE248yRBkWNebZxIWHHgBXJP8ASNasPrbZYb8OO3GrNG8rKCdyHaywre16N/mcrfs3IGWXizxBe1NuDELI05X0LyTKgCgFrFBDSmwf0kMD3doVr0rTosZHqLyEjlzI9n7+kgD/AMQB9NXcHHZAQXLj2LVuA+hYfN+9X9b86Czo0aNAaNGjQGjRo0EAanRo0Ea5LCi7mfMmU+5oXEuNGSdpSQAiYIeGKFWQVe0qx8uNdRlQ71IsrY8qaYfcH66W5OKkx7MyszBAwkClRfALxOCe2wNGrBFjyBwDcanSTpXUZRM0GQF3LGjpKp4mUErI2yhsZSELAWPzF51u6z1Yx7UjTu5Em7tx2FFLW6R2PyItizR8gAEkDQHVOpMHWGDa07CzuspEnP5sgBBN0Qq2NxvkAMRcwscpGql2cgcs9bmPuTQA/sAAPpoxseuSFDtt3lR8zAAX9argXqwBoCtTqCdYs+gyLaQyYL5MzGcbcaNqjiP/AFmHHdl+qA/Ing/Mb9IXZPjNkyssilcaM1tPByGoEkj/AOJSar9TA/pA3OVGgCNcpmfCwiQ9oydv/tnZPEoBrsypRkC+0cgbiwDQCnrdYPoEWJll4gVK5mMwrepQyV4IZAArm7JraR/TY504HUQpKwO0wFnsybllAHntNKAWA4G1rq/mHA1dzukou6WN/wAO4ss67QjE83MhG1+T5Pq5NEawSZZtsWVGqyelgCbjcg8PC/n3HBphfgg2QY4Oasqh0NryDwQQRwVZTyrA8FSAQfOrDoGFEAj6HSg9C27mjlkWT9LMQ/gfK4IBlX/MxYfpZdXcCeSqmQI4oWptH4+ZPevsRY+/nQWwtcar5nT45QFkQOAQwv2ZTasPoR9RqlP8SRb2SLdkSrQZIacpfI7jWEjscjewvmr1g/xCVBMmNkooBJOxH8CzQidm/wBudBfWAQxbYYwFjSo41oClWlRfAA4AHtpZg9TyZ40Zcf8ADFh6u/yynnxFG1t+nyy8H6jWMHxM0rFYsaVqVZAzGJVZG+Uod5LE0eCBXvVjVlOoSTAfhwi0zJL3b3RMpHp7a/Mff5gCCpBIIOg2QZsgZY5lAdt21k3GNqs0bFo20XR+9E1pkDpRN0qYjjKkVjV+iEqBfOxSvpP0LFq4sNrdH0GIA2pYnyzszMeK+ZjfjjQMb1OtOPAFVVF0oAFkk0BQsnkn7nW7QGjRo0Bo0aNAa05ERZWAYoSCAw22pPhgGBWx9wR9tbtGgSTxJMezJ3FljAdJVBQ3VGSFxa+SQUP1pgVYXS6cVxJmXKk3zTNUeQ4UdxbpIDtUIjqTQQAb7LAE7q6HLgLIyqxQkcMtWp9mAIINfQitLu4sqnGydhleMmRF3BWUkoWQn9rIBJW1vypINkOstIsbqrwFYckNzwmQB+U9tSiQj+VIeB6gFY/KxJ26bTZIRSzEKo8kkAD9yeBoNrHjXPxmXMBZJWgxmFRmML3pPNyb3DCNT+kBd3AbcLA1m8k+UGCE48BsCTaplkHu0ataxg+xYEnzt502wMVYo0jThI1VFH2UBRz78AaDciUK5445Nn+5PJ1no0aCCdVM/qCRIXkJCihwrMSxIAVUUFmJJFAAnWOf1IRKCQWZjSItF3b+lRYHtZJIAFkkAE6rYHT2dxPkBe6Ae3GDawhhTUxA3ueQXoccChZYK+J0xshu7lA7buLHbbtjA+V5QL7kh5NElUsACwWLXM6ekqlZVV1+jC+a8j6H7jkasgaNBwHXc+dZzjpNIIIYAZHQXPI8xdUUsBuUIibrWi7FBdsBqt8O9JjlzJo3Q7Gx90gkcuZWkkKl43L7lEZVktQu42wJsE2uusP+ITXQIgxiWBt1UNk24UeaukHP5joa9PFDLleMiSPh4XDkKI7cR7kbGVjW2MA9u7HpxpmIJO4g7hVcOcAKqKiqGIAUSY7MFWVgAF3wuaY/0OT7gDsNuuQ+P8oriR5EbRrGHj7sroXC42QDFI21SCa3o1X+kfTU/B3xlFJhw92dZJKZCwV7kEcjRrMUq13qqvRA+bQT1fOgwMlJJZEghl3WWal3NQdVHvbGJq4A/MPudMxMIckH/o5dUfpOqWP7PGn+sYH6hrk/4ndShmxbUqzRd0lJEnUFZcaaEhT2z6h3FYWPKjkXemM/Wlfp8UZ7hyWSFYqhmAOUiq6UzoFFOoNkgAc6Dt11OsISdouroXXi/evtrPQGjRo0Bo0aNAapdX6kIIw5VmtlRVQWzM5pVFkKLPuxA+p1d1i40CPF+JDNYghkd1Yo++o0R18qZDYf94u4L8kajMz8xQFWBC7sFWRXLRxgk28qna9Bf6bs0CVHOniprIjQJU6HISvcy53WiGX8qPcxPDb4o1da5FBvp9OVfxT3sRcdsVcmY99BIq7pyYqbuAmViUscBgy8kWavXXVoI0Ch1EsRgyggeVHVlF0ymwdpPF7eSATXnkc6VpAzZEcOZIriOngG2hOQoUySXwZFJPoUUNysPovSZWIrgbgDtIZbF7WHysPuNU5MdJF7WQgkqhbqm2Q7LZkWzX6uPIo+3JBlrLSHBc48/ZZmMMgBgZ2LFXF74C7HceNrLuJPzi6UDTwPoJJ1UzOoJGVDNTOwVF5LMx+igE8DknwosmgCda+s9SEMTSUWYABEHl5GNJGv3ZiBzxzz41o6V0cozTSkPkuKZhexFHiKJT8qe592PJ9gAz6Z05gxlnKtOwri9sacHtR3zVgEseWP0AUBmBo1OgNGjWDyAA3wB5J8AfU6Dlvi3p8iumVChk2KUmjUDuMgYMkiAi3aI73WMEWSKNgA8zJmBou9IIIscx8K8geUjcFjjGPESHuP07CwJaWQeneddrjzyTyMyOq4yFlXYyOZm21vZlJCINxpRTEgE0PSfOu9HGkEdqrRqsGUF7YMTYoMnbb9TPJKAykXZSPyCwIdB0yE5URyJZXjVV3FWjWSSNSm9FCFTDG+wqxRIS1FLZjyc87JjhRT+DyshT4fJcrHfAChHJ/D7jQG6OJPuBWtnw7E3/ED3rBjgJiTawRXaRu+6kkgk+muSVj7fPqOmUPTvxjZLysdlzY0SA+lFUhHkI/VIzLYJ8KFAq2JBf02QkxiKOCEH5THh5DlCWIMbvtVI2Uhg242p8gaV9T+G0iy0fJeaQgF1lVzHYVtyyCKPbD3IW22CtMjlqJRr3/B/wAVs/UJIZIDGz745H3qwkycSldwg9ShoypDEC6HmtOf4h5oGJJsePvxGOQI21m2hh3AIjyxaIyLXuGI99BY6d1SSFimUxC7C6O4j3UrBXDGEbCBaNuAWg3I4vXRRShlBBBBAIIIIIPuCPOvMOl/Ec3/AA8SMrk4k7GKeZOysmNE+wMxl2+uSEyoFUE7qurvXXNiGKS8dWi3kUKLY8pI/Wi/yGvjeFHte7wA6O9TpX0vqwkYoytFMotonq6JI3Ky8SITfqBP3APAZhtBOjUXo0E6NGjQGjUHSmXrDu7x48ZcoaaR7SEH3UGi0jD6KteQWB40DfRpUq5ezl4O59o5Ntf/AHu9aYZ8qbyi4yrwxapHZh5aMA7Qn0LWSDyq1yDq9aZsRXosobaQy2AdrDwwvwfvpbk4U6K7wzPJILKxyiPY3vstUUrfjdZq/B1PRusvNW+CSL0KzbgQA5JuL1KpJWhbAbefOglo+6pgyBufbuLKrqpG4hXRz8rrQagbUkEex1SyesTY2yOSPvs52RSBkjVz7LKWpUfn9N7qbaLG3TzMxQ6Mu5lv9SMVYEGwQR9/bkHmwQSNVNwlDxTRiuQQ9FZE4pxxz9xVqftRIasLpLs4myWV5VsRqgIiisUSgb5nIJBc80aAAJtuBpHtkxFBDPNjqPUreqaJR+pW8yqo8hrf3BY8FvDOHUMrBlYAgjkEHkEEaDdqCdDHVHM6qsbIhtpHNKii2qwC9eyrdljQH70NBtzeopEheQ0OB4JJJ8KqgWxPsACTrnupYWVktjuVjSBZS0uO7HdJGVZR3CoZSVJV9gsWoBJqw4h6SO8ZnYyPyI91bYlqqjUcAn3b5jwLoVrz7+I38TzHFGmCxXvO6fiWUiI9v5kicj1FiVXuAFRfzeSoXvi3+JuPiM8GMYxN+ZukYEQxugG9PSPzJQCPQPtZ9jxPRWTKweoIKyl7qzx7yGlWcwrJ3DIyqSJJYxGVC8bwASCTrlBk5IZkdHhVC2TAodSETIdY2cb7bKjZbBpjuBLEkXrrvgGWMZU/aZpWneeNpBCUTuoDlQyRxgflgGKUql7iSvArQdJ8MZxTbAZMyBmOVKsUP4fIjigE7IihmieQKaAWrB22KB10JMw/lHqTrzzs6fGNx5NieNH+9hSPudc3kQKQfCM4j2kmlAjNYykrtOxHBc7a4w3atspvrug5u7IBa980J7lfKJcSUwSV+5Y/vQ0HPT/DkS5XekxomynERaSd5ZpCJHWBSY0VYV28AlD6QPp56FPhZ41YxNHGQCypBDFFueuFMrB2APixTD6itWvibFFxOzERDfFNzwI5lAD8+6yLEbPgbz7aYdIymkhRnrfRWQA2BIhKSLdC6ZWGgQfDnTYJVYSIZWADo0zvM4jnXdtV5CSoU746B8IpPJOmHSOpLFEI8iRVkhIhZmIUOVX0SAnj1oA37lh+nVWFexl1YCszA3V7clu5GbPNCfuoB/3l+mrXVJkTIBdQ0b48xcVu3dho2UBfBO2STj7aCMucNnwRKSGijlllIBrtvUaRN7et7ce//L/Q6vYiFZnW5ShUN6iDGCzNaox9d8WQSQAVqvGq0PRERd2Hsxy5DtsjTZJxQ3jg8DxRFffxplhY2wN6mcsztbGyNzEhR9FUUoH0H1skN+jU1o0E6NGjQRqCustGg05GQqKWdgijyzEAD7kngaRzfF0O9YofzZX+UfJGD9WlcV7jhQzHmlIBpgOhRd0ysm+Q3TSEvssURGHJEYNchKB971fKf7eNAql/GBQVGO7c2h7qDnx+Z6qr39Buva71MMeYDbNjMv8ASFlUn7by7V++06ajjUb9BTwsxnYpJE0bgAn9UZBJHokoX48EK328a2Z3T0lC7lsqQyHkMrD9SsOQfY88iweCdWL1PcGgXYucylIsgoJ237dthZAh8ru8GqJSyRz5AvVLDP4IFJSOwXdlm8bTI5crKDwvLGmHp9iF4tzkQ7x9DzRoWpojctjgizpTg5kzv25QsZT5r2lp1G5TIiKx2IW28myeQVWwSFperq0vajDSEfzGWtkdqSu5iaJND0ruPqBIA51jFBHjI8kj8nmWaQqDQ8AtwFVboKKA/ckmjnQnBhdsVFcvKrLA8iRqWlcCRYnaghYktRsFrAHPGE/Tp5issyRtsZWhxmkIjQgcSyyLG3ckHJVQNqnwSQH0EmOXNIJLw4f9FFZsjz8x+aKI8enh25vaODzH8ZsUfhsURRgzCYLHt4KxLE7Tr6f0GNaYeKu9d2J5/wAvdEnqJ7u2UnYOdpXdGvcH1+Wva9cT/FPpUk5wnBEUaNMJndBIkImiMaySIL4s1uul8kirAecdVwlVMlXWFEMsrDHftiIGQlgcLIQEhikKIo5QesWKI1Y+HzjzmRI3yFyceObIG0qq9xHP5sojjTc5EgAouAvAIutd5i/wfDdw5OW83d3l1EaBGZww7jK+/wBYDsFddpHt720b4PxunYOT2d/GPMtu5Y0wLUPFW1eNAn6jMpyJEBFxBC4X5V3bvw8JNkNshQOw5GxsjyJeN3wyGiDEE/8AL5MXcWqAE0famC8epVYgsfJkhkJ0ozM6aCQBjGY8fGxpmV1VMxl9cZAcErM0ckaPVesDaD6iGf8ARcfDibLhbKWshIz22ZkyAioYzuVvVYtVFAH0821kh2XWYC+PMqi2aOQKOOWKnaOePNaV/CuXuLjcGEiw5CG/KyxqrUP86M1+5c62j4sxRx3TY/wSnx/46o9LjWKjjxyzEIYkZgIoUi7jyRqS9EqgYJaq7Uo40G/4uxz6JFHqAkUmroBDOrbRRJDwIB/nOsOs9aiXKwVPMkhkKrtJKo0e3uNXyrvaNLPkv9jrXmZZk9M+TjRbWR+3Ee5KChDUGai3I8iMft50o65hSNjSSYoeLtK80k8wuXJCLbRBX9Sq21TuO0DYgRSDah2HRlpCm0KsbGNACWBjWthskm64N82NMQNKMGVEyCqhgchTkcn02ojjYBfKmjGTXB/fy40Bo0aNAaNGjQGjRo0BrFjWstQdApHUZpf5UXbHs8/p9uCIV9bUeCGMf2J1V6hHnWvbbHZf10rrIKBNxbmdGJNcNQHPOug26NugTp0ViQzZOT7HbvjA+v6EB+3DVrT0/wCGDFL3DkzuA0jBWkkIIk8KylypC+BSg+Pfks4Fk7jlihjO3tgKQwoHfvYkhrNVQFAe+qHxH1XIhQfhsY5EjA0C21AbA9TUa8k80KU8+AQb3WteREWUhWKMQQrgAlSfBF2D7GjwdJOp4WdLARHkRQzHeQRE3gr+WCe420q3lhuBHtpp015tg7/aD8WsRcqOBfqcAnm/Yf30FfG6Ie4JJ5DM6kmMEBY4rG20jH6qv1kk+pqoEjR8QCUoiQSrDK7gAshawqs7IPZCQvzEGvoeNN9VcqFy8ZV9qqWLrV7wVIAv2okH+2gox4McyAGWWQIXRiJXUlg1Mr9srZB48f8AvVnOzIolCysiq3pCsR6uK2hTy5o+BesZMIiQSRkJZuUBAe6Au1bPBDLS0eeBVHilIOLlZcbUZJI4u5Hdflfnbd2008cm5Sp4FhWBuiNBrx+nvEzfgH/LQlXxZRJ27B4EEh5g8HhQyeKUedJfin4iiXDylvJTNmjZI4JS4kLtQHYQHtMFL+Y7sDyddti5VMsUjqZtpYhQQGUNt3KDf2sWav6Eap/FuFC+OTMhfYVMe1tsqylgsZhkBBR9xABBHmuboh5gYoZXhxslWlBO+JJK3JIwbap2yblZl9Ui+O/PEOFAAe/D2cJppshZ3DYsOz1p3kK7vzTDI9SOO5Ey/M3Cr6rNDX1H+GMkJuBvxcX5m2KVlWaMyBwWjnIpuWLeoA36rZgtUMJcmKCLGMGasn4MwEx40RjJJNg75ABsseoN6yxNjxoPR/wE7/PksFI+WONU/wD025r/AGOsX6NilwkiJLIbZRMe6/FAsolJIHj5aAsa5HAxeruiRywRJsUqWfLenG0KBtjWRg3AJ3Mw5aiDRF3G+Ds52R8jMjAtWaNIN43Km0bZJ3Yim53bd3A5HFB1kk0MQI9K7Ru2qvqC3t3bFF1fvWuV+Kfi/uJLi4cbZE8oeEFFLRxuwILTOPSibSTe4n/DrV0P4OwyvpycjLEFUFncRowBK7EgKrvHPIJNk2b10eBC64ypiwJi0fSkiilUtZYxxP8AMbJosDZ550FqISLNCgUGIRSBn9w6mERqPpY7pP8AlGmWlfS+jiJ2kZ2lmcKHkavlW6REHpRbJNAck2SdNNAaNGjQGjRo0Bo0aNAaNGjQGjRo0ENpL1zrUsDxLHiy5KuadoylRKCPUwYi/J4H0POnR1AGgVZORkspEMKK1cNM5Asg16IwxPNWCV1qXoTSkPkuxegFWJ5Ejj9yVpgXa/1N7CgBZt2NGgVnEyA/pnUx/R4tz3Zsb1dRVED5bseTda1zdYaJkWaM2+6njsp6QL3FgCh5NDm/azxpxqDoNeLMHUMLo8iwQa9uDyP76z7fN0LPv9dSmstBWy8ISD3VqIV1oOl+SrEGj4/05vSrPzJ4xBHRZ3dN8wQCIIj75d4LExkxK4B8biKI40+1i2gXv1dO0JIryFJodna9+xNg1QI+upypJyE7KR+rlzK7KUscUiKd5+oLL++rsaACgKA+ms9BRfCkMit3iqAC4wiUx9yWILD24BH99Th9LWNmYF2ZzbF5Hb3JpQx2qOfCgavajQRs1Op0aA0aNGgNGjRoP//Z"/>
          <p:cNvSpPr>
            <a:spLocks noChangeAspect="1" noChangeArrowheads="1"/>
          </p:cNvSpPr>
          <p:nvPr/>
        </p:nvSpPr>
        <p:spPr bwMode="auto">
          <a:xfrm>
            <a:off x="1679575" y="-585788"/>
            <a:ext cx="1828800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2677-50CB-478C-A043-C29B0C15947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09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t0.gstatic.com/images?q=tbn:NDpYbdsF8PlGqM:http://i560.photobucket.com/albums/ss46/arazideyiz/barinak/bar16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3" y="1988840"/>
            <a:ext cx="1823917" cy="142113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Ağaç altı kar barınağı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Ormanlık ve karın derin olduğu yerlerde yapılabilir.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Büyük yaygın dallı, dalları kar zeminine yerleşmiş bir ağaç (mutlaka yeşil olsun) bulun.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Gövdesine ve aşağı doğru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kazın. Mümkünse toprak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zemine kadar ulaşın.</a:t>
            </a:r>
          </a:p>
        </p:txBody>
      </p:sp>
      <p:pic>
        <p:nvPicPr>
          <p:cNvPr id="94210" name="Picture 2" descr="http://t1.gstatic.com/images?q=tbn:d-q5m8Sq01fYjM:http://i48.tinypic.com/28a51f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4221088"/>
            <a:ext cx="3024336" cy="2343862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9C8-0FE6-417A-BE84-C24D75F9F14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126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Kar duvarı-tur kayağı ile barınak yapma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Uzun yanı kayaklarınız kadar olan bir dikdörtgen barınak yapmak için karı kazın.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Duvarı, bloklarla 2 m kadar yükseltin ve kayaklarınızı iki uzun kısmı birleştirecek şekilde tavana koyun.</a:t>
            </a:r>
          </a:p>
        </p:txBody>
      </p:sp>
      <p:pic>
        <p:nvPicPr>
          <p:cNvPr id="98306" name="Picture 2" descr="http://t0.gstatic.com/images?q=tbn:ANd9GcTiYxl2VHvE2z11n23b4YjzIshpJKSIdiRrpHw4js9w98JoJe1ACCHWY63r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4293097"/>
            <a:ext cx="2808312" cy="2109471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07E-6904-4228-AEEA-9FC4FBA1A46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835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Kar duvarı-tur kayağı ile barınak yapma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Kayaklar tavanı kapayacak kar bloklarına destek olacaklardır.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Girişi de tünel şeklinde yapın.</a:t>
            </a:r>
          </a:p>
        </p:txBody>
      </p:sp>
      <p:pic>
        <p:nvPicPr>
          <p:cNvPr id="98306" name="Picture 2" descr="http://t0.gstatic.com/images?q=tbn:ANd9GcTiYxl2VHvE2z11n23b4YjzIshpJKSIdiRrpHw4js9w98JoJe1ACCHWY63r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3933057"/>
            <a:ext cx="2808312" cy="2109471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AAA7-40E4-430D-B6BB-17212D4BEC4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733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Kaya, kar duvarı ve panço ile barınak yapma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Düz veya negatif eğimli bir kaya varsa buraya bivak ile yerleşecek genişlikte zemine kadar kazın.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Çıkan bloklar ile kar yüzeyine duvar örün.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Yeterli yüksekliğe erişince baton ve panço ile çatı yapın. Çatıyı kar ile destekleyin.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59-348B-4468-B939-714D6305B3F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268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Baton, Hedik, Tur Kayağı ve Kızak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32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enkolay.com.tr/published/publicdata/MURATENKOLAYY2/attachments/SC/products_pictures/tsl-205-rando-hedik_64727.jpg"/>
          <p:cNvPicPr>
            <a:picLocks noChangeAspect="1" noChangeArrowheads="1"/>
          </p:cNvPicPr>
          <p:nvPr/>
        </p:nvPicPr>
        <p:blipFill>
          <a:blip r:embed="rId2" cstate="print"/>
          <a:srcRect l="6261" t="8059" r="6158" b="9856"/>
          <a:stretch>
            <a:fillRect/>
          </a:stretch>
        </p:blipFill>
        <p:spPr bwMode="auto">
          <a:xfrm rot="18619794">
            <a:off x="3832057" y="3906813"/>
            <a:ext cx="2213852" cy="207492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Baton, Hedik, Tur Kayağı ve Kızak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Bunların genel kullanım amacı, karlı arazide batmadan ilerlemek ve enerjiden tasarruf etmektir.</a:t>
            </a:r>
          </a:p>
        </p:txBody>
      </p:sp>
      <p:pic>
        <p:nvPicPr>
          <p:cNvPr id="12290" name="Picture 2" descr="http://www.projexml.com/297/images_buyuk/LFS3520.jpg"/>
          <p:cNvPicPr>
            <a:picLocks noChangeAspect="1" noChangeArrowheads="1"/>
          </p:cNvPicPr>
          <p:nvPr/>
        </p:nvPicPr>
        <p:blipFill>
          <a:blip r:embed="rId3" cstate="print"/>
          <a:srcRect l="32130" r="20621"/>
          <a:stretch>
            <a:fillRect/>
          </a:stretch>
        </p:blipFill>
        <p:spPr bwMode="auto">
          <a:xfrm>
            <a:off x="2135561" y="3212976"/>
            <a:ext cx="1630083" cy="3449960"/>
          </a:xfrm>
          <a:prstGeom prst="rect">
            <a:avLst/>
          </a:prstGeom>
          <a:noFill/>
        </p:spPr>
      </p:pic>
      <p:pic>
        <p:nvPicPr>
          <p:cNvPr id="12294" name="Picture 6" descr="http://www.alpinturkey.com/Big_image/_MG_0297.jpg"/>
          <p:cNvPicPr>
            <a:picLocks noChangeAspect="1" noChangeArrowheads="1"/>
          </p:cNvPicPr>
          <p:nvPr/>
        </p:nvPicPr>
        <p:blipFill>
          <a:blip r:embed="rId4" cstate="print"/>
          <a:srcRect l="12247" t="6690" r="6476" b="1320"/>
          <a:stretch>
            <a:fillRect/>
          </a:stretch>
        </p:blipFill>
        <p:spPr bwMode="auto">
          <a:xfrm>
            <a:off x="6384032" y="3284984"/>
            <a:ext cx="3918544" cy="2952328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5E0B-477D-4595-9FD9-10446F8F5C7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383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Uzun ve dik yürüyüşlerde vücut ve sırt çantası ağırlığı insan için normalin üzerinde yüklerdir.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Baton kullanımı her adımda ortalama 5-8 kg yükü bacaklardan almaktadır.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da, bir saatlik yürüyüşle düz zeminde 13 ton ve yokuş aşağı zeminde 34 tonluk yüke denk gelmektedir.</a:t>
            </a:r>
          </a:p>
        </p:txBody>
      </p:sp>
      <p:pic>
        <p:nvPicPr>
          <p:cNvPr id="11266" name="Picture 2" descr="Lafuma Lautaret X45 Baton (Tek)">
            <a:hlinkClick r:id="" tooltip="Lafuma Lautaret X45 Baton (Tek)"/>
          </p:cNvPr>
          <p:cNvPicPr>
            <a:picLocks noChangeAspect="1" noChangeArrowheads="1"/>
          </p:cNvPicPr>
          <p:nvPr/>
        </p:nvPicPr>
        <p:blipFill>
          <a:blip r:embed="rId2" cstate="print"/>
          <a:srcRect l="24570" t="3780" r="26291"/>
          <a:stretch>
            <a:fillRect/>
          </a:stretch>
        </p:blipFill>
        <p:spPr bwMode="auto">
          <a:xfrm rot="5400000">
            <a:off x="5904722" y="4650498"/>
            <a:ext cx="1174645" cy="324036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8967-178A-4253-A6DC-B0ED5112B02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944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Batonla birlikte üst vücut da etkin şekilde kullanılır ve böylece daha dengeli yürünebilir.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 err="1">
                <a:solidFill>
                  <a:srgbClr val="002060"/>
                </a:solidFill>
              </a:rPr>
              <a:t>Teleskobik</a:t>
            </a:r>
            <a:r>
              <a:rPr lang="tr-TR" sz="3000" dirty="0">
                <a:solidFill>
                  <a:srgbClr val="002060"/>
                </a:solidFill>
              </a:rPr>
              <a:t> batonlar tercih edilmelidir. Hafif alaşım (alüminyum, titanyum, karbon fiber vb.) malzemedendirler.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4901-E750-4063-9BD6-1489D3A81A91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515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Sap kısmı kauçuk veya mantardır ve ergonomiktir.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İki parçalılar daha hafif, daha sağlam ancak daha uzundurlar.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İki parçalı batonlar aynı zamanda çığ sondası olarak da kullanılabilmektedirler.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CC9E-4CF7-4B6A-9D87-5EFF33E83D3E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680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Kış barınakları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Ancak erime çok olursa ıslanma söz konusu olabilir.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Her kar barınağına iyi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bir havalandırma yapılmalıdır.</a:t>
            </a:r>
          </a:p>
          <a:p>
            <a:pPr algn="just">
              <a:buNone/>
            </a:pPr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Yorucu bir iştir. Mutlaka kar küreği kullanılmalıdır. Kar sert ise kar testeresi de kullanılır.</a:t>
            </a:r>
          </a:p>
        </p:txBody>
      </p:sp>
      <p:pic>
        <p:nvPicPr>
          <p:cNvPr id="80899" name="Picture 3" descr="K:\hfdn\fotos\çok resim\kzlarsivrisi\IMG_3334.jpg"/>
          <p:cNvPicPr>
            <a:picLocks noChangeAspect="1" noChangeArrowheads="1"/>
          </p:cNvPicPr>
          <p:nvPr/>
        </p:nvPicPr>
        <p:blipFill>
          <a:blip r:embed="rId2" cstate="print"/>
          <a:srcRect t="6042" b="6355"/>
          <a:stretch>
            <a:fillRect/>
          </a:stretch>
        </p:blipFill>
        <p:spPr bwMode="auto">
          <a:xfrm>
            <a:off x="7104112" y="2204864"/>
            <a:ext cx="3312368" cy="223224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C184-4B6A-4E81-96CD-8717339D594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300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Batonların uçları ve paletleri değiştirilebilir.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Kışın geniş, batmayan paletleri tercih edilmektedir.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Bazıları amortisörlüdür.</a:t>
            </a:r>
          </a:p>
        </p:txBody>
      </p:sp>
      <p:pic>
        <p:nvPicPr>
          <p:cNvPr id="9218" name="Picture 2" descr="Vipole S08 17 - WILDERNESS S CORK Antishock Baton"/>
          <p:cNvPicPr>
            <a:picLocks noChangeAspect="1" noChangeArrowheads="1"/>
          </p:cNvPicPr>
          <p:nvPr/>
        </p:nvPicPr>
        <p:blipFill>
          <a:blip r:embed="rId2" cstate="print"/>
          <a:srcRect l="46871" r="31961"/>
          <a:stretch>
            <a:fillRect/>
          </a:stretch>
        </p:blipFill>
        <p:spPr bwMode="auto">
          <a:xfrm rot="5400000">
            <a:off x="6317010" y="3352006"/>
            <a:ext cx="1008112" cy="476250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F59A-E794-4E38-919E-9A67CB39B58A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896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SL 227 Rando Hedik"/>
          <p:cNvPicPr>
            <a:picLocks noChangeAspect="1" noChangeArrowheads="1"/>
          </p:cNvPicPr>
          <p:nvPr/>
        </p:nvPicPr>
        <p:blipFill>
          <a:blip r:embed="rId2" cstate="print"/>
          <a:srcRect l="11340" t="11340" r="11801" b="13061"/>
          <a:stretch>
            <a:fillRect/>
          </a:stretch>
        </p:blipFill>
        <p:spPr bwMode="auto">
          <a:xfrm>
            <a:off x="8040216" y="2060848"/>
            <a:ext cx="2448272" cy="240813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Hedik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Bol karda batmayı engelleyen kar raketleridir.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Genellikle damla veya oval şekildedirler.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Modern hediklerin çifti 2 – 2.5 kg 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ağılığındadır.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Esnek, kırılmaz plastik ve </a:t>
            </a:r>
            <a:r>
              <a:rPr lang="tr-TR" dirty="0" err="1" smtClean="0">
                <a:solidFill>
                  <a:srgbClr val="002060"/>
                </a:solidFill>
              </a:rPr>
              <a:t>kompozit</a:t>
            </a:r>
            <a:r>
              <a:rPr lang="tr-TR" dirty="0" smtClean="0">
                <a:solidFill>
                  <a:srgbClr val="002060"/>
                </a:solidFill>
              </a:rPr>
              <a:t> malzemeden yapılırlar. Hediklerin altında kendi kramponları vardır.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B4A1-0C26-4DEC-970A-9107E42F64A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8491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Hedik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İdeal hedik, bağlaması her türlü ayakkabıya hızlıca takılabilen hediktir.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Bazı hediklerin eklenebilir kuyruk parçaları bazılarının ise topuk için basamak sitemi vardır.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BAD0-9BF7-4260-935A-41A1FC631FF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5534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Hedik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Ancak ağır yüklerle çok kullanışlı değildir, hatta bazen kırılmaktadır.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Aynı zamanda eğim artınca kazma ve krampon kullanmak gerekince hedik sırtta taşınmalıdır.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E78-0C15-4223-9CF0-2552D1E2366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949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Hedik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Doğu Karadeniz dağları ve Doğu Anadolu bölgelerinde hedik kullanmak şarttır.</a:t>
            </a:r>
          </a:p>
        </p:txBody>
      </p:sp>
      <p:pic>
        <p:nvPicPr>
          <p:cNvPr id="6146" name="Picture 2" descr="http://t1.gstatic.com/images?q=tbn:ANd9GcS9GpHJL1me4KM_G-Nsbe5Mf1JwuHlKgNdaWNm1tnB_liyU4s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708921"/>
            <a:ext cx="2533650" cy="1809751"/>
          </a:xfrm>
          <a:prstGeom prst="rect">
            <a:avLst/>
          </a:prstGeom>
          <a:noFill/>
        </p:spPr>
      </p:pic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C+AJMDASIAAhEBAxEB/8QAHAAAAgMBAQEBAAAAAAAAAAAAAAYEBQcDAgEI/8QARhAAAgEDAwIDBQUDBwoHAAAAAQIDAAQRBRIhBjETQVEUImFxgQcVMpGhI0LBJFJysbLw8RY0Q2JzgpKi0eElMzWTo7PC/8QAGAEAAwEBAAAAAAAAAAAAAAAAAAIDAQT/xAAhEQACAgICAgMBAAAAAAAAAAAAAQIRITEDEjJBIlGBcf/aAAwDAQACEQMRAD8A2Oq3XdZtdEsjc3TMcnakafic+gqxrNr7UodU6ju76+W6Gl2h9lhngGfDc559ckjAOCPeHwpZNrCGik8linUuu3Rjkgi06NpD7li4czHHkckAHkd8dxV7ofUA1CY2d9bNZagF3eC/749VPn8qzxZpt6y3g1kmGTfcY2jnAeYgDBGCIXGOwHlV1cNPcaSki212l/pqiea5mIJSXufPJDDLdsD5GsysobDw0aLRULRr9NT0yC8QBfEX3kznYwOGH0NTadZEeAooqt13UF06ydy21ipwfMDzP9/OsbpWCVujhq+tm2f2ezjEtwTt5BIB9AByx+AwB5kVWtrF/C0vj3sAlhXdJDsXKjAPKgE9mH73mOaqJo53YWnskEt9dQi4t5zPj2RQfxHzyD2wRuyc8bjVWYLmWeNoIr0+3qdqteo5cqAJ92e+9VUD+j5DilSbywbSeDQdO1YzSGC7j8GbOAcEAnyBB7H07g+Rq1rP9HW8uZl/ZyOk8JuIXubkyO0XZIuOA2Fbz5xnupNOOk3ntMOx2LOoGCe7Kex+fcH5UJtOma0mrJ9FFFOKfCQBknA+NLt91DNt3adFH4IDYnmOA2ODtXIz/fiunVN0zC20uGVUkum/aOWxsjHf86g6qosbjwraZZYECv4WVILfhVdpwMAkdiOGHfGalKVtpDJezoNW1mB5Sq2d2sL7XRiIWJ3Ee6ckHkVeaVqUOp25khVo3Q7ZYZFw8bDuGHkaSIJWgcmJoEKjPiFFQuAAD3JOSCD27k1ZTTRaT1DZXUF6lzHcItveMGB5/dY48/nzwfnSd3HPobqngcqKBjHJwaK6CZX6/eGw0W9ulOGjhYp/SPA/Uis90mzu36ZhtoLu1WDU7pYn8SLeySZBVs7h5IOMd8evDX9oVx4GhLGT/wCbcop+IGXP9mlUnTvYLK2gs3mufYTbyBIjlZycRtnHfO7n0IPlSbkUS+J2M1/ceLf+12oW5ha58PwyAN2Ldh+LHAwfrVvZ/ewnmiN1bsbyd7Mkw5C+CNu7G7zUMceuBVOsmjIYmaxdLZrnx1zEw/k4Ta5xjsHGcfEGvEF1p8NuyyWchvQsQAaEkiQHMx7cnbgn6VpgwdGz+y6jf6WWBXcZYgDkZHusP7NN9Ilve6RFrttcadG6K1wqRsEKoyFAh4PxIOfPFPfzrIKrQTzTAd+KRuodQFxq0cIa3z4myMXEm1GIH73wAyceeRTlfTez2k0v81azW6vmsLn21YvGLqYZI3RWVlfkcH49+OcD0FZNrskzYRfVtBdw2ln49pHPo8rRSC4ylvuM8h/0KgNjzxgcAFRwAcebqC3liuAJ9NkF6BJdXEVlJtsjjIKkH/Dlj3OeOj65OJ4Dd+J4WliRHZJI8mU43HmPkYz3JPNdH6iEOnm2t7pttxcv7Q7zJkxsxLAAIfeIOOePP5N3j9idJfR4iubciRQ+k2stzMqBw8kLW+BhZkOQQjckHjBbn96mLpTUQ1uoaSJ7iyPhXSxHIUjAcA5ORjaw5P58UtapqtxYok9g1wwbZbWRllQ+HG/JDfsslc4xzxgemKtem7m3kkt3eBo3ZfZ1YMMGLnCvj8TA5G7A4PrklOSS62h4QleUaL9f+9fai6c5ezjDH3kyjfMHFSqpdom0KFzN4vUmoTFJHit4RGSgU7FHJODweR2+dc542CeFcQ3CohLOiwpgMR74HHbw8kfl5V5tNl1NKX96eaQ7E3HLru3MMeYIOPqK53EkSe80RKnOzxrgqSuCV4znlVKf71c61ZSWzmglt7kSxpKsqtziBMbsnPp6t+VdNZjmuNCZCkwELKVJCKEznaeOSxByTXJn8OXwxJuOQDtuB73kfxevvH61KW4aS2kRpZgkiglZIwdzAZA3DsAuyseU0atoa9Pm9qsLafOPEiVj8yKKjdMSAaDaKxwVUr+RIoqscxTMccij9q9wVXS7dCMl5HwTxnhRn4cmqDUL54byUWurJM8DqITHCCZGhXMB44O52ZDjufSpf2r3y2/UOm+IsjJDBvKxjLHLN2/4aoJLySGGEme73htqN4sce2TO+QEHkYn2sMj8Kt5dyPkxniKLZLlmg2jU5WjjjEETeynm3f8Azhv90558sCvUd7dXd3Agv4FnlkLSrJEVZJZiYW8xjCKCPmPWuFnOrRPO7StBbRM0kZv0JaHLCWMDzLSKWA9AOwNRWnc+JJLMzs4YO5ZJgHdcEjBB92EDt++mO9NoUsNYaaHSrS7WdZFgka3hCJt2rDwp+o5+RWtaRxIiuvZgGHyNYlqFw8gI8FY7a5XYqxRMsaSIACMnjO0KTjP8K2HRJTNouny/z7WJv+QUsPNjT8Ezl1G5j0mUg8nApf1DSrNen7e4eEGWSaJdxJ43SAdu1TPtDu7iz0WOe2aNV8dRIHGQVweP6qR4+twdBhstV2u6XcTRyRx90WRS24Z7gYwfP9TrXzyJbUMF90PotjPqWvvNul2XrKq7iAOT8fh3ps/yd0jIPsSZBznJzS39n2oRajrfUM9u58GWcSRhhglctg48vrTzTpIXsxH620jTLW30sRWyo8+pwx/iPIJOc/pUnpbSrJ+mILvwR4xQyK+TnPJFH2izwQxaG1wcoupxyMAMnaqsWIx6d/8AGq2z6y07S+kdPigDT3UsQijixtG48HcT5DzxmsklRqk7HLSmyblfSQMPqo/jUyVtkTt/NUn8hS50VqU2qLezzRRxDcgREffgAeZ9aYbr/NZ/9m39RpV4BLyZn0V1BaQxlzcG5ldkjEaHA93PcMOfdPB4NfdNvxcRwMEMTRzB3KwqMj3GGOTzgCvd5ZQTaLpd3JGpeO+fc2BkgwyDH54q7+z+wtIukdNKwRlpIt7M2HJJJ/eI5/wqMIylFZKSrZVt+1kgAkne3SPZKNiqcZOe4wchsfrVdBewXZVGjnSTxMxv4cYDblMgzgj3sAjJzjkD1rSBbwjgQRY/oCsw0rR7SHWr3wYwwju9QcbgDt4jx9Bu4rZwaWzYOL2O/Thf7ng583/tGivegIzaVCwPBL/2jRWQb6oGIvXj3I64jlsv85gtN0RKhsEJI3Y8ds0l6HYX951LDpUKyEGIXsduhVV3FVcPj8I/EDxx5EVoGs3tgn2pWsF3cJGWVIyrnGd8Tgc9uc1S9F5/y+0FZHXfHojQksxOfDd0OP8Ah8/Q1WMd2LOeEW3+TeuvAIZNOt2jBRgGKltysWU53dwST9TVN1lpOs6X07LeSRyQezDajxkHYHOG7Enknv3B8xWyf37VR9bJ4vR+tJzk2Up478Ln+FMoV7FfI36Ml0dbqPTorXEnsstlDdgyKD+Jgu4HuMkdh3PJrYOk2LdL6ST39kj/AEGP4VkOh63ZnSIY5p0Eq6dBboiqSSUmlJ9TwAMk+oPnWt9Gsr9KaSyElTaoRkY45rEqnZspXCjz1nO9t07czxxJI6lfdcEjk4zx8xWXXS3V3b6bc3eiQwRw3oWJo7fBmBJba25s4zxjAzyfgdh1bxPuu7MAUyiJigYZBIGRmstu9W14Wtub2zt0srS8S4WZSQWYAjGCTgcE9vP4US8gWYnoabpOpdS7tJ1CTTQ0CNblMp4MmMlSDjv8D5VaWU/Wkj6jE2uWfs+nSNHNcvbIWwFDZ7c/MmoUV1GNPv5JNMkU6g3tFk+VOxicDGfLPOPQ4qPFHoyXWnQutxb28kX8uO1xudSWXgHt+LP0rOxnWyHPoV7qq2OodR6rM1zfSKIY3cDw4e5Y9gvcDaMDJ868DT+mtN1u79veaW1t5DHZBMsrMDksxHcAn5cHg8VIhm0aKwvShc3pdYrRpY2Zoos53EkYyFyfmRVnoWr6DZ2dxYSWzSmS53IvgbxHEoGCSeD+ED1yfnQ3g1KmOfSkthcQXVxpaKtu8oUbItgyFHlgetWequYtLvZF7rbyMPdzyFPl51B6VjthpKy2cIihmkeRUxjAJ448qtLkFraUKcEowGO/anXiK/JmET/aFcposWmnT4BKlxHMGMhzjA7KRnknHPka0roPqTSZOnbCze9SG5ghEckdy4RmK8FgTgEHvkVkdxNbTT28y3NxNdyEQzpeWykCKSLZkHkk5yPL1HrU4W1jKl3FINNwZHYTRyvEdsIAZRjsJNuQBnnOAKlF9aou+PtZtN71NoljD4s+p22PIRyB2bnHAGc1k46uew1zVkgiD+0zSLEj8OodlJJHckheKrRYQTwXPtUMJG32iIT3ZlOyTGyNR/OHn/hXSNLaC6S2e6O2zbZCLKEZOSzEk9/hnnkDyFLOfbA0OLqbB0dcpc9NWM0ikO6sWG099xoqV0uqx9Oaav7Q/wAmQ5lPvHIzz8aKdJURezJPtZtdMfq2X26a8jeSGElolVgPdYAgHg8gfrSp09b6hp+qWt9ol1btLE1uys+FbxJvcMZUnGASQeR5dvLS/tLtNUu9bW10+K2K3NukYaRiPeJdT+jcGs9SNJJ47qfS5DFIHmXZw2HAiTn4SLn5k/Cni9iyWjQrb7Wkt4zBrOjXSXsbmOQQY2lwcYG48euOe9UPVnXmua3pckNpYJp+m3IlQTSv704T8YBI49MAd+M0vvK0Z/Z3eqR3duFkiX8RN97ok7+eCe/qPr3gWyaVRa2l5eQxmOeIzH3fCX3pjj4sD652/mxiRL0236b03V5Y52m1BvZ0aKaNgV3eGWl4BGMnAA8hWxdIGM9K6QYUKRmziKq3cAqD/Gss0ZdbtI55bDTrSFIIHt3Esh94NudMY/1WUfQVr2kI8ek2KSAB1towwHYEIM1i2D0S+/HbPGax/WdM6gu5r03TYs7ZZJJI5TsSRUyw9xe/JPJxxnvWw/PtWe9aaRq11q7mO5EdkwV0Dy+Gq8YbO3kjBbOTjGaWeMjQe0V63V+UsLR7WJ/ugG5YsSDsOCD8tp/Sud3c3ssF6sOnoZdQlF2mH/cGTgf8P619I1aCa5vFnglO8aY7qmARjaCBntnNepZtXtPCIMZW1xpyAJ2ZtwGPhz3+ArDTzcapJJffesOmkx3Nu1naKGBBIA974k5J/wB3FQdI1GSyicXmhNdWjEmOUjOCPcAzjge6fiSR9ZVz972VjsUW3haFLtxhvxMeD354ZRU3p+HqOynh0q/ghls55wonUg+Eo94rgevPJBPJrHYLZoWl24tdOt4FGAkajHocc1Kxnj1xRQMZB9DViR+d7+W0sryzu9O1u7u72EcrcJkLhTgAY5O5SME9ufXE51j/AGVvHd2zQxZRZGhwCkALLzjnczFcdzjvip/UNne2epfeF1f20hs3mkhgMAC+4WYZPmfLt3ArnZWF2zNZIltc4l9hidcf6L9qxHHn2/SuZndE9RqrTQu/3apciVv2eNhn4YMMY/ZlfpnIqLbkS3fiXmrGyFtbiOJooyNwAcAHBHGADzn8QqfPHNe+6ulxB7liy47L4/CD6bTj69qrre0urzWZriz020iWWEP4ciqwwfcyM8g8N2OOR8MIP6Nv0tfC0y0jyJNsCDee7e6OaKkRKFiRe+ABxxRXWkqOBvJnH2qabBPf2V1canJZRpBtYKw8nB3c+YzSBbWyy+DD95FFkENuFb91ShkIyMcLL3/WtL+1SwNxFY3CafBeNGsq7pWICZAPbPPY8fCs7ubQ28NxazaSkU/vxjwxkJI0glGCM8BCQO9TTqTQ20jpDcantju1ubaV1P3uSwPLtJ4ZB4+oHpUn2e8tQYLjU4lS3lFiSozmOXLO3/N9Bx5VyiXRZp5C0ckUEl4ZFIJ4g8M4P/uc1HCWC2YjEZe6ksDE3c/ykuSPyXj8vStbBI6WxEr3i3Osz28xgXHhybQ+cqMjzwFGPPmt6hUJDGgOQqgZ9cCsW0iLTrvCyaSzC6uIvClMZOQ20Y3HnAOea2w9ziiDtsJqgpW680e51WyhW3kCxqWEyM5CspAzkDv5/nTTXK5QSQOjcgg5FNJWhYOmZYenb7TrG1tWv5JPalkn2KcIrRZOAPr+Yr1aaZqE0kKG/k2y2z6iTnz5FTNev7i3urW3UxgxwXShm8iU5P0xn61Ah15obnTQkltu+7GtgN4IA5yT+p+nxqfaNWVcJJnqx0vUtWdLV79lg1KM30rkA427lGfzU/SmLovStTsb7wb2+9ptIIN0AwcqXPOc8+R8z3ql6a1G5m1GGFRGy/dqWw25yo3Ek/Pmn7Rl3RS3GBiZzj+iOB/Vn60J3JULJNRz7LGiiirEjD+q7HQbbqWV7me6ZvvEtcAMdqQli0g7cZyKgWhtoVjaO6uop1tmdkfgxzl8YwfWIjJHfANPXXqxW8WuArGguIFLMSFBOUOTxz+EjHn2qu1nULWbqjxZIbdIy9i/7SQc7DIjDtjkHGPQVy2qeTthLKKS58GKWX2XV3ZYt/gllwf2bARDyHZn+nNSNLsdPk1dYIb+5ZluljtyDhHiyuMcckkNXfQJbRdasmeOymVIDuAORwjLnt245+nrVv0nbQz3GjI9pCs1uhV3WPaWKu2G5GflU21gaTpGmYFFHFFd1HALPX0dy+hq1pGryCdVYMOArblJ7j1FZrDJqtnJFc3G2d7YpqMmGB3Bz4QB479+Pn6VrPVdvJddO38cEhjl8Lcjg4wVO7+FZJaWVobr2eXWHAn8ZrluNgKYaMZOcknJ/vioSVTKx8T3Fb6ikB046erSrC2mhuB+0Z/G3Z+Rroby68eW9h07YjXA1JQQMhIx4TAfI8n61xUbQZhrM/tktkNQUEqD7UCFK9u+OPWvsq21vHN4WrzSJB4MaKiq2YpV3SDtzgk/litdmlx0rb63Hrmm2d4sYtklEqgIDtiwXxkHjkjuOK1as7+zyweLW5Hi1AXdjBbEROUwWLtwflgHFaJW8WmxeR5o+0UUVUmJ3UsUdtPcLPAk1tcxkOryiJRx+IufwgHDZ+FZtMivBceI5cXDJOxWWJmLbTvI3duFfA+KDPNa/wBU2zSWDTRLmWMbl8+3w7Uk3ktncJeGPUU2RsYgxt9xkWYhpGyq4yrZxjgeEwx3wkPaG5Hpk7pyR5NOSdZpJZHjXO8xsBKQF90pwR5885znBFP1tCtvbxwp+FFAH5Ut6OPbNQjkEiSpkzeIqBRIBwpwOOSSfpTT86ILbCWKQUUUU4otdU28ZvLWWWGOaN8B45FyHxkjPB+Hlmly7i8WGRUSRLQySAKu4IS2dwHBwTlRjuPmThw6oUjT1nALGKQN/f8AIVV3xgupWKQeEzFGV94jIyvGcEea5+GB61Br5NFU8IpE275kiAZp42RlQSljuCLx8eAee+MedXHTSvPr1xK+QIY9oU590HAA554571GU2u5JrlHkhLAGM3G/3cbj7pPpt+qmrboyIm0ubpxhppe/wH/c1Jq+SMf01v4tjFRRRXYROc8STwSQyjMciFGHqCMGsktrDTrOaG0msYpJPvCMMzYL7UD5XJ8iVPw5+Na/Wb9RRC06hv4TsWO5jZsu5UKSocH57lOPQnNQ5bTTK8dNNEGWPTfbI29itl/8b3BW2jChMsnwGcn07V4gtdICWAewt5UF1eIQCp3oS+Bx6FRj5fGq23t1ljlUG3BIEaM0wyBuHY47ZH6CrMOqHUL5ESHxQsYCSg7AeSNoGOcd++QaWTai2x4pWNf2c6ZBZWFzcwJt9om2gZyAqjHGfiTTbVd09beyaJZQkYYRBm+Z5P6mrGrcaaikyM3cmwooopxTlcxiaB4zzuXFKFm5S6h3I5W0inSTEeVLZXw+fI4kfHzNOlK2pP7DNqEacGbY6j0Iz/0FTljI8VaosOmrfbbyzHneQinHBVePyJ3Grn51HsIFtbOGBe0aBf0qRTpUhW7dhRRRWmEfULcXdlNbtj30OPn5frilSB4ZLVMviRA8c38n3BcYZew7kjz5pzpavbd49VmtIpFjiuyLhCUDZZeSv5gH5VHkSUlL8GjqiDfXEcdpMvjsJdm1EWPZkyHLqRjnB/rFM+k2nsWmwW54ZEG75nk1RrA97q1pE0rPGB7ZJlQMFuw49cD9aaKzjVzcvw2WFQUUUVcQKSevQ1nqOm6kkYfY2CrHGSpBx+Ranalzr61Fz07M+MmBhJ2zx+E/of0qfKrgynE6mhBkgO94B7CSD4W7Oc4/Zg/XGameC11d2NgYoENzMHPhDyJCkHj0Qn61CDxzSRSNHZbVhDtGxHPuhdvw/Cfzph6Nslk6mnYIoSyi2+4cqXICZHzw5+vrUp/LH2Vi+tv6NBxjjHHlRXyvtdJzBRRRQAUq9RKW1aEd1bAJ+bp/1pqpa17/ANUtv9pH/wDZHU+T0U4/YynvRRRVCYUUUUAFVHUsKnT1ugMtaOJcfzlz7w+oq3qLqls95ptzbRFQ8sTIpY4AJHnSciuLSNjsrellEtvPfFQDcSEKFGAqKcAD0FXlV3T1jLpukQWszKZE3ZKnI5JP8asaONNQVmz8sBRRRTihXC+tlvbOe1kGVmjZD9Rj+Nd6+Ghq8AnWTJNG8Ytbo1lC5s5XD7mwSUbc2eP9bAz3xTj9ndr4WkTXZUKbudmXAwNi+6MfDIY/WljqWP7s1fXo4S6y3CRyWyqeC0jBWGPiTWkaZZrp+nW1mnaCJY/yGD+tRgs/wtN4/pKoooqxEKKKKAClrW/e1W2x5Sxj/wCRKZaXtThml1mBUicgSxksFOAAyn/81Pk9Dw9jDRRRVBAooooAKKKKACiiigAooooAKKKKAM06+UjrvQwO0vgq4HmPG/7VpdZp16+PtB6dXz32/wCsx/6VpVThtleTUT7RRRVCQUUUUAFFFFABRRRQAUUUUAFFFFABRRRQAUUUUAFFFFAGX9dNn7UOmo/Nmtz+UrmtPHYVQar0pZap1NpmuTTzpcWAGyNdux8EkZyMjBJ7UwUsVVjSlaQUUUUwoUUUUAFFFFABRRRQAUUUUAFFFFABRRRQAUUUUAf/2Q=="/>
          <p:cNvSpPr>
            <a:spLocks noChangeAspect="1" noChangeArrowheads="1"/>
          </p:cNvSpPr>
          <p:nvPr/>
        </p:nvSpPr>
        <p:spPr bwMode="auto">
          <a:xfrm>
            <a:off x="1679576" y="-617538"/>
            <a:ext cx="100012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0" name="Picture 6" descr="http://www.zenith-marine.com/zm/Images/SnowSh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3933056"/>
            <a:ext cx="2267398" cy="2924944"/>
          </a:xfrm>
          <a:prstGeom prst="rect">
            <a:avLst/>
          </a:prstGeom>
          <a:noFill/>
        </p:spPr>
      </p:pic>
      <p:pic>
        <p:nvPicPr>
          <p:cNvPr id="6152" name="Picture 8" descr="http://www.alpinist.com.tr/images/prod/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2852936"/>
            <a:ext cx="2691298" cy="2808312"/>
          </a:xfrm>
          <a:prstGeom prst="rect">
            <a:avLst/>
          </a:prstGeom>
          <a:noFill/>
        </p:spPr>
      </p:pic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402-442D-4ADD-8D8F-05101D8732E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7440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ontent.backcountry.com/images/items/large/BLD/BLD1210/FORONE.jpg"/>
          <p:cNvPicPr>
            <a:picLocks noChangeAspect="1" noChangeArrowheads="1"/>
          </p:cNvPicPr>
          <p:nvPr/>
        </p:nvPicPr>
        <p:blipFill>
          <a:blip r:embed="rId2" cstate="print"/>
          <a:srcRect l="11156" r="13245"/>
          <a:stretch>
            <a:fillRect/>
          </a:stretch>
        </p:blipFill>
        <p:spPr bwMode="auto">
          <a:xfrm>
            <a:off x="1524000" y="4653136"/>
            <a:ext cx="1728192" cy="204901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Tur kayağı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Farklı bir spor branşıdır. Ancak bazı yönleri dağcılıkta kullanılabilir.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Derin karda batmadan ve hızlıca ilerlemek için çok idealdir. Aynı zamanda bol karda çadır sabitlemeye de yarar ;)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Özel ayakkabısı dışında önünde ve arkasında krampon oluğu bulunan dağcılık botlarıyla da kullanılabilir.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powdermag.com/buyers-guide/2010/images/dynafit-tlt-vertical-ft-z12-high.jpg"/>
          <p:cNvPicPr>
            <a:picLocks noChangeAspect="1" noChangeArrowheads="1"/>
          </p:cNvPicPr>
          <p:nvPr/>
        </p:nvPicPr>
        <p:blipFill>
          <a:blip r:embed="rId3" cstate="print"/>
          <a:srcRect t="23945" b="21322"/>
          <a:stretch>
            <a:fillRect/>
          </a:stretch>
        </p:blipFill>
        <p:spPr bwMode="auto">
          <a:xfrm>
            <a:off x="4943872" y="5373216"/>
            <a:ext cx="5475684" cy="1296144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BC8-FDD2-445A-A859-95892099DD7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41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Tur kayağı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Bağlaması yukarı tırmanışa ve yürüyüşe izin verir. Aynı zamanda normal kayak gibi aşağı doğru da kayar.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Bunu sağlayan şey fok derisi denilen	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sentetik kumaşlardır.</a:t>
            </a:r>
          </a:p>
          <a:p>
            <a:pPr algn="just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iyi kayakçılar dışında bu bağlamaları dağ botlarıyla kullanmak zordur ve dağcılıkta kayak botu taşınmaz.</a:t>
            </a:r>
          </a:p>
        </p:txBody>
      </p:sp>
      <p:pic>
        <p:nvPicPr>
          <p:cNvPr id="4098" name="Picture 2" descr="ski touring"/>
          <p:cNvPicPr>
            <a:picLocks noChangeAspect="1" noChangeArrowheads="1"/>
          </p:cNvPicPr>
          <p:nvPr/>
        </p:nvPicPr>
        <p:blipFill>
          <a:blip r:embed="rId2" cstate="print"/>
          <a:srcRect l="9450" r="10226"/>
          <a:stretch>
            <a:fillRect/>
          </a:stretch>
        </p:blipFill>
        <p:spPr bwMode="auto">
          <a:xfrm>
            <a:off x="8184232" y="2420888"/>
            <a:ext cx="2339752" cy="2184674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F2C-E1E0-479F-9848-C3C139426A1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93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Tur kayağı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 nedenle inişlerde dikkatli olunmalı, sürekli z çizilmeli ve bağlama hemen atacak şekilde ayarlanmalıdır.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Tur kayağını bazen sırtta taşımak gerekir ki çok ağırdır.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5362-C95A-4474-8E05-3C96581CBFCE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4149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Tur kayağı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Özellikle de çığ konusunda herkes bilgili olmalıdır. Çünkü çığ, tur kayağında sıkça yaşanmaktadır.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Tüm çığ gereçleri (çığ sondası, alıcı-vericiler, kürekler) herkesin sahip olması gereken malzemelerdir.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C64-6EE8-4803-9EFD-DFC394B7257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6824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Kızak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Eğimin ve engebenin çok olmadığı yerlerde ana kampa ağır yüklerin çekilerek taşınmasını sağlar.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Dağcılıkta küçük kızaklar tercih edilmelidir.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En az 2 m ip ile öndeki tırmanıcıya bel kemerinden karabinayla sabitlenir.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İnişlerde arkadaki bir başka kişi başka bir ip aracılığıyla kızağı kontrol eder.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CCA4-E5B4-466E-9E4B-A1049703E59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11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Yığma 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Karın çok sert veya derin olmadığı zamanlarda yapılır.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Çantalarınızı bir yığın oluşturacak şekilde ortaya koyun. Üzerine kar bolca kar döküp bu karı sıkıştırın.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D3CC-522D-48B7-9CDD-69A6D452B9F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3705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Kızak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Kızak, hedik veya tur kayağı kullanılırken de çekilebilir.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kızak, çekilirken çatlağa düşen bir tırmanıcının arkasından gidip onu daha da zor durumda bırakacaktır.</a:t>
            </a:r>
          </a:p>
        </p:txBody>
      </p:sp>
      <p:pic>
        <p:nvPicPr>
          <p:cNvPr id="1026" name="Picture 2" descr="http://t3.gstatic.com/images?q=tbn:ANd9GcQDekAucFO9PO7FC0KZzc1Hb5t-2fRUsT_7WwxYnD-bFhbWAi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4581128"/>
            <a:ext cx="3240360" cy="2121388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8S8wun0QpNWlv0j5WYWPfzyFpAFv-XDI-PF5IhJ44rsgKvf7u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3" y="4437112"/>
            <a:ext cx="3258065" cy="2160240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08FF-4BB0-41A0-BB0E-2BD606BA5B3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79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Yığma 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Sonra bir yerinden delik açıp çantaları dışarı çekin ve iç kısmı genişletin. Buna kar imbiği de denilmektedir.</a:t>
            </a:r>
          </a:p>
        </p:txBody>
      </p:sp>
      <p:pic>
        <p:nvPicPr>
          <p:cNvPr id="81922" name="Picture 2" descr="http://www.aspendailyimage.com/uploads/snow_cave.jpg"/>
          <p:cNvPicPr>
            <a:picLocks noChangeAspect="1" noChangeArrowheads="1"/>
          </p:cNvPicPr>
          <p:nvPr/>
        </p:nvPicPr>
        <p:blipFill>
          <a:blip r:embed="rId2" cstate="print"/>
          <a:srcRect l="7087" t="18939" r="6683" b="6882"/>
          <a:stretch>
            <a:fillRect/>
          </a:stretch>
        </p:blipFill>
        <p:spPr bwMode="auto">
          <a:xfrm>
            <a:off x="5303912" y="3068961"/>
            <a:ext cx="4507318" cy="3054707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6194-C318-420A-950D-DC15F8296EF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819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Yığma 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Yere çantaları yığmadan, yalnızca kar yığarak da bu şekilde bir barınak oluşturabilirsiniz.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iki türlü de yüzeye çok yaklaşmayın. Yapının çökmemesine dikkat edin.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Ve mutlaka bir havalandırma deliği 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açın. Bunun için batonunuzu 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kullanabilirsiniz.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82946" name="Picture 2" descr="http://t0.gstatic.com/images?q=tbn:ANd9GcSmIHe8_m9JJAdiKAw58cM0Etpu32ACnrV7v8SXwyb8RfMXjPqA"/>
          <p:cNvPicPr>
            <a:picLocks noChangeAspect="1" noChangeArrowheads="1"/>
          </p:cNvPicPr>
          <p:nvPr/>
        </p:nvPicPr>
        <p:blipFill>
          <a:blip r:embed="rId2" cstate="print"/>
          <a:srcRect l="6663" r="2417"/>
          <a:stretch>
            <a:fillRect/>
          </a:stretch>
        </p:blipFill>
        <p:spPr bwMode="auto">
          <a:xfrm>
            <a:off x="7787680" y="4149080"/>
            <a:ext cx="2880320" cy="216024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BCCF-0CF7-4D35-AA23-25E0EE2C492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8873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Karın sert olduğu ve çokça biriktiği bir yer bulun.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çığ tehlikesi olan yerleri (kulvar tabanı, dik kar alanı) seçmeyin.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Güvenli kayalıkların dipleri, kornişlerin ters yanları, sırttaki sağlam kar birikintileri veya boğazlarda birken sert kar tabakaları uygun olabilir.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8DD4-0510-43D6-A95B-6D42A6F1025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208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Önce derine doğru kazın. Sonra yükselin.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Giriş sürünerek girmeye uygun olsun.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Yüzeye 25 cm’den </a:t>
            </a:r>
          </a:p>
          <a:p>
            <a:pPr algn="just">
              <a:buNone/>
            </a:pPr>
            <a:r>
              <a:rPr lang="tr-TR" sz="3000" dirty="0">
                <a:solidFill>
                  <a:srgbClr val="002060"/>
                </a:solidFill>
              </a:rPr>
              <a:t>	fazla yaklaşmayın.</a:t>
            </a:r>
          </a:p>
        </p:txBody>
      </p:sp>
      <p:pic>
        <p:nvPicPr>
          <p:cNvPr id="83970" name="Picture 2" descr="K:\hfdn\fotos\çok resim\kzlarsivrisi\IMG_3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6992"/>
            <a:ext cx="4320480" cy="324069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CCF8-A8DD-4990-9105-0CCF0FD77CC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641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Kar mağarası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Genişliği kişi sayısına göre ayarlayın. Yüksekliği de 2 m’den fazla olmasın.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Büyük mağaralar için birden fazla havalandırma deliği açın.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B2EA-BC22-4578-A698-9B0328B42BB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444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Özel</PresentationFormat>
  <Paragraphs>258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Teması</vt:lpstr>
      <vt:lpstr>Kış Barınakları Doç.Dr.Öğret.üyesi Dicle ARAS </vt:lpstr>
      <vt:lpstr>Kış barınakları</vt:lpstr>
      <vt:lpstr>Kış barınakları</vt:lpstr>
      <vt:lpstr>Yığma kar mağarası</vt:lpstr>
      <vt:lpstr>Yığma kar mağarası</vt:lpstr>
      <vt:lpstr>Yığma kar mağarası</vt:lpstr>
      <vt:lpstr>Kar mağarası</vt:lpstr>
      <vt:lpstr>Kar mağarası</vt:lpstr>
      <vt:lpstr>Kar mağarası</vt:lpstr>
      <vt:lpstr>Kar mağarası</vt:lpstr>
      <vt:lpstr>Slayt 11</vt:lpstr>
      <vt:lpstr>Slayt 12</vt:lpstr>
      <vt:lpstr>İglo (Eskimo kar evi)</vt:lpstr>
      <vt:lpstr>İglo (Eskimo kar evi)</vt:lpstr>
      <vt:lpstr>İglo (Eskimo kar evi)</vt:lpstr>
      <vt:lpstr>Slayt 16</vt:lpstr>
      <vt:lpstr>İglo (Eskimo kar evi)</vt:lpstr>
      <vt:lpstr>İglo (Eskimo kar evi)</vt:lpstr>
      <vt:lpstr>Slayt 19</vt:lpstr>
      <vt:lpstr>Kar mezarı</vt:lpstr>
      <vt:lpstr>Ağaç altı kar barınağı</vt:lpstr>
      <vt:lpstr>Kar duvarı-tur kayağı ile barınak yapma</vt:lpstr>
      <vt:lpstr>Kar duvarı-tur kayağı ile barınak yapma</vt:lpstr>
      <vt:lpstr>Kaya, kar duvarı ve panço ile barınak yapma</vt:lpstr>
      <vt:lpstr>Baton, Hedik, Tur Kayağı ve Kızak</vt:lpstr>
      <vt:lpstr>Baton, Hedik, Tur Kayağı ve Kızak</vt:lpstr>
      <vt:lpstr>Baton</vt:lpstr>
      <vt:lpstr>Baton</vt:lpstr>
      <vt:lpstr>Baton</vt:lpstr>
      <vt:lpstr>Baton</vt:lpstr>
      <vt:lpstr>Hedik</vt:lpstr>
      <vt:lpstr>Hedik</vt:lpstr>
      <vt:lpstr>Hedik</vt:lpstr>
      <vt:lpstr>Hedik</vt:lpstr>
      <vt:lpstr>Tur kayağı</vt:lpstr>
      <vt:lpstr>Tur kayağı</vt:lpstr>
      <vt:lpstr>Tur kayağı</vt:lpstr>
      <vt:lpstr>Tur kayağı</vt:lpstr>
      <vt:lpstr>Kızak</vt:lpstr>
      <vt:lpstr>Kızak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Kış Barınakları</dc:title>
  <dc:creator>dicle aras</dc:creator>
  <cp:lastModifiedBy>User</cp:lastModifiedBy>
  <cp:revision>2</cp:revision>
  <dcterms:created xsi:type="dcterms:W3CDTF">2017-02-02T09:01:35Z</dcterms:created>
  <dcterms:modified xsi:type="dcterms:W3CDTF">2020-05-09T11:23:07Z</dcterms:modified>
</cp:coreProperties>
</file>