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6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601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795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7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892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9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556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81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184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740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F08EBEE-AF34-4AB2-8E2B-3F80C85D2A3E}" type="datetimeFigureOut">
              <a:rPr lang="tr-TR" smtClean="0"/>
              <a:t>13.10.2022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1F32B-9285-4553-8383-56B9C560DC32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4390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28B346-2FEA-431D-8910-304B2DD3B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/>
              <a:t>SHB125 Sosyal Antropoloji</a:t>
            </a:r>
            <a:br>
              <a:rPr lang="tr-TR" dirty="0"/>
            </a:br>
            <a:r>
              <a:rPr lang="tr-TR"/>
              <a:t>Konu 9:</a:t>
            </a:r>
            <a:r>
              <a:rPr lang="tr-TR" dirty="0"/>
              <a:t>Aile Akrabalık Soy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999445B-0526-42D2-ABB6-69C1E03933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/>
              <a:t>Öğr. Gör. Dr. Ezgi ARSLAN ÖZDEMİR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555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EDFD2F-1480-498D-9A62-BA55B14A3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D381FB-9400-4C85-9074-8D2C4A88D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8C39C2-D375-4197-8882-9EBD58C8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306EEC9-6E83-4555-A9D3-7910ED27B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6F7B80-3B04-4C72-BA77-E34EF7FAC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1AC6C6-FE68-4B13-BFCF-D0E8B3D81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09D741F-242F-4EC3-A35E-0D90861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402" y="240175"/>
            <a:ext cx="3623260" cy="63718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1600" dirty="0"/>
              <a:t>İkincil akrabalar; kişinin doğrudan soy çizgisinin dışında kalan akrabaları (erkek veya kız kardeş, babanın erkek kardeşi gibi)</a:t>
            </a:r>
          </a:p>
          <a:p>
            <a:pPr>
              <a:lnSpc>
                <a:spcPct val="110000"/>
              </a:lnSpc>
            </a:pPr>
            <a:r>
              <a:rPr lang="tr-TR" sz="1600" dirty="0"/>
              <a:t>Hısımlar; evlilikle edinilen akrabalar</a:t>
            </a:r>
          </a:p>
          <a:p>
            <a:pPr>
              <a:lnSpc>
                <a:spcPct val="110000"/>
              </a:lnSpc>
            </a:pPr>
            <a:endParaRPr lang="tr-TR" sz="11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C0214-1438-4F5F-8BB7-847D7B2B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151" y="0"/>
            <a:ext cx="595084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E4216B0-8771-4202-929B-D9EF4873C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053" y="1194345"/>
            <a:ext cx="5303975" cy="4468770"/>
          </a:xfrm>
          <a:prstGeom prst="rect">
            <a:avLst/>
          </a:prstGeom>
          <a:ln w="12700"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1CFFB3C-DBCC-498B-B635-CD1FA730D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6044" y="240175"/>
            <a:ext cx="5461080" cy="637183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B289EA-43E0-4FC3-A38C-8168D8F1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32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EDFD2F-1480-498D-9A62-BA55B14A3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D381FB-9400-4C85-9074-8D2C4A88D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8C39C2-D375-4197-8882-9EBD58C8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306EEC9-6E83-4555-A9D3-7910ED27B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6F7B80-3B04-4C72-BA77-E34EF7FAC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1AC6C6-FE68-4B13-BFCF-D0E8B3D81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3B95C3-9D8D-4811-8820-475424661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444" y="2052116"/>
            <a:ext cx="2664217" cy="3997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1500" dirty="0"/>
              <a:t>Çatallaşmış kaynaştırıcı terminoloji; anne tarafı ve baba tarafı olarak çatallanır veya </a:t>
            </a:r>
            <a:r>
              <a:rPr lang="tr-TR" sz="1500" dirty="0" err="1"/>
              <a:t>bölümür</a:t>
            </a:r>
            <a:r>
              <a:rPr lang="tr-TR" sz="1500" dirty="0"/>
              <a:t> ama her bir ebeveyn ve onlarla aynı cinsiyette olan kardeşlerini birleştirir</a:t>
            </a:r>
          </a:p>
          <a:p>
            <a:pPr>
              <a:lnSpc>
                <a:spcPct val="110000"/>
              </a:lnSpc>
            </a:pPr>
            <a:endParaRPr lang="tr-TR" sz="15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C0214-1438-4F5F-8BB7-847D7B2B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151" y="0"/>
            <a:ext cx="595084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CDA9835-62A5-4282-8328-382D5C8F1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053" y="1349765"/>
            <a:ext cx="5303975" cy="4157930"/>
          </a:xfrm>
          <a:prstGeom prst="rect">
            <a:avLst/>
          </a:prstGeom>
          <a:ln w="12700"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1CFFB3C-DBCC-498B-B635-CD1FA730D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6044" y="240175"/>
            <a:ext cx="5461080" cy="637183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B289EA-43E0-4FC3-A38C-8168D8F1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62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EDFD2F-1480-498D-9A62-BA55B14A3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D381FB-9400-4C85-9074-8D2C4A88D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8C39C2-D375-4197-8882-9EBD58C8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306EEC9-6E83-4555-A9D3-7910ED27B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6F7B80-3B04-4C72-BA77-E34EF7FAC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1AC6C6-FE68-4B13-BFCF-D0E8B3D81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B0CC8C-EF27-46BC-BA92-79DEF9E9D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988" y="929390"/>
            <a:ext cx="3084674" cy="5120554"/>
          </a:xfrm>
        </p:spPr>
        <p:txBody>
          <a:bodyPr>
            <a:normAutofit/>
          </a:bodyPr>
          <a:lstStyle/>
          <a:p>
            <a:r>
              <a:rPr lang="tr-TR" sz="1600" dirty="0"/>
              <a:t>Çatallaşmış birleşik terminoloji; ebeveyn kuşağındaki altı akraba türünün her biri için ayrı terimleri vardır. Kuzey </a:t>
            </a:r>
            <a:r>
              <a:rPr lang="tr-TR" sz="1600" dirty="0" err="1"/>
              <a:t>afrika</a:t>
            </a:r>
            <a:r>
              <a:rPr lang="tr-TR" sz="1600" dirty="0"/>
              <a:t> ve orta doğu</a:t>
            </a:r>
          </a:p>
          <a:p>
            <a:endParaRPr lang="tr-TR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C0214-1438-4F5F-8BB7-847D7B2B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151" y="0"/>
            <a:ext cx="595084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5AC58F0-7277-40ED-BB94-6650D3035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053" y="1823646"/>
            <a:ext cx="5303975" cy="3210167"/>
          </a:xfrm>
          <a:prstGeom prst="rect">
            <a:avLst/>
          </a:prstGeom>
          <a:ln w="12700"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1CFFB3C-DBCC-498B-B635-CD1FA730D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6044" y="240175"/>
            <a:ext cx="5461080" cy="637183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B289EA-43E0-4FC3-A38C-8168D8F1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73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A9ECE4-BF2B-4381-97EC-75EA126C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56BCB1-C55D-477F-A552-C29627E06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Gezon</a:t>
            </a:r>
            <a:r>
              <a:rPr lang="tr-TR" dirty="0"/>
              <a:t> L., </a:t>
            </a:r>
            <a:r>
              <a:rPr lang="tr-TR" dirty="0" err="1"/>
              <a:t>Kottak</a:t>
            </a:r>
            <a:r>
              <a:rPr lang="tr-TR" dirty="0"/>
              <a:t>, P. C. (2016). Kültür. Ankara: Nobel Yayınları.</a:t>
            </a:r>
          </a:p>
          <a:p>
            <a:r>
              <a:rPr lang="tr-TR" dirty="0" err="1"/>
              <a:t>Lavenda</a:t>
            </a:r>
            <a:r>
              <a:rPr lang="tr-TR" dirty="0"/>
              <a:t>, H. R., </a:t>
            </a:r>
            <a:r>
              <a:rPr lang="tr-TR" dirty="0" err="1"/>
              <a:t>Schultz</a:t>
            </a:r>
            <a:r>
              <a:rPr lang="tr-TR" dirty="0"/>
              <a:t>, E. A. (b.t.). Kültürel Antropoloji. Ankara: Doğu Batı Yayınları</a:t>
            </a:r>
          </a:p>
          <a:p>
            <a:r>
              <a:rPr lang="tr-TR" dirty="0"/>
              <a:t>• Bozkurt, G. (2020). İnsan ve Kültür. Boyut Yayınevi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548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00FABF-17F8-47C2-9AE7-543B59968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Sosyal antropoloji akrabalığı nasıl incelemektedir?</a:t>
            </a:r>
          </a:p>
          <a:p>
            <a:r>
              <a:rPr lang="tr-TR" dirty="0"/>
              <a:t>Aileler ve soy grupları nasıl ayrılır ve toplumsal ilişkileri nelerdir?</a:t>
            </a:r>
          </a:p>
          <a:p>
            <a:r>
              <a:rPr lang="tr-TR" dirty="0"/>
              <a:t>Akrabalık farklı toplumlarda nasıldır?</a:t>
            </a:r>
          </a:p>
        </p:txBody>
      </p:sp>
    </p:spTree>
    <p:extLst>
      <p:ext uri="{BB962C8B-B14F-4D97-AF65-F5344CB8AC3E}">
        <p14:creationId xmlns:p14="http://schemas.microsoft.com/office/powerpoint/2010/main" val="14212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1AF4E0-87AD-457A-9D06-7879D65C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Aile ve Türleri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312A12-668B-4F5D-8CDD-91A4942DE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Yönelim Ailesi</a:t>
            </a:r>
          </a:p>
          <a:p>
            <a:r>
              <a:rPr lang="tr-TR" dirty="0"/>
              <a:t>Üreme Ailesi</a:t>
            </a:r>
          </a:p>
          <a:p>
            <a:r>
              <a:rPr lang="tr-TR" dirty="0"/>
              <a:t>Çekirdek ve geniş aile</a:t>
            </a:r>
          </a:p>
        </p:txBody>
      </p:sp>
    </p:spTree>
    <p:extLst>
      <p:ext uri="{BB962C8B-B14F-4D97-AF65-F5344CB8AC3E}">
        <p14:creationId xmlns:p14="http://schemas.microsoft.com/office/powerpoint/2010/main" val="248640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019751-5239-4B42-AA19-77E4E8D95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Sanayileşme ve Aile Örgütlenmesi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AEE2FE-A3CD-4237-BC2C-963FC0DE6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Ekonomik değişimle değişen aile yapısı ve örgütlenmesi</a:t>
            </a:r>
          </a:p>
          <a:p>
            <a:r>
              <a:rPr lang="tr-TR" dirty="0"/>
              <a:t>Geniş aileden çekirdek aileye geçiş</a:t>
            </a:r>
          </a:p>
          <a:p>
            <a:r>
              <a:rPr lang="tr-TR" dirty="0"/>
              <a:t>Kırsaldan kente göç</a:t>
            </a:r>
          </a:p>
          <a:p>
            <a:r>
              <a:rPr lang="tr-TR" dirty="0"/>
              <a:t>Sanayi devrimi</a:t>
            </a:r>
          </a:p>
        </p:txBody>
      </p:sp>
    </p:spTree>
    <p:extLst>
      <p:ext uri="{BB962C8B-B14F-4D97-AF65-F5344CB8AC3E}">
        <p14:creationId xmlns:p14="http://schemas.microsoft.com/office/powerpoint/2010/main" val="68064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631AA4-01A8-4732-82F0-B9BE6DC3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SOY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150F62-167E-43B3-9A6C-FE919B57B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Çekirdek aile hem sanayileşmiş toplumlarda hem de </a:t>
            </a:r>
            <a:r>
              <a:rPr lang="tr-TR" dirty="0" err="1"/>
              <a:t>acvı</a:t>
            </a:r>
            <a:r>
              <a:rPr lang="tr-TR" dirty="0"/>
              <a:t>-toplayıcı toplumlarda çok önemlidir. </a:t>
            </a:r>
          </a:p>
          <a:p>
            <a:r>
              <a:rPr lang="tr-TR" dirty="0"/>
              <a:t>Sanayileşmemiş toplumlarda üyelerin ortak atalara sahip olduklarını söyledikleri kalıcı bir sosyal birim soy grubudur.</a:t>
            </a:r>
          </a:p>
        </p:txBody>
      </p:sp>
    </p:spTree>
    <p:extLst>
      <p:ext uri="{BB962C8B-B14F-4D97-AF65-F5344CB8AC3E}">
        <p14:creationId xmlns:p14="http://schemas.microsoft.com/office/powerpoint/2010/main" val="54658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B6F487-0397-4D69-A1AD-1AC240D4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Soy Grupları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4F2414-87B6-4827-9FB4-A494F8771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5219" y="2052116"/>
            <a:ext cx="3284919" cy="3997828"/>
          </a:xfrm>
        </p:spPr>
        <p:txBody>
          <a:bodyPr/>
          <a:lstStyle/>
          <a:p>
            <a:r>
              <a:rPr lang="tr-TR" dirty="0"/>
              <a:t>Soy; kanıtlanabilir soy hattına dayalı tek yanlı soy grubu</a:t>
            </a:r>
          </a:p>
          <a:p>
            <a:r>
              <a:rPr lang="tr-TR" dirty="0"/>
              <a:t>Tek yanlı soy; ana-yanlı veya baba-yanlı soy</a:t>
            </a:r>
          </a:p>
          <a:p>
            <a:r>
              <a:rPr lang="tr-TR" dirty="0"/>
              <a:t>Klan; tek yanlı soy grubu</a:t>
            </a:r>
          </a:p>
          <a:p>
            <a:r>
              <a:rPr lang="tr-TR" dirty="0"/>
              <a:t>Tercihli soydaşlık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532750C-C61A-4F4B-8370-663C2FC33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68" y="1546955"/>
            <a:ext cx="6551271" cy="450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0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410AF1-C6D2-46D9-A2B3-CE66D3E3A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Akrabalık Hesaplanması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768393-C024-484A-808D-49E2872EB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861" y="1603948"/>
            <a:ext cx="8948278" cy="4445996"/>
          </a:xfrm>
        </p:spPr>
        <p:txBody>
          <a:bodyPr/>
          <a:lstStyle/>
          <a:p>
            <a:r>
              <a:rPr lang="tr-TR" dirty="0"/>
              <a:t>Antropologlar belirli bir toplumda insanların akrabalık ilişkilerini hesaplar</a:t>
            </a:r>
          </a:p>
          <a:p>
            <a:r>
              <a:rPr lang="tr-TR" dirty="0"/>
              <a:t>İnsanlar kültürleri içinde birçok akrabalık bağına isim vermişlerdir</a:t>
            </a:r>
          </a:p>
          <a:p>
            <a:r>
              <a:rPr lang="tr-TR" dirty="0"/>
              <a:t>Bazı kültürlerde akrabalık isimleri çok çeşitli iken bazı toplumlarda daha yalındır.</a:t>
            </a:r>
          </a:p>
          <a:p>
            <a:r>
              <a:rPr lang="tr-TR" dirty="0"/>
              <a:t>Türk kültüründe amca, dayı, hala, teyze gibi çeşitli akrabalık isimleri varken İngiliz veya Amerikan kültüründe hala-teyze aynı akrabalık ismi ile kullanılır (</a:t>
            </a:r>
            <a:r>
              <a:rPr lang="tr-TR" dirty="0" err="1"/>
              <a:t>aunt</a:t>
            </a:r>
            <a:r>
              <a:rPr lang="tr-T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3611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48353A-3CC4-4336-A2A3-C0D1507C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Akrabalık Terimleri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44C1AE-2CAB-47F5-A395-9436F7723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036" y="1484026"/>
            <a:ext cx="9101103" cy="4565918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Bu terimler belirli bir dilde farklı akrabalar için kullanılan kelimelerdir. Gerçek soya bağlı akrabalık türleridir.</a:t>
            </a:r>
          </a:p>
          <a:p>
            <a:r>
              <a:rPr lang="tr-TR" dirty="0"/>
              <a:t>Kız kardeş</a:t>
            </a:r>
          </a:p>
          <a:p>
            <a:r>
              <a:rPr lang="tr-TR" dirty="0"/>
              <a:t>Erkek kardeş</a:t>
            </a:r>
          </a:p>
          <a:p>
            <a:r>
              <a:rPr lang="tr-TR" dirty="0"/>
              <a:t>Anne</a:t>
            </a:r>
          </a:p>
          <a:p>
            <a:r>
              <a:rPr lang="tr-TR" dirty="0"/>
              <a:t>Baba</a:t>
            </a:r>
          </a:p>
          <a:p>
            <a:r>
              <a:rPr lang="tr-TR" dirty="0"/>
              <a:t>Nine</a:t>
            </a:r>
          </a:p>
          <a:p>
            <a:r>
              <a:rPr lang="tr-TR" dirty="0" err="1"/>
              <a:t>Babanne</a:t>
            </a:r>
            <a:r>
              <a:rPr lang="tr-TR" dirty="0"/>
              <a:t>/anneanne</a:t>
            </a:r>
          </a:p>
          <a:p>
            <a:r>
              <a:rPr lang="tr-TR" dirty="0"/>
              <a:t>Kuzen</a:t>
            </a:r>
          </a:p>
          <a:p>
            <a:r>
              <a:rPr lang="tr-TR" dirty="0" err="1"/>
              <a:t>Yiğen</a:t>
            </a:r>
            <a:endParaRPr lang="tr-TR" dirty="0"/>
          </a:p>
          <a:p>
            <a:r>
              <a:rPr lang="tr-TR" dirty="0"/>
              <a:t>Amca, dayı</a:t>
            </a:r>
          </a:p>
          <a:p>
            <a:r>
              <a:rPr lang="tr-TR" dirty="0"/>
              <a:t>Hala, teyze </a:t>
            </a:r>
            <a:r>
              <a:rPr lang="tr-TR" dirty="0" err="1"/>
              <a:t>vb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864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EDFD2F-1480-498D-9A62-BA55B14A3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D381FB-9400-4C85-9074-8D2C4A88D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8C39C2-D375-4197-8882-9EBD58C8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306EEC9-6E83-4555-A9D3-7910ED27B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6F7B80-3B04-4C72-BA77-E34EF7FAC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1AC6C6-FE68-4B13-BFCF-D0E8B3D81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8AF398E-D801-4F6B-A424-A97E59A0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808056"/>
            <a:ext cx="2668106" cy="1077229"/>
          </a:xfrm>
        </p:spPr>
        <p:txBody>
          <a:bodyPr>
            <a:normAutofit/>
          </a:bodyPr>
          <a:lstStyle/>
          <a:p>
            <a:pPr algn="l"/>
            <a:r>
              <a:rPr lang="tr-TR" sz="2800"/>
              <a:t>Akrabalık Terminolojisi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B7E0EB-1341-475A-AEE5-12B903F62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444" y="2052116"/>
            <a:ext cx="2664217" cy="3997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1500"/>
              <a:t>İki yanlı akrabalık hesaplaması: akrabalık bağlarını eşit bir biçimde her iki cinsiyet üzerinden hesaplar</a:t>
            </a:r>
          </a:p>
          <a:p>
            <a:pPr>
              <a:lnSpc>
                <a:spcPct val="110000"/>
              </a:lnSpc>
            </a:pPr>
            <a:r>
              <a:rPr lang="tr-TR" sz="1500"/>
              <a:t>Soya dayalı akrabalık terminolojisi; ebeveyn kuşağı üzerinden dört akraba terimi anne-baba, babanın erkek kardeşi/babanın kız kardeşi, annenin erkek kardeşi/annenin erkek kardeşi</a:t>
            </a:r>
          </a:p>
          <a:p>
            <a:pPr>
              <a:lnSpc>
                <a:spcPct val="110000"/>
              </a:lnSpc>
            </a:pPr>
            <a:endParaRPr lang="tr-TR" sz="15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2C0214-1438-4F5F-8BB7-847D7B2B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151" y="0"/>
            <a:ext cx="595084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4C69AF9-748E-4BE4-B4DA-94C1F3129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053" y="1832223"/>
            <a:ext cx="5303975" cy="3193013"/>
          </a:xfrm>
          <a:prstGeom prst="rect">
            <a:avLst/>
          </a:prstGeom>
          <a:ln w="12700"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1CFFB3C-DBCC-498B-B635-CD1FA730D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6044" y="240175"/>
            <a:ext cx="5461080" cy="6371837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B289EA-43E0-4FC3-A38C-8168D8F18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32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85</TotalTime>
  <Words>399</Words>
  <Application>Microsoft Office PowerPoint</Application>
  <PresentationFormat>Geniş ekran</PresentationFormat>
  <Paragraphs>50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MS Shell Dlg 2</vt:lpstr>
      <vt:lpstr>Wingdings</vt:lpstr>
      <vt:lpstr>Wingdings 3</vt:lpstr>
      <vt:lpstr>Madison</vt:lpstr>
      <vt:lpstr>SHB125 Sosyal Antropoloji Konu 9:Aile Akrabalık Soy</vt:lpstr>
      <vt:lpstr>PowerPoint Sunusu</vt:lpstr>
      <vt:lpstr>Aile ve Türleri</vt:lpstr>
      <vt:lpstr>Sanayileşme ve Aile Örgütlenmesi</vt:lpstr>
      <vt:lpstr>SOY</vt:lpstr>
      <vt:lpstr>Soy Grupları</vt:lpstr>
      <vt:lpstr>Akrabalık Hesaplanması</vt:lpstr>
      <vt:lpstr>Akrabalık Terimleri</vt:lpstr>
      <vt:lpstr>Akrabalık Terminolojisi</vt:lpstr>
      <vt:lpstr>PowerPoint Sunusu</vt:lpstr>
      <vt:lpstr>PowerPoint Sunusu</vt:lpstr>
      <vt:lpstr>PowerPoint Sunusu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SHB125 Sosyal Antropoloji Konu 4:Dil ve İletişim</dc:title>
  <dc:creator>Ezgi Arslan</dc:creator>
  <cp:lastModifiedBy>Ezgi Arslan</cp:lastModifiedBy>
  <cp:revision>7</cp:revision>
  <dcterms:created xsi:type="dcterms:W3CDTF">2022-07-28T11:44:01Z</dcterms:created>
  <dcterms:modified xsi:type="dcterms:W3CDTF">2022-10-13T09:15:45Z</dcterms:modified>
</cp:coreProperties>
</file>