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3079E-3DE2-49D9-AB77-9C5331DF9715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1B4A0-BC61-4D66-9BBF-803ADCA7497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İçerik Yer Tutucusu"/>
          <p:cNvSpPr>
            <a:spLocks noGrp="1"/>
          </p:cNvSpPr>
          <p:nvPr>
            <p:ph idx="1"/>
          </p:nvPr>
        </p:nvSpPr>
        <p:spPr>
          <a:xfrm>
            <a:off x="468313" y="981075"/>
            <a:ext cx="8218487" cy="5075238"/>
          </a:xfrm>
        </p:spPr>
        <p:txBody>
          <a:bodyPr/>
          <a:lstStyle/>
          <a:p>
            <a:pPr algn="ctr">
              <a:buFontTx/>
              <a:buNone/>
            </a:pPr>
            <a:r>
              <a:rPr lang="tr-TR" sz="4800" smtClean="0"/>
              <a:t>TOPRAK BİLİMİNE GİRİŞ Jeoloji Mühendisliği</a:t>
            </a:r>
          </a:p>
          <a:p>
            <a:endParaRPr lang="tr-TR" smtClean="0"/>
          </a:p>
          <a:p>
            <a:endParaRPr lang="tr-TR" smtClean="0"/>
          </a:p>
          <a:p>
            <a:pPr algn="ctr">
              <a:buFontTx/>
              <a:buNone/>
            </a:pPr>
            <a:r>
              <a:rPr lang="tr-TR" smtClean="0"/>
              <a:t>		Prof. Dr. Sonay Sözüdoğru ok</a:t>
            </a:r>
          </a:p>
          <a:p>
            <a:pPr algn="ctr">
              <a:buFontTx/>
              <a:buNone/>
            </a:pPr>
            <a:r>
              <a:rPr lang="tr-TR" smtClean="0"/>
              <a:t>		A.Ü. Ziraat Fakültesi</a:t>
            </a:r>
          </a:p>
          <a:p>
            <a:pPr algn="ctr">
              <a:buFontTx/>
              <a:buNone/>
            </a:pPr>
            <a:r>
              <a:rPr lang="tr-TR" smtClean="0"/>
              <a:t> 			Toprak Bilimi ve </a:t>
            </a:r>
          </a:p>
          <a:p>
            <a:pPr algn="ctr">
              <a:buFontTx/>
              <a:buNone/>
            </a:pPr>
            <a:r>
              <a:rPr lang="tr-TR" smtClean="0"/>
              <a:t>		Bitki Besleme Bölümü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tr-TR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smtClean="0"/>
              <a:t>Yoksa bitki gelişimi için bir canlı ortam olan </a:t>
            </a:r>
          </a:p>
          <a:p>
            <a:pPr eaLnBrk="1" hangingPunct="1">
              <a:lnSpc>
                <a:spcPct val="90000"/>
              </a:lnSpc>
            </a:pPr>
            <a:r>
              <a:rPr lang="tr-TR" u="sng" smtClean="0"/>
              <a:t>toprağın doğal dengesi yitirilebilir</a:t>
            </a:r>
            <a:r>
              <a:rPr lang="tr-TR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u="sng" smtClean="0"/>
              <a:t>bitki besin düzeni bozulabilir</a:t>
            </a:r>
            <a:r>
              <a:rPr lang="tr-TR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tr-TR" u="sng" smtClean="0"/>
              <a:t>yapısı değişebilir </a:t>
            </a:r>
            <a:endParaRPr lang="tr-TR" smtClean="0"/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 </a:t>
            </a:r>
            <a:r>
              <a:rPr lang="tr-TR" u="sng" smtClean="0"/>
              <a:t>iyi olan fiziksel, kimyasal ve biyolojik </a:t>
            </a:r>
            <a:r>
              <a:rPr lang="tr-TR" smtClean="0"/>
              <a:t>özellikleri kaybolabilir. </a:t>
            </a:r>
            <a:r>
              <a:rPr lang="tr-TR" sz="4800" b="1" smtClean="0"/>
              <a:t>!!!!!!!!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486400"/>
          </a:xfrm>
        </p:spPr>
        <p:txBody>
          <a:bodyPr/>
          <a:lstStyle/>
          <a:p>
            <a:pPr algn="ctr" eaLnBrk="1" hangingPunct="1"/>
            <a:r>
              <a:rPr lang="tr-TR" smtClean="0"/>
              <a:t>Erozyonla, çoraklaşmayla,taban taşının oluşmasıyla verimliliklerini kaybeden ve dolayısıyla kimi zaman kullanım dışı kalan topraklar buna birer örnektir. </a:t>
            </a:r>
          </a:p>
          <a:p>
            <a:pPr algn="ctr" eaLnBrk="1" hangingPunct="1"/>
            <a:endParaRPr lang="tr-TR" smtClean="0"/>
          </a:p>
          <a:p>
            <a:pPr algn="ctr" eaLnBrk="1" hangingPunct="1"/>
            <a:r>
              <a:rPr lang="tr-TR" sz="4800" smtClean="0"/>
              <a:t>Bu nedenle toprağı verimliliğini yitirmeyen cansız bir varlık olarak görmemek gerekir</a:t>
            </a:r>
            <a:r>
              <a:rPr lang="tr-TR" smtClean="0"/>
              <a:t>!</a:t>
            </a:r>
            <a:endParaRPr lang="tr-TR" sz="4800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15363" name="Picture 4" descr="pedon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09600"/>
            <a:ext cx="7799388" cy="5556250"/>
          </a:xfrm>
          <a:noFill/>
        </p:spPr>
      </p:pic>
      <p:sp>
        <p:nvSpPr>
          <p:cNvPr id="15364" name="3 Metin kutusu"/>
          <p:cNvSpPr txBox="1">
            <a:spLocks noChangeArrowheads="1"/>
          </p:cNvSpPr>
          <p:nvPr/>
        </p:nvSpPr>
        <p:spPr bwMode="auto">
          <a:xfrm rot="5400000">
            <a:off x="6612732" y="3902868"/>
            <a:ext cx="2476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Toprak horizonları</a:t>
            </a:r>
          </a:p>
        </p:txBody>
      </p:sp>
      <p:sp>
        <p:nvSpPr>
          <p:cNvPr id="15365" name="4 Metin kutusu"/>
          <p:cNvSpPr txBox="1">
            <a:spLocks noChangeArrowheads="1"/>
          </p:cNvSpPr>
          <p:nvPr/>
        </p:nvSpPr>
        <p:spPr bwMode="auto">
          <a:xfrm>
            <a:off x="5257800" y="1447800"/>
            <a:ext cx="233838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Toprak pedonu</a:t>
            </a:r>
          </a:p>
        </p:txBody>
      </p:sp>
      <p:sp>
        <p:nvSpPr>
          <p:cNvPr id="15366" name="5 Metin kutusu"/>
          <p:cNvSpPr txBox="1">
            <a:spLocks noChangeArrowheads="1"/>
          </p:cNvSpPr>
          <p:nvPr/>
        </p:nvSpPr>
        <p:spPr bwMode="auto">
          <a:xfrm rot="-5400000">
            <a:off x="3722688" y="3286125"/>
            <a:ext cx="936625" cy="46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solum</a:t>
            </a:r>
          </a:p>
        </p:txBody>
      </p:sp>
      <p:sp>
        <p:nvSpPr>
          <p:cNvPr id="15367" name="6 Metin kutusu"/>
          <p:cNvSpPr txBox="1">
            <a:spLocks noChangeArrowheads="1"/>
          </p:cNvSpPr>
          <p:nvPr/>
        </p:nvSpPr>
        <p:spPr bwMode="auto">
          <a:xfrm>
            <a:off x="1619250" y="1828800"/>
            <a:ext cx="14287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/>
              <a:t>Polipedon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549275"/>
            <a:ext cx="8001000" cy="71913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/>
              <a:t>TOPRAK ?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916113"/>
            <a:ext cx="2881312" cy="3960812"/>
          </a:xfrm>
          <a:noFill/>
          <a:ln w="38100">
            <a:solidFill>
              <a:schemeClr val="tx1"/>
            </a:solidFill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8675" y="1773238"/>
            <a:ext cx="2716213" cy="42481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060575"/>
            <a:ext cx="2806700" cy="3889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27763" y="333375"/>
            <a:ext cx="25971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 i="1"/>
              <a:t>Toprak yapan olaylar</a:t>
            </a:r>
          </a:p>
          <a:p>
            <a:r>
              <a:rPr lang="tr-TR" sz="1600"/>
              <a:t>jeoloji – ana kaya</a:t>
            </a:r>
          </a:p>
          <a:p>
            <a:r>
              <a:rPr lang="tr-TR" sz="1600"/>
              <a:t>iklim</a:t>
            </a:r>
          </a:p>
          <a:p>
            <a:r>
              <a:rPr lang="tr-TR" sz="1600"/>
              <a:t>Topoğrafya</a:t>
            </a:r>
          </a:p>
          <a:p>
            <a:r>
              <a:rPr lang="tr-TR" sz="1600"/>
              <a:t>Biyolojik etmenler</a:t>
            </a:r>
          </a:p>
          <a:p>
            <a:r>
              <a:rPr lang="tr-TR" sz="1600"/>
              <a:t>zaman</a:t>
            </a:r>
          </a:p>
        </p:txBody>
      </p:sp>
      <p:sp>
        <p:nvSpPr>
          <p:cNvPr id="16391" name="Line 13"/>
          <p:cNvSpPr>
            <a:spLocks noChangeShapeType="1"/>
          </p:cNvSpPr>
          <p:nvPr/>
        </p:nvSpPr>
        <p:spPr bwMode="auto">
          <a:xfrm flipH="1">
            <a:off x="1187450" y="5157788"/>
            <a:ext cx="5048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936750" y="4868863"/>
            <a:ext cx="917575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CaCO</a:t>
            </a:r>
            <a:r>
              <a:rPr lang="tr-TR" baseline="-25000"/>
              <a:t>3</a:t>
            </a: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3695700" y="5084763"/>
            <a:ext cx="22875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Kolumnar strüktür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7472363" y="4956175"/>
            <a:ext cx="539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tuz</a:t>
            </a:r>
          </a:p>
        </p:txBody>
      </p:sp>
      <p:sp>
        <p:nvSpPr>
          <p:cNvPr id="16395" name="Line 17"/>
          <p:cNvSpPr>
            <a:spLocks noChangeShapeType="1"/>
          </p:cNvSpPr>
          <p:nvPr/>
        </p:nvSpPr>
        <p:spPr bwMode="auto">
          <a:xfrm flipH="1" flipV="1">
            <a:off x="8101013" y="5157788"/>
            <a:ext cx="50323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200" b="1" smtClean="0">
                <a:solidFill>
                  <a:schemeClr val="tx1"/>
                </a:solidFill>
              </a:rPr>
              <a:t>Toprak</a:t>
            </a:r>
            <a:br>
              <a:rPr lang="tr-TR" sz="3200" b="1" smtClean="0">
                <a:solidFill>
                  <a:schemeClr val="tx1"/>
                </a:solidFill>
              </a:rPr>
            </a:br>
            <a:r>
              <a:rPr lang="tr-TR" sz="3200" b="1" smtClean="0">
                <a:solidFill>
                  <a:schemeClr val="tx1"/>
                </a:solidFill>
              </a:rPr>
              <a:t>İşlevi?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Su tutma ve su sağlama</a:t>
            </a:r>
            <a:endParaRPr lang="en-US" sz="2800" smtClean="0"/>
          </a:p>
          <a:p>
            <a:pPr eaLnBrk="1" hangingPunct="1"/>
            <a:r>
              <a:rPr lang="tr-TR" sz="2800" smtClean="0"/>
              <a:t>Besin maddelerinin yarayışlılığı</a:t>
            </a:r>
            <a:r>
              <a:rPr lang="en-US" sz="2800" smtClean="0"/>
              <a:t> (N, P, K, Ca, Mg, </a:t>
            </a:r>
            <a:r>
              <a:rPr lang="tr-TR" sz="2800" smtClean="0"/>
              <a:t>vb</a:t>
            </a:r>
            <a:r>
              <a:rPr lang="en-US" sz="2800" smtClean="0"/>
              <a:t>)</a:t>
            </a:r>
          </a:p>
          <a:p>
            <a:pPr eaLnBrk="1" hangingPunct="1"/>
            <a:r>
              <a:rPr lang="tr-TR" sz="2800" smtClean="0"/>
              <a:t>Artık organik maddelerin ayrışma oranı</a:t>
            </a:r>
            <a:endParaRPr lang="en-US" sz="2800" smtClean="0"/>
          </a:p>
          <a:p>
            <a:pPr eaLnBrk="1" hangingPunct="1"/>
            <a:r>
              <a:rPr lang="tr-TR" sz="2800" smtClean="0"/>
              <a:t>Küresel biyojeokimyasal </a:t>
            </a:r>
            <a:r>
              <a:rPr lang="en-US" sz="2800" smtClean="0"/>
              <a:t> </a:t>
            </a:r>
            <a:r>
              <a:rPr lang="tr-TR" sz="2800" smtClean="0"/>
              <a:t>döngüler</a:t>
            </a:r>
            <a:endParaRPr lang="en-US" sz="2800" smtClean="0"/>
          </a:p>
          <a:p>
            <a:pPr eaLnBrk="1" hangingPunct="1"/>
            <a:r>
              <a:rPr lang="tr-TR" sz="2800" smtClean="0"/>
              <a:t>Hidrolojik döngüde suyun hareketi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5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3352800" y="2286000"/>
            <a:ext cx="1676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429000" y="2057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chemeClr val="hlink"/>
                </a:solidFill>
                <a:latin typeface="Times New Roman" pitchFamily="18" charset="0"/>
              </a:rPr>
              <a:t>TURKİYE</a:t>
            </a: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 flipV="1">
            <a:off x="3429000" y="2590800"/>
            <a:ext cx="6858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4038600" y="2362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2400">
                <a:solidFill>
                  <a:srgbClr val="66FF33"/>
                </a:solidFill>
                <a:latin typeface="Times New Roman" pitchFamily="18" charset="0"/>
              </a:rPr>
              <a:t>   Ankara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620713"/>
            <a:ext cx="8280400" cy="547211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Toprak Bilimine Giriş:</a:t>
            </a:r>
          </a:p>
          <a:p>
            <a:pPr eaLnBrk="1" hangingPunct="1">
              <a:defRPr/>
            </a:pPr>
            <a:r>
              <a:rPr lang="tr-TR" dirty="0" smtClean="0"/>
              <a:t>Ülkemiz değişik iklim koşullarına ve farklı toprak yapısına sahiptir.</a:t>
            </a: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Bundan dolayı çok çeşitli ürünler yetişebilmektedir. </a:t>
            </a: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Bu da toprağın özelliklerini bilmekle ve çeşitli yönlerinin tanımakla gerçekleşir.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r>
              <a:rPr lang="tr-TR" smtClean="0"/>
              <a:t>Nüfusumuzun büyük çoğunluğu </a:t>
            </a:r>
          </a:p>
          <a:p>
            <a:pPr algn="ctr" eaLnBrk="1" hangingPunct="1">
              <a:buFontTx/>
              <a:buNone/>
            </a:pPr>
            <a:r>
              <a:rPr lang="tr-TR" smtClean="0"/>
              <a:t>kırsal yerleşimlidir.</a:t>
            </a:r>
          </a:p>
          <a:p>
            <a:pPr eaLnBrk="1" hangingPunct="1"/>
            <a:r>
              <a:rPr lang="tr-TR" smtClean="0"/>
              <a:t>Toprağı işleyerek, büyük emekler verilerek 	elde edilen tarımsal ürünleri en üst düzeye çıkarmak tarımın ilk koşuludur.</a:t>
            </a:r>
          </a:p>
        </p:txBody>
      </p:sp>
      <p:pic>
        <p:nvPicPr>
          <p:cNvPr id="45058" name="Picture 2" descr="https://encrypted-tbn3.gstatic.com/images?q=tbn:ANd9GcRUIWbP3hGb-zf0yzRwMwXHVLaf2tsbQPAeu-tjJL0xPwyxyE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4826977" cy="2324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smtClean="0"/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8196" name="Picture 2" descr="C:\Users\sonay\Pictures\2013-09-17\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4 Metin kutusu"/>
          <p:cNvSpPr txBox="1">
            <a:spLocks noChangeArrowheads="1"/>
          </p:cNvSpPr>
          <p:nvPr/>
        </p:nvSpPr>
        <p:spPr bwMode="auto">
          <a:xfrm>
            <a:off x="1066800" y="5562600"/>
            <a:ext cx="1090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Mardin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smtClean="0"/>
          </a:p>
        </p:txBody>
      </p: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9220" name="Picture 2" descr="C:\Users\sonay\Pictures\2013-09-17\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 descr="C:\Users\sonay\Pictures\2013-09-17\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6 Metin kutusu"/>
          <p:cNvSpPr txBox="1">
            <a:spLocks noChangeArrowheads="1"/>
          </p:cNvSpPr>
          <p:nvPr/>
        </p:nvSpPr>
        <p:spPr bwMode="auto">
          <a:xfrm>
            <a:off x="1143000" y="3657600"/>
            <a:ext cx="1090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Ankara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 smtClean="0"/>
          </a:p>
        </p:txBody>
      </p:sp>
      <p:sp>
        <p:nvSpPr>
          <p:cNvPr id="102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10244" name="Picture 2" descr="C:\Users\sonay\Pictures\2013-09-17\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4 Metin kutusu"/>
          <p:cNvSpPr txBox="1">
            <a:spLocks noChangeArrowheads="1"/>
          </p:cNvSpPr>
          <p:nvPr/>
        </p:nvSpPr>
        <p:spPr bwMode="auto">
          <a:xfrm>
            <a:off x="1524000" y="510540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Muğla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33400"/>
            <a:ext cx="8058150" cy="5632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mtClean="0">
                <a:solidFill>
                  <a:srgbClr val="FF0000"/>
                </a:solidFill>
              </a:rPr>
              <a:t>Toprağı tanımak, 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oluşumunu 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içindeki fiziksel,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kimyasal ve 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/>
              <a:t>biyolojik olayları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smtClean="0"/>
              <a:t>tek tek ve birlikte değerlendirmekle olur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smtClean="0"/>
              <a:t>Topraklar çok karmaşık bir yapı gösterir,çoğu kez birkaç metre uzaklıkta bile farklı karakterde ve morfolojide karşımıza çıkabilir.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57200"/>
            <a:ext cx="8785225" cy="5334000"/>
          </a:xfrm>
        </p:spPr>
        <p:txBody>
          <a:bodyPr/>
          <a:lstStyle/>
          <a:p>
            <a:pPr eaLnBrk="1" hangingPunct="1"/>
            <a:r>
              <a:rPr lang="tr-TR" smtClean="0"/>
              <a:t>Modern tarım tekniklerinin uygulanmasında en önemli faktörlerden birisinin toprak faktörü olduğu kesindir.</a:t>
            </a:r>
          </a:p>
          <a:p>
            <a:pPr eaLnBrk="1" hangingPunct="1"/>
            <a:r>
              <a:rPr lang="tr-TR" smtClean="0"/>
              <a:t>toprağı bütün ayrıntıları ile ele almak gerekir.</a:t>
            </a:r>
          </a:p>
          <a:p>
            <a:pPr eaLnBrk="1" hangingPunct="1"/>
            <a:r>
              <a:rPr lang="tr-TR" smtClean="0"/>
              <a:t>yalnız birim alandan en üst düzeyde verim elde etmek olmayıp </a:t>
            </a:r>
          </a:p>
          <a:p>
            <a:pPr eaLnBrk="1" hangingPunct="1"/>
            <a:r>
              <a:rPr lang="tr-TR" smtClean="0"/>
              <a:t>aynı zamanda ilerleyen zaman içinde </a:t>
            </a:r>
            <a:r>
              <a:rPr lang="tr-TR" u="sng" smtClean="0">
                <a:solidFill>
                  <a:srgbClr val="FF0000"/>
                </a:solidFill>
              </a:rPr>
              <a:t>toprağı iyi kullanmakta </a:t>
            </a:r>
            <a:r>
              <a:rPr lang="tr-TR" smtClean="0"/>
              <a:t>çok önemlidir.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Ekran Gösterisi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TOPRAK ?</vt:lpstr>
      <vt:lpstr>Toprak İşlevi?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sonay</dc:creator>
  <cp:lastModifiedBy>sonay</cp:lastModifiedBy>
  <cp:revision>1</cp:revision>
  <dcterms:created xsi:type="dcterms:W3CDTF">2017-11-30T10:42:30Z</dcterms:created>
  <dcterms:modified xsi:type="dcterms:W3CDTF">2017-11-30T10:43:19Z</dcterms:modified>
</cp:coreProperties>
</file>