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25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84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241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705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53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08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27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111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21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109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94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4622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673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341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0984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44222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7815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13910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130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972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8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13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76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95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47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68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53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68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B5228-CB9D-4046-80C6-F0D6D2BD7EDA}" type="datetimeFigureOut">
              <a:rPr lang="tr-TR" smtClean="0"/>
              <a:t>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42C13-2447-48BC-AC36-05BAE5E7F5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08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6.2.2018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2910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finansal </a:t>
            </a:r>
            <a:r>
              <a:rPr lang="tr-TR" dirty="0" smtClean="0"/>
              <a:t>aracı</a:t>
            </a:r>
            <a:r>
              <a:rPr lang="tr-TR" dirty="0" smtClean="0"/>
              <a:t>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220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pPr lvl="0">
              <a:buClr>
                <a:prstClr val="white"/>
              </a:buClr>
            </a:pPr>
            <a:r>
              <a:rPr lang="tr-TR" sz="11200" dirty="0">
                <a:solidFill>
                  <a:srgbClr val="146194">
                    <a:lumMod val="75000"/>
                  </a:srgbClr>
                </a:solidFill>
              </a:rPr>
              <a:t>Türkiye’de Faaliyet Gösteren Finansal </a:t>
            </a: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Aracılar (devam):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Finansal  kiralama (leasing) şirketleri</a:t>
            </a:r>
          </a:p>
          <a:p>
            <a:pPr lvl="0">
              <a:buClr>
                <a:prstClr val="white"/>
              </a:buClr>
            </a:pPr>
            <a:r>
              <a:rPr lang="tr-TR" sz="11200" dirty="0" err="1" smtClean="0">
                <a:solidFill>
                  <a:srgbClr val="146194">
                    <a:lumMod val="75000"/>
                  </a:srgbClr>
                </a:solidFill>
              </a:rPr>
              <a:t>Faktoring</a:t>
            </a: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 şirketleri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Forfaiting şirketleri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Portföy yönetim şirketleri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Sosyal güvenlik kuruluşları</a:t>
            </a: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Kooperatifler</a:t>
            </a:r>
          </a:p>
          <a:p>
            <a:pPr lvl="0">
              <a:buClr>
                <a:prstClr val="white"/>
              </a:buClr>
            </a:pPr>
            <a:endParaRPr lang="tr-TR" sz="11200" dirty="0" smtClean="0">
              <a:solidFill>
                <a:srgbClr val="146194">
                  <a:lumMod val="75000"/>
                </a:srgbClr>
              </a:solidFill>
            </a:endParaRPr>
          </a:p>
          <a:p>
            <a:pPr lvl="0">
              <a:buClr>
                <a:prstClr val="white"/>
              </a:buClr>
            </a:pPr>
            <a:r>
              <a:rPr lang="tr-TR" sz="11200" dirty="0" smtClean="0">
                <a:solidFill>
                  <a:srgbClr val="146194">
                    <a:lumMod val="75000"/>
                  </a:srgbClr>
                </a:solidFill>
              </a:rPr>
              <a:t> </a:t>
            </a:r>
            <a:endParaRPr lang="tr-TR" sz="112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432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Finansal </a:t>
            </a:r>
            <a:r>
              <a:rPr lang="tr-TR" cap="none" dirty="0"/>
              <a:t>A</a:t>
            </a:r>
            <a:r>
              <a:rPr lang="tr-TR" cap="none" dirty="0" smtClean="0"/>
              <a:t>racı</a:t>
            </a:r>
            <a:r>
              <a:rPr lang="tr-TR" cap="none" dirty="0" smtClean="0"/>
              <a:t>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Amaçları: </a:t>
            </a:r>
            <a:r>
              <a:rPr lang="tr-TR" sz="2800" dirty="0"/>
              <a:t>B</a:t>
            </a:r>
            <a:r>
              <a:rPr lang="tr-TR" sz="2800" dirty="0" smtClean="0"/>
              <a:t>u derste, </a:t>
            </a:r>
            <a:r>
              <a:rPr lang="tr-TR" sz="2800" dirty="0" smtClean="0"/>
              <a:t>finansal aracılar, özellikleri, türleri, karşılaştıkları riskler ve Türkiye’de faaliyet gösteren finansal aracılar başlıkları altında incelenecektir. </a:t>
            </a:r>
          </a:p>
          <a:p>
            <a:r>
              <a:rPr lang="tr-TR" sz="2800" dirty="0" smtClean="0"/>
              <a:t>Dolaylı finansmanı oluşturan finansal aracıların en önemli türü olan ticari bankalar, </a:t>
            </a:r>
            <a:r>
              <a:rPr lang="tr-TR" sz="2800" dirty="0" err="1" smtClean="0"/>
              <a:t>kaydi</a:t>
            </a:r>
            <a:r>
              <a:rPr lang="tr-TR" sz="2800" dirty="0" smtClean="0"/>
              <a:t> para yaratma mekanizması açısından önemli bir rol oynamaktadır.</a:t>
            </a:r>
          </a:p>
          <a:p>
            <a:r>
              <a:rPr lang="tr-TR" sz="2800" dirty="0" smtClean="0"/>
              <a:t>Bu derste finansal aracılara ilişkin genel bir çerçeve çizmek amaçlanmaktadır. Genel çerçeve içinde bankanın yerinin anlaşılması sağlanacaktır. Bir sonraki derste banka konusu incelenecektir.</a:t>
            </a:r>
            <a:r>
              <a:rPr lang="tr-TR" sz="2800" dirty="0" smtClean="0"/>
              <a:t>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063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İçerik: </a:t>
            </a:r>
          </a:p>
          <a:p>
            <a:r>
              <a:rPr lang="tr-TR" sz="12800" dirty="0" smtClean="0"/>
              <a:t>Finansal Aracılar</a:t>
            </a:r>
          </a:p>
          <a:p>
            <a:r>
              <a:rPr lang="tr-TR" sz="12800" dirty="0" smtClean="0"/>
              <a:t>Finansal Aracıların Özellikleri</a:t>
            </a:r>
          </a:p>
          <a:p>
            <a:r>
              <a:rPr lang="tr-TR" sz="12800" dirty="0" smtClean="0"/>
              <a:t>Finansal Aracıların Türleri</a:t>
            </a:r>
          </a:p>
          <a:p>
            <a:r>
              <a:rPr lang="tr-TR" sz="12800" dirty="0" smtClean="0"/>
              <a:t>Finansal Aracıların Karşılaştıkları Riskler</a:t>
            </a:r>
          </a:p>
          <a:p>
            <a:r>
              <a:rPr lang="tr-TR" sz="12800" dirty="0" smtClean="0"/>
              <a:t>Türkiye’de Faaliyet Gösteren Finansal Aracılar </a:t>
            </a:r>
          </a:p>
          <a:p>
            <a:endParaRPr lang="tr-TR" sz="12800" dirty="0" smtClean="0"/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4365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Dolaylı Finansman:</a:t>
            </a:r>
          </a:p>
          <a:p>
            <a:r>
              <a:rPr lang="tr-TR" sz="12800" dirty="0" smtClean="0"/>
              <a:t>Aracı gerektirmektedir.</a:t>
            </a:r>
          </a:p>
          <a:p>
            <a:r>
              <a:rPr lang="tr-TR" sz="12800" dirty="0" smtClean="0"/>
              <a:t>Tasarruf sahiplerinden borçlanarak fon talep edenlere vermektedir.</a:t>
            </a:r>
          </a:p>
          <a:p>
            <a:r>
              <a:rPr lang="tr-TR" sz="12800" dirty="0" smtClean="0"/>
              <a:t>Tasarruf sahiplerinden borçlananlara doğru fon transferi gerçekleşmektedir        finansal aracılık </a:t>
            </a:r>
          </a:p>
          <a:p>
            <a:r>
              <a:rPr lang="tr-TR" sz="12800" dirty="0" smtClean="0"/>
              <a:t>İşlem maliyeti   </a:t>
            </a:r>
          </a:p>
          <a:p>
            <a:r>
              <a:rPr lang="tr-TR" sz="12800" dirty="0" smtClean="0"/>
              <a:t>Aracılık hizmeti</a:t>
            </a:r>
          </a:p>
          <a:p>
            <a:r>
              <a:rPr lang="tr-TR" sz="12800" dirty="0" smtClean="0"/>
              <a:t>İşlem ölçeği    banka işlem maliyeti  </a:t>
            </a:r>
          </a:p>
          <a:p>
            <a:r>
              <a:rPr lang="tr-TR" sz="12800" dirty="0" smtClean="0"/>
              <a:t>Fon sağlanmasına yardımcı olur: dolaylı </a:t>
            </a:r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  <p:sp>
        <p:nvSpPr>
          <p:cNvPr id="2" name="Right Arrow 1"/>
          <p:cNvSpPr/>
          <p:nvPr/>
        </p:nvSpPr>
        <p:spPr>
          <a:xfrm>
            <a:off x="6291618" y="3483049"/>
            <a:ext cx="668740" cy="271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own Arrow 2"/>
          <p:cNvSpPr/>
          <p:nvPr/>
        </p:nvSpPr>
        <p:spPr>
          <a:xfrm>
            <a:off x="3521123" y="3930556"/>
            <a:ext cx="245659" cy="382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Up Arrow 3"/>
          <p:cNvSpPr/>
          <p:nvPr/>
        </p:nvSpPr>
        <p:spPr>
          <a:xfrm>
            <a:off x="3275463" y="5090615"/>
            <a:ext cx="245660" cy="4094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own Arrow 6"/>
          <p:cNvSpPr/>
          <p:nvPr/>
        </p:nvSpPr>
        <p:spPr>
          <a:xfrm>
            <a:off x="7685965" y="5090615"/>
            <a:ext cx="245659" cy="382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80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Düşük faiz ile borçlanarak yüksek faiz ile borç verir; aradaki kar finansal aracının karıdır.</a:t>
            </a:r>
          </a:p>
          <a:p>
            <a:r>
              <a:rPr lang="tr-TR" sz="11200" dirty="0" smtClean="0"/>
              <a:t>Tasarruf sahibi ile yatırımcının kolaylıkla birbirini bulmasını sağlamaktadır.</a:t>
            </a:r>
          </a:p>
          <a:p>
            <a:r>
              <a:rPr lang="tr-TR" sz="11200" dirty="0" smtClean="0"/>
              <a:t>İşlevleri;</a:t>
            </a:r>
          </a:p>
          <a:p>
            <a:r>
              <a:rPr lang="tr-TR" sz="11200" dirty="0" smtClean="0"/>
              <a:t>Borç verenlerle borç alanlar arasında oluşabilecek vade ve miktar uyuşmazlıklarını çözümlemek</a:t>
            </a:r>
          </a:p>
          <a:p>
            <a:r>
              <a:rPr lang="tr-TR" sz="11200" dirty="0" smtClean="0"/>
              <a:t>Tasarruf sahibi ve yatırımcıları bilgilendirmek</a:t>
            </a:r>
          </a:p>
          <a:p>
            <a:r>
              <a:rPr lang="tr-TR" sz="11200" dirty="0" smtClean="0"/>
              <a:t>Bireylerin tasarruf ve güvenilir bir şekilde değerlendirmelerini sağlamak </a:t>
            </a:r>
            <a:endParaRPr lang="tr-TR" sz="11200" dirty="0" smtClean="0"/>
          </a:p>
          <a:p>
            <a:r>
              <a:rPr lang="tr-TR" sz="11200" dirty="0" smtClean="0"/>
              <a:t> </a:t>
            </a:r>
            <a:endParaRPr lang="tr-TR" sz="112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30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endParaRPr lang="tr-TR" sz="12800" dirty="0" smtClean="0"/>
          </a:p>
          <a:p>
            <a:r>
              <a:rPr lang="tr-TR" sz="12800" u="sng" dirty="0" smtClean="0"/>
              <a:t>Finansal Aracıların Türleri:</a:t>
            </a:r>
          </a:p>
          <a:p>
            <a:r>
              <a:rPr lang="tr-TR" sz="12800" dirty="0" smtClean="0"/>
              <a:t>Mevduat kabul eden kuruluşlar (BANKA)</a:t>
            </a:r>
          </a:p>
          <a:p>
            <a:r>
              <a:rPr lang="tr-TR" sz="12800" dirty="0" smtClean="0"/>
              <a:t>Sözleşmeye dayalı tasarruf kuruluşları</a:t>
            </a:r>
          </a:p>
          <a:p>
            <a:r>
              <a:rPr lang="tr-TR" sz="12800" dirty="0" smtClean="0"/>
              <a:t>Yatırım Aracıları </a:t>
            </a:r>
          </a:p>
          <a:p>
            <a:endParaRPr lang="tr-TR" sz="12800" dirty="0" smtClean="0"/>
          </a:p>
          <a:p>
            <a:endParaRPr lang="tr-TR" sz="12800" dirty="0"/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60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1. </a:t>
            </a:r>
            <a:r>
              <a:rPr lang="tr-TR" sz="12800" u="sng" dirty="0" smtClean="0"/>
              <a:t>Mevduat toplayan finansal aracılar:</a:t>
            </a:r>
          </a:p>
          <a:p>
            <a:r>
              <a:rPr lang="tr-TR" sz="12800" dirty="0" smtClean="0"/>
              <a:t>a. Ticari bankalar; </a:t>
            </a:r>
            <a:r>
              <a:rPr lang="tr-TR" sz="12800" u="sng" dirty="0" smtClean="0"/>
              <a:t>para yaratmada önemli rol oynar</a:t>
            </a:r>
          </a:p>
          <a:p>
            <a:r>
              <a:rPr lang="tr-TR" sz="12800" dirty="0" smtClean="0"/>
              <a:t>b. Kooperatifler</a:t>
            </a:r>
          </a:p>
          <a:p>
            <a:r>
              <a:rPr lang="tr-TR" sz="12800" dirty="0" smtClean="0"/>
              <a:t>2. </a:t>
            </a:r>
            <a:r>
              <a:rPr lang="tr-TR" sz="12800" u="sng" dirty="0" smtClean="0"/>
              <a:t>Sözleşmeli Tasarruf Kurumları</a:t>
            </a:r>
          </a:p>
          <a:p>
            <a:r>
              <a:rPr lang="tr-TR" sz="12800" dirty="0" smtClean="0"/>
              <a:t>a. Özel ve Kamu Emeklilik Fonları</a:t>
            </a:r>
          </a:p>
          <a:p>
            <a:r>
              <a:rPr lang="tr-TR" sz="12800" dirty="0" smtClean="0"/>
              <a:t>b. Sigorta Şirketleri </a:t>
            </a:r>
          </a:p>
          <a:p>
            <a:r>
              <a:rPr lang="tr-TR" sz="12800" dirty="0" smtClean="0"/>
              <a:t>3. </a:t>
            </a:r>
            <a:r>
              <a:rPr lang="tr-TR" sz="12800" u="sng" dirty="0" smtClean="0"/>
              <a:t>Yatırım Aracıları</a:t>
            </a:r>
          </a:p>
          <a:p>
            <a:r>
              <a:rPr lang="tr-TR" sz="12800" dirty="0" smtClean="0"/>
              <a:t>a. Tüketici finansman şirketleri </a:t>
            </a:r>
          </a:p>
          <a:p>
            <a:r>
              <a:rPr lang="tr-TR" sz="12800" dirty="0" smtClean="0"/>
              <a:t>b. Yatırım fonları</a:t>
            </a:r>
          </a:p>
          <a:p>
            <a:r>
              <a:rPr lang="tr-TR" sz="12800" dirty="0" smtClean="0"/>
              <a:t>c. Yatırım ortaklıkları</a:t>
            </a:r>
            <a:endParaRPr lang="tr-TR" sz="12800" dirty="0" smtClean="0"/>
          </a:p>
          <a:p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04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Finansal Aracıların Riskleri:</a:t>
            </a:r>
          </a:p>
          <a:p>
            <a:r>
              <a:rPr lang="tr-TR" sz="12800" dirty="0" smtClean="0"/>
              <a:t>Kredi; geri ödenmeme; </a:t>
            </a:r>
          </a:p>
          <a:p>
            <a:r>
              <a:rPr lang="tr-TR" sz="12800" dirty="0" smtClean="0">
                <a:solidFill>
                  <a:srgbClr val="FF0000"/>
                </a:solidFill>
              </a:rPr>
              <a:t>asimetrik </a:t>
            </a:r>
            <a:r>
              <a:rPr lang="tr-TR" sz="12800" dirty="0" err="1" smtClean="0">
                <a:solidFill>
                  <a:srgbClr val="FF0000"/>
                </a:solidFill>
              </a:rPr>
              <a:t>bilgi+ters</a:t>
            </a:r>
            <a:r>
              <a:rPr lang="tr-TR" sz="12800" dirty="0" smtClean="0">
                <a:solidFill>
                  <a:srgbClr val="FF0000"/>
                </a:solidFill>
              </a:rPr>
              <a:t> </a:t>
            </a:r>
            <a:r>
              <a:rPr lang="tr-TR" sz="12800" dirty="0" err="1" smtClean="0">
                <a:solidFill>
                  <a:srgbClr val="FF0000"/>
                </a:solidFill>
              </a:rPr>
              <a:t>seçim+ahlaki</a:t>
            </a:r>
            <a:r>
              <a:rPr lang="tr-TR" sz="12800" dirty="0" smtClean="0">
                <a:solidFill>
                  <a:srgbClr val="FF0000"/>
                </a:solidFill>
              </a:rPr>
              <a:t> tehlike</a:t>
            </a:r>
          </a:p>
          <a:p>
            <a:r>
              <a:rPr lang="tr-TR" sz="12800" dirty="0" smtClean="0"/>
              <a:t>Faiz oranı; dalgalanma; menkul kıymet getirisinde oluşacak kayıp</a:t>
            </a:r>
          </a:p>
          <a:p>
            <a:r>
              <a:rPr lang="tr-TR" sz="12800" dirty="0" smtClean="0"/>
              <a:t>Likidite; mevduat çekilişi</a:t>
            </a:r>
          </a:p>
          <a:p>
            <a:r>
              <a:rPr lang="tr-TR" sz="12800" dirty="0" smtClean="0"/>
              <a:t>Döviz kuru; dalgalanma</a:t>
            </a:r>
          </a:p>
          <a:p>
            <a:r>
              <a:rPr lang="tr-TR" sz="12800" dirty="0" smtClean="0"/>
              <a:t>Politik; düzenleme </a:t>
            </a:r>
            <a:endParaRPr lang="tr-TR" sz="128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70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>
                <a:solidFill>
                  <a:prstClr val="white"/>
                </a:solidFill>
              </a:rPr>
              <a:t>Finansal </a:t>
            </a:r>
            <a:r>
              <a:rPr lang="tr-TR" cap="none" dirty="0" smtClean="0">
                <a:solidFill>
                  <a:prstClr val="white"/>
                </a:solidFill>
              </a:rPr>
              <a:t>Aracılar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Türkiye’de Faaliyet Gösteren Finansal Aracılar </a:t>
            </a:r>
          </a:p>
          <a:p>
            <a:r>
              <a:rPr lang="tr-TR" sz="11200" dirty="0" smtClean="0"/>
              <a:t>Bankalar       Ticari /Yatırım/Kalkınma + (Katılım)</a:t>
            </a:r>
          </a:p>
          <a:p>
            <a:r>
              <a:rPr lang="tr-TR" sz="11200" dirty="0" smtClean="0"/>
              <a:t>Yatırım fonları       Menkul kıymet yatırım fonu/ yabancı yatırım fonu/ borsa yatırım fonu/emeklilik fonu/ serbest yatırım fonu</a:t>
            </a:r>
          </a:p>
          <a:p>
            <a:r>
              <a:rPr lang="tr-TR" sz="11200" dirty="0" smtClean="0"/>
              <a:t>Yatırım ortaklıkları</a:t>
            </a:r>
            <a:r>
              <a:rPr lang="tr-TR" sz="11200" dirty="0" smtClean="0"/>
              <a:t>       menkul kıymet yatırım ortaklığı/ gayrimenkul yatırım ortaklığı/ girişim sermayesi yatırım ortaklığı </a:t>
            </a:r>
          </a:p>
          <a:p>
            <a:r>
              <a:rPr lang="tr-TR" sz="11200" dirty="0" smtClean="0"/>
              <a:t>Bireysel emeklilik şirketleri</a:t>
            </a:r>
          </a:p>
          <a:p>
            <a:r>
              <a:rPr lang="tr-TR" sz="11200" dirty="0" smtClean="0"/>
              <a:t>Menkul kıymet aracı kuruluşları</a:t>
            </a:r>
          </a:p>
          <a:p>
            <a:r>
              <a:rPr lang="tr-TR" sz="11200" dirty="0" smtClean="0"/>
              <a:t>Tüketici finansman şirketleri</a:t>
            </a:r>
          </a:p>
          <a:p>
            <a:r>
              <a:rPr lang="tr-TR" sz="11200" dirty="0" smtClean="0"/>
              <a:t>Sigorta şirketleri </a:t>
            </a:r>
            <a:endParaRPr lang="tr-TR" sz="11200" dirty="0" smtClean="0"/>
          </a:p>
          <a:p>
            <a:endParaRPr lang="tr-TR" sz="4000" dirty="0" smtClean="0"/>
          </a:p>
          <a:p>
            <a:r>
              <a:rPr lang="tr-TR" sz="40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  <p:sp>
        <p:nvSpPr>
          <p:cNvPr id="4" name="Right Arrow 3"/>
          <p:cNvSpPr/>
          <p:nvPr/>
        </p:nvSpPr>
        <p:spPr>
          <a:xfrm>
            <a:off x="2429301" y="1509755"/>
            <a:ext cx="491319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ight Arrow 6"/>
          <p:cNvSpPr/>
          <p:nvPr/>
        </p:nvSpPr>
        <p:spPr>
          <a:xfrm>
            <a:off x="3291385" y="1968671"/>
            <a:ext cx="491319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ight Arrow 7"/>
          <p:cNvSpPr/>
          <p:nvPr/>
        </p:nvSpPr>
        <p:spPr>
          <a:xfrm>
            <a:off x="3946476" y="3149400"/>
            <a:ext cx="491319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35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418</Words>
  <Application>Microsoft Office PowerPoint</Application>
  <PresentationFormat>Widescreen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finansal aracılar </vt:lpstr>
      <vt:lpstr>Finansal Aracılar</vt:lpstr>
      <vt:lpstr>Finansal Aracılar</vt:lpstr>
      <vt:lpstr>Finansal Aracılar</vt:lpstr>
      <vt:lpstr>Finansal Aracılar</vt:lpstr>
      <vt:lpstr>Finansal Aracılar</vt:lpstr>
      <vt:lpstr>Finansal Aracılar</vt:lpstr>
      <vt:lpstr>Finansal Aracılar</vt:lpstr>
      <vt:lpstr>Finansal Aracılar</vt:lpstr>
      <vt:lpstr>Finansal Aracılar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finansal aracılar </dc:title>
  <dc:creator>özlem genç</dc:creator>
  <cp:lastModifiedBy>özlem genç</cp:lastModifiedBy>
  <cp:revision>8</cp:revision>
  <dcterms:created xsi:type="dcterms:W3CDTF">2018-02-05T23:55:37Z</dcterms:created>
  <dcterms:modified xsi:type="dcterms:W3CDTF">2018-02-06T01:12:20Z</dcterms:modified>
</cp:coreProperties>
</file>