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7" r:id="rId6"/>
    <p:sldId id="260" r:id="rId7"/>
    <p:sldId id="261" r:id="rId8"/>
    <p:sldId id="262" r:id="rId9"/>
    <p:sldId id="263" r:id="rId10"/>
    <p:sldId id="264" r:id="rId11"/>
    <p:sldId id="265" r:id="rId12"/>
    <p:sldId id="266"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DAF7B006-A011-4A38-A081-932C578AE361}"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71BAE1B-0425-42A5-B407-3A59D1686472}"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DAF7B006-A011-4A38-A081-932C578AE361}"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71BAE1B-0425-42A5-B407-3A59D1686472}"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DAF7B006-A011-4A38-A081-932C578AE361}"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71BAE1B-0425-42A5-B407-3A59D1686472}"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DAF7B006-A011-4A38-A081-932C578AE361}"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71BAE1B-0425-42A5-B407-3A59D1686472}"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AF7B006-A011-4A38-A081-932C578AE361}"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71BAE1B-0425-42A5-B407-3A59D1686472}"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DAF7B006-A011-4A38-A081-932C578AE361}"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71BAE1B-0425-42A5-B407-3A59D1686472}"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DAF7B006-A011-4A38-A081-932C578AE361}" type="datetimeFigureOut">
              <a:rPr lang="tr-TR" smtClean="0"/>
              <a:t>08.05.2020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71BAE1B-0425-42A5-B407-3A59D1686472}"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DAF7B006-A011-4A38-A081-932C578AE361}" type="datetimeFigureOut">
              <a:rPr lang="tr-TR" smtClean="0"/>
              <a:t>08.05.2020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71BAE1B-0425-42A5-B407-3A59D1686472}"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F7B006-A011-4A38-A081-932C578AE361}" type="datetimeFigureOut">
              <a:rPr lang="tr-TR" smtClean="0"/>
              <a:t>08.05.2020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71BAE1B-0425-42A5-B407-3A59D1686472}"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F7B006-A011-4A38-A081-932C578AE361}"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71BAE1B-0425-42A5-B407-3A59D1686472}"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F7B006-A011-4A38-A081-932C578AE361}"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71BAE1B-0425-42A5-B407-3A59D1686472}"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F7B006-A011-4A38-A081-932C578AE361}" type="datetimeFigureOut">
              <a:rPr lang="tr-TR" smtClean="0"/>
              <a:t>08.05.2020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1BAE1B-0425-42A5-B407-3A59D1686472}"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HİZMET MEVZUATI</a:t>
            </a:r>
            <a:endParaRPr lang="tr-TR" dirty="0"/>
          </a:p>
        </p:txBody>
      </p:sp>
      <p:sp>
        <p:nvSpPr>
          <p:cNvPr id="3" name="Subtitle 2"/>
          <p:cNvSpPr>
            <a:spLocks noGrp="1"/>
          </p:cNvSpPr>
          <p:nvPr>
            <p:ph type="subTitle" idx="1"/>
          </p:nvPr>
        </p:nvSpPr>
        <p:spPr/>
        <p:txBody>
          <a:bodyPr/>
          <a:lstStyle/>
          <a:p>
            <a:r>
              <a:rPr lang="tr-TR" dirty="0" smtClean="0"/>
              <a:t>9. HAFTA</a:t>
            </a:r>
          </a:p>
          <a:p>
            <a:r>
              <a:rPr lang="tr-TR" dirty="0" smtClean="0"/>
              <a:t>Genel kamu sağlığı kanunu</a:t>
            </a:r>
            <a:br>
              <a:rPr lang="tr-TR" dirty="0" smtClean="0"/>
            </a:b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SAĞLIK HİZMETLERİ TEMEL KANUNU</a:t>
            </a:r>
            <a:endParaRPr lang="tr-TR" dirty="0"/>
          </a:p>
        </p:txBody>
      </p:sp>
      <p:sp>
        <p:nvSpPr>
          <p:cNvPr id="3" name="Content Placeholder 2"/>
          <p:cNvSpPr>
            <a:spLocks noGrp="1"/>
          </p:cNvSpPr>
          <p:nvPr>
            <p:ph idx="1"/>
          </p:nvPr>
        </p:nvSpPr>
        <p:spPr/>
        <p:txBody>
          <a:bodyPr>
            <a:normAutofit fontScale="77500" lnSpcReduction="20000"/>
          </a:bodyPr>
          <a:lstStyle/>
          <a:p>
            <a:r>
              <a:rPr lang="tr-TR" dirty="0" smtClean="0"/>
              <a:t>k) Koruyucu, teşhis, tedavi ve rehabilite edici hizmetlerde kullanılan ilaç, aşı, serum ve benzeri biyolojik maddelerin üretiminin ve kalitesinin teşvik ve temini esas olup, her türlü müstahzar, terkip, madde, malzeme, farmakope mamülleri, kozmetikler ve bunların üretiminde kullanılan ham ve yardımcı maddelerin ithal, ihraç, üretim,dağıtım ve tüketiminin, amaç dışı kullanılmak suretiyle fizik ve psişik bağımlılık yapan veya yapma ihtimali bulunan madde, ilaç, aşı, serum ve benzeri biyolojik maddeler ile diğer terkiplerin kontroluna, murakabesine ve bunların yurt içinde ve yurt dışında ücret karşılığı kalite kontrollerini yaptırmaya, özel mevzuata göre ruhsatlandırma, izin ve fiyat verme işlerini yürütmeye Sağlık ve Sosyal Yardım Bakanlığı yetkilidir</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SAĞLIK HİZMETLERİ TEMEL KANUNU</a:t>
            </a:r>
            <a:endParaRPr lang="tr-TR" dirty="0"/>
          </a:p>
        </p:txBody>
      </p:sp>
      <p:sp>
        <p:nvSpPr>
          <p:cNvPr id="3" name="Content Placeholder 2"/>
          <p:cNvSpPr>
            <a:spLocks noGrp="1"/>
          </p:cNvSpPr>
          <p:nvPr>
            <p:ph idx="1"/>
          </p:nvPr>
        </p:nvSpPr>
        <p:spPr/>
        <p:txBody>
          <a:bodyPr/>
          <a:lstStyle/>
          <a:p>
            <a:r>
              <a:rPr lang="tr-TR" dirty="0" smtClean="0"/>
              <a:t>Engelli çocuk doğumlarının önlenmesi için, gebelik öncesi ve gebelik döneminde tıbbi ve eğitsel çalışmalar yapılır. Yeni doğan bebeklerin metabolizma hastalıkları için gerekli olan testlerden geçirilerek risk taşıyanların belirlenmesine ilişkin tedbirler alınır.</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SAĞLIK HİZMETLERİ TEMEL KANUNU</a:t>
            </a:r>
            <a:endParaRPr lang="tr-TR" dirty="0"/>
          </a:p>
        </p:txBody>
      </p:sp>
      <p:sp>
        <p:nvSpPr>
          <p:cNvPr id="3" name="Content Placeholder 2"/>
          <p:cNvSpPr>
            <a:spLocks noGrp="1"/>
          </p:cNvSpPr>
          <p:nvPr>
            <p:ph idx="1"/>
          </p:nvPr>
        </p:nvSpPr>
        <p:spPr/>
        <p:txBody>
          <a:bodyPr>
            <a:normAutofit fontScale="92500" lnSpcReduction="20000"/>
          </a:bodyPr>
          <a:lstStyle/>
          <a:p>
            <a:r>
              <a:rPr lang="tr-TR" dirty="0" smtClean="0"/>
              <a:t>Rehabilite edici tıbbi hizmetlerde kullanılan yardımcı araç ve gereçleri üretmek amacıyla, kamu kurum ve kuruluşları ile gerçek ve tüzel kişiler tarafından kurulacak kuruluşların açılış iznini vermeye Sağlık Bakanlığı yetkilidir. </a:t>
            </a:r>
          </a:p>
          <a:p>
            <a:r>
              <a:rPr lang="tr-TR" dirty="0" smtClean="0"/>
              <a:t>Bu kurum ve kuruluşların açılış izninin verilmesine, üretim ve personel standardına, işleyiş ve denetimi ile daha önce açılmış olan kurum ve kuruluşların durumlarına ilişkin esaslar Sağlık Bakanlığınca çıkarılacak yönetmelikle düzenlenir. </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SAĞLIK HİZMETLERİ TEMEL KANUNU</a:t>
            </a:r>
            <a:endParaRPr lang="tr-TR" dirty="0"/>
          </a:p>
        </p:txBody>
      </p:sp>
      <p:sp>
        <p:nvSpPr>
          <p:cNvPr id="3" name="Content Placeholder 2"/>
          <p:cNvSpPr>
            <a:spLocks noGrp="1"/>
          </p:cNvSpPr>
          <p:nvPr>
            <p:ph idx="1"/>
          </p:nvPr>
        </p:nvSpPr>
        <p:spPr/>
        <p:txBody>
          <a:bodyPr>
            <a:normAutofit fontScale="92500"/>
          </a:bodyPr>
          <a:lstStyle/>
          <a:p>
            <a:r>
              <a:rPr lang="tr-TR" dirty="0" smtClean="0"/>
              <a:t>Temel Esaslar </a:t>
            </a:r>
          </a:p>
          <a:p>
            <a:r>
              <a:rPr lang="tr-TR" dirty="0" smtClean="0"/>
              <a:t>Madde 3 </a:t>
            </a:r>
          </a:p>
          <a:p>
            <a:r>
              <a:rPr lang="tr-TR" dirty="0" smtClean="0"/>
              <a:t>– Sağlık hizmetleriyle ilgili temel esaslar şunlardır: </a:t>
            </a:r>
          </a:p>
          <a:p>
            <a:r>
              <a:rPr lang="tr-TR" dirty="0" smtClean="0"/>
              <a:t>a) Sağlık kurum ve kuruluşları yurt sathında eşit, kaliteli ve verimli hizmet sunacak şekilde Sağlık ve Sosyal Yardım Bakanlığınca, diğer ilgili bakanlıkların da görüşü alınarak planlanır, koordine edilir, mali yönden desteklenir ve geliştirilir.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SAĞLIK HİZMETLERİ TEMEL KANUNU</a:t>
            </a:r>
            <a:endParaRPr lang="tr-TR" dirty="0"/>
          </a:p>
        </p:txBody>
      </p:sp>
      <p:sp>
        <p:nvSpPr>
          <p:cNvPr id="3" name="Content Placeholder 2"/>
          <p:cNvSpPr>
            <a:spLocks noGrp="1"/>
          </p:cNvSpPr>
          <p:nvPr>
            <p:ph idx="1"/>
          </p:nvPr>
        </p:nvSpPr>
        <p:spPr/>
        <p:txBody>
          <a:bodyPr>
            <a:normAutofit fontScale="92500" lnSpcReduction="20000"/>
          </a:bodyPr>
          <a:lstStyle/>
          <a:p>
            <a:r>
              <a:rPr lang="tr-TR" dirty="0" smtClean="0"/>
              <a:t>b) Koruyucu sağlık hizmetlerine öncelik verilmek suretiyle kamu ve özel bütün sağlık kurum ve kuruluşlarının kurulması ve işletilmesinde kaynak israfı ve atıl kapasiteye yol açılmaksızın gerektiğinde hizmet satın alınarak kaliteli hizmet arzı ve verimliliği esas alınır.</a:t>
            </a:r>
          </a:p>
          <a:p>
            <a:r>
              <a:rPr lang="tr-TR" dirty="0" smtClean="0"/>
              <a:t> Sağlık ve Sosyal Yardım Bakanlığı ilgili Bakanlığın muvafakatını alarak, kamu ve özel bütün sağlık kurum ve kuruluşlarına koruyucu sağlık hizmeti görevi verir ve bu kurum ve kuruluşların bütün sağlık hizmetlerini denetler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SAĞLIK HİZMETLERİ TEMEL KANUNU</a:t>
            </a:r>
            <a:endParaRPr lang="tr-TR" dirty="0"/>
          </a:p>
        </p:txBody>
      </p:sp>
      <p:sp>
        <p:nvSpPr>
          <p:cNvPr id="3" name="Content Placeholder 2"/>
          <p:cNvSpPr>
            <a:spLocks noGrp="1"/>
          </p:cNvSpPr>
          <p:nvPr>
            <p:ph idx="1"/>
          </p:nvPr>
        </p:nvSpPr>
        <p:spPr/>
        <p:txBody>
          <a:bodyPr>
            <a:normAutofit/>
          </a:bodyPr>
          <a:lstStyle/>
          <a:p>
            <a:r>
              <a:rPr lang="tr-TR" dirty="0" smtClean="0"/>
              <a:t>c) Bütün sağlık kurum ve kuruluşları ile sağlık personelinin ülke sathında dengeli dağılımı ve yaygınlaştırılması esastır.Sağlık kurum ve kuruluşlarının kurulması ve işletilmesi bu esas içerisinde Sağlık ve Sosyal Yardım Bakanlığınca düzenlenir.</a:t>
            </a:r>
          </a:p>
          <a:p>
            <a:r>
              <a:rPr lang="tr-TR" dirty="0" smtClean="0"/>
              <a:t>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SAĞLIK HİZMETLERİ TEMEL KANUNU</a:t>
            </a:r>
            <a:endParaRPr lang="tr-TR" dirty="0"/>
          </a:p>
        </p:txBody>
      </p:sp>
      <p:sp>
        <p:nvSpPr>
          <p:cNvPr id="3" name="Content Placeholder 2"/>
          <p:cNvSpPr>
            <a:spLocks noGrp="1"/>
          </p:cNvSpPr>
          <p:nvPr>
            <p:ph idx="1"/>
          </p:nvPr>
        </p:nvSpPr>
        <p:spPr/>
        <p:txBody>
          <a:bodyPr/>
          <a:lstStyle/>
          <a:p>
            <a:r>
              <a:rPr lang="tr-TR" dirty="0" smtClean="0"/>
              <a:t>Bu düzenleme ilgili Bakanlığın görüşü alınarak yapılır. Gerek görüldüğünde özel sağlık kuruluşlarının her türlü ücret tarifeleri sağlık ve Sosyal Yardım Bakanlığınca onaylanır.Kamu kurum ve kuruluşlarına ait sağlık kuruluşları veya sağlık işletmelerinde verilen her türlü hizmetin fiyatları Sağlık ve Sosyal Yardım Bakanlığınca tespit ve ilan edilir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SAĞLIK HİZMETLERİ TEMEL KANUNU</a:t>
            </a:r>
            <a:endParaRPr lang="tr-TR" dirty="0"/>
          </a:p>
        </p:txBody>
      </p:sp>
      <p:sp>
        <p:nvSpPr>
          <p:cNvPr id="3" name="Content Placeholder 2"/>
          <p:cNvSpPr>
            <a:spLocks noGrp="1"/>
          </p:cNvSpPr>
          <p:nvPr>
            <p:ph idx="1"/>
          </p:nvPr>
        </p:nvSpPr>
        <p:spPr/>
        <p:txBody>
          <a:bodyPr>
            <a:normAutofit fontScale="92500" lnSpcReduction="10000"/>
          </a:bodyPr>
          <a:lstStyle/>
          <a:p>
            <a:r>
              <a:rPr lang="tr-TR" dirty="0" smtClean="0"/>
              <a:t>Herkesin sağlık durumunun takip edilebilmesi ve sağlık hizmetlerinin daha etkin ve hızlı şekilde yürütülmesi maksadıyla, Sağlık Bakanlığı ve bağlı kuruluşlarınca gerekli kayıt ve bildirim sistemi kurulur. </a:t>
            </a:r>
          </a:p>
          <a:p>
            <a:r>
              <a:rPr lang="tr-TR" dirty="0" smtClean="0"/>
              <a:t>Bu sistem, e-Devlet uygulamalarına uygun olarak elektronik ortamda da oluşturulabilir. Bu amaçla, Sağlık Bakanlığınca, bağlı kuruluşları da kapsayacak şekilde ülke çapında bilişim sistemi kurulabilir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SAĞLIK HİZMETLERİ TEMEL KANUNU</a:t>
            </a:r>
            <a:endParaRPr lang="tr-TR" dirty="0"/>
          </a:p>
        </p:txBody>
      </p:sp>
      <p:sp>
        <p:nvSpPr>
          <p:cNvPr id="3" name="Content Placeholder 2"/>
          <p:cNvSpPr>
            <a:spLocks noGrp="1"/>
          </p:cNvSpPr>
          <p:nvPr>
            <p:ph idx="1"/>
          </p:nvPr>
        </p:nvSpPr>
        <p:spPr/>
        <p:txBody>
          <a:bodyPr>
            <a:normAutofit fontScale="77500" lnSpcReduction="20000"/>
          </a:bodyPr>
          <a:lstStyle/>
          <a:p>
            <a:r>
              <a:rPr lang="tr-TR" dirty="0" smtClean="0"/>
              <a:t>g) Sağlık ve Sosyal Yardım Bakanlığı; sağlık ve yardımcı sağlık personelinin yurt düzeyinde dengeli dağılımını sağlamak üzere istihdam planlaması yapar, ülke ihtiyacına uygun nitelikli sağlık personeli yetiştirilmesi amacıyla hizmet öncesi eğitim programları için Yükseköğretim Kurulu ile koordinasyonu sağlar. </a:t>
            </a:r>
          </a:p>
          <a:p>
            <a:r>
              <a:rPr lang="tr-TR" dirty="0" smtClean="0"/>
              <a:t>Serbest ya da kamu kuruluşlarında mesleklerini icra eden sağlık ve yardımcı sağlık personeline hizmetiçi eğitim yaptırır. Bunu sağlamak amacıyla üniversitelerin, kamu kurumu niteliğindeki meslek kuruluşları ile kamu kurum ve kuruluşlarının imkanlarından da yararlanır. Hizmetiçi eğitim programını ne şekilde ve hangi sürelerle yapılacağı Sağlık ve Sosyal Yardım Bakanlığınca çıkartılacak yönetmelikte tespit edilir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SAĞLIK HİZMETLERİ TEMEL KANUNU</a:t>
            </a:r>
            <a:endParaRPr lang="tr-TR" dirty="0"/>
          </a:p>
        </p:txBody>
      </p:sp>
      <p:sp>
        <p:nvSpPr>
          <p:cNvPr id="3" name="Content Placeholder 2"/>
          <p:cNvSpPr>
            <a:spLocks noGrp="1"/>
          </p:cNvSpPr>
          <p:nvPr>
            <p:ph idx="1"/>
          </p:nvPr>
        </p:nvSpPr>
        <p:spPr/>
        <p:txBody>
          <a:bodyPr>
            <a:normAutofit fontScale="77500" lnSpcReduction="20000"/>
          </a:bodyPr>
          <a:lstStyle/>
          <a:p>
            <a:r>
              <a:rPr lang="tr-TR" dirty="0" smtClean="0"/>
              <a:t>g) Sağlık ve Sosyal Yardım Bakanlığı; sağlık ve yardımcı sağlık personelinin yurt düzeyinde dengeli dağılımını sağlamak üzere istihdam planlaması yapar, ülke ihtiyacına uygun nitelikli sağlık personeli yetiştirilmesi amacıyla hizmet öncesi eğitim programları için Yükseköğretim Kurulu ile koordinasyonu sağlar.</a:t>
            </a:r>
          </a:p>
          <a:p>
            <a:r>
              <a:rPr lang="tr-TR" dirty="0" smtClean="0"/>
              <a:t> Serbest ya da kamu kuruluşlarında mesleklerini icra eden sağlık ve yardımcı sağlık personeline hizmetiçi eğitim yaptırır. Bunu sağlamak amacıyla üniversitelerin, kamu kurumu niteliğindeki meslek kuruluşları ile kamu kurum ve kuruluşlarının imkanlarından da yararlanır. Hizmetiçi eğitim programını ne şekilde ve hangi sürelerle yapılacağı Sağlık ve Sosyal Yardım Bakanlığınca çıkartılacak yönetmelikte tespit edilir</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SAĞLIK HİZMETLERİ TEMEL KANUNU</a:t>
            </a:r>
            <a:endParaRPr lang="tr-TR" dirty="0"/>
          </a:p>
        </p:txBody>
      </p:sp>
      <p:sp>
        <p:nvSpPr>
          <p:cNvPr id="3" name="Content Placeholder 2"/>
          <p:cNvSpPr>
            <a:spLocks noGrp="1"/>
          </p:cNvSpPr>
          <p:nvPr>
            <p:ph idx="1"/>
          </p:nvPr>
        </p:nvSpPr>
        <p:spPr/>
        <p:txBody>
          <a:bodyPr/>
          <a:lstStyle/>
          <a:p>
            <a:r>
              <a:rPr lang="tr-TR" dirty="0" smtClean="0"/>
              <a:t>j) Vatandaşların hastalıklardan korunma, sağlıklı çevre, beslenme, ana çocuk sağlığı ve aile planlaması ve benzeri konularda eğitilmeleri ve takipleri bütün kamu kuruluşlarının sorumluluğu, kamu kurumu niteliğindeki meslek kuruluşları, özel ve gönüllü kuruluşların işbirliği içerisinde gerçekleştirilir. </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765</Words>
  <Application>Microsoft Office PowerPoint</Application>
  <PresentationFormat>On-screen Show (4:3)</PresentationFormat>
  <Paragraphs>34</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SOSYAL HİZMET MEVZUATI</vt:lpstr>
      <vt:lpstr>SAĞLIK HİZMETLERİ TEMEL KANUNU</vt:lpstr>
      <vt:lpstr>SAĞLIK HİZMETLERİ TEMEL KANUNU</vt:lpstr>
      <vt:lpstr>SAĞLIK HİZMETLERİ TEMEL KANUNU</vt:lpstr>
      <vt:lpstr>SAĞLIK HİZMETLERİ TEMEL KANUNU</vt:lpstr>
      <vt:lpstr>SAĞLIK HİZMETLERİ TEMEL KANUNU</vt:lpstr>
      <vt:lpstr>SAĞLIK HİZMETLERİ TEMEL KANUNU</vt:lpstr>
      <vt:lpstr>SAĞLIK HİZMETLERİ TEMEL KANUNU</vt:lpstr>
      <vt:lpstr>SAĞLIK HİZMETLERİ TEMEL KANUNU</vt:lpstr>
      <vt:lpstr>SAĞLIK HİZMETLERİ TEMEL KANUNU</vt:lpstr>
      <vt:lpstr>SAĞLIK HİZMETLERİ TEMEL KANUNU</vt:lpstr>
      <vt:lpstr>SAĞLIK HİZMETLERİ TEMEL KANUNU</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HİZMET MEVZUATI</dc:title>
  <dc:creator>Tuğba&amp;Cihan</dc:creator>
  <cp:lastModifiedBy>Tuğba&amp;Cihan</cp:lastModifiedBy>
  <cp:revision>1</cp:revision>
  <dcterms:created xsi:type="dcterms:W3CDTF">2020-05-08T08:30:55Z</dcterms:created>
  <dcterms:modified xsi:type="dcterms:W3CDTF">2020-05-08T08:38:18Z</dcterms:modified>
</cp:coreProperties>
</file>