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29"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82DDCD-0080-4899-865D-CBDDAE380C4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4FACB60-203F-49FC-B18D-480494477B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838AAC0-04CD-4956-9A8F-30741F3CFB5C}"/>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5" name="Alt Bilgi Yer Tutucusu 4">
            <a:extLst>
              <a:ext uri="{FF2B5EF4-FFF2-40B4-BE49-F238E27FC236}">
                <a16:creationId xmlns:a16="http://schemas.microsoft.com/office/drawing/2014/main" id="{21BB0DCE-0FCA-4FFD-AC13-45F623805E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D529D5-AA17-4A74-9CF4-A73AC48FD1E1}"/>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2746499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E49F83-4CB6-408E-88CE-88100890E62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67D6501-F3A0-4FBA-8C55-C9B39794957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93B553A-5425-44D5-BE07-40D21E1F8BBE}"/>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5" name="Alt Bilgi Yer Tutucusu 4">
            <a:extLst>
              <a:ext uri="{FF2B5EF4-FFF2-40B4-BE49-F238E27FC236}">
                <a16:creationId xmlns:a16="http://schemas.microsoft.com/office/drawing/2014/main" id="{5700006D-A018-4462-AA5B-4F9FB79D1B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18497C8-8967-4C27-B353-72D4ECAF281C}"/>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2978925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3EA0C88-2096-4880-B36E-0492C31A9BD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A9F332B-ADEE-48B7-8F5F-9E9A5B13557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DB83A4-3C5B-48B0-92EB-0C5157DBACD9}"/>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5" name="Alt Bilgi Yer Tutucusu 4">
            <a:extLst>
              <a:ext uri="{FF2B5EF4-FFF2-40B4-BE49-F238E27FC236}">
                <a16:creationId xmlns:a16="http://schemas.microsoft.com/office/drawing/2014/main" id="{36A9CB41-F3B4-4B2F-9D2B-17FA5DF384C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CF750BC-49DE-4FCC-BF2F-155BE7307145}"/>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1684204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B2D9D7-84BD-406E-B4DC-EB8B24B60CD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89FCAD-B189-46B7-B4F3-329AB687E81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46E2C4D-D491-4B5B-8155-6F1D9F5BC2A6}"/>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5" name="Alt Bilgi Yer Tutucusu 4">
            <a:extLst>
              <a:ext uri="{FF2B5EF4-FFF2-40B4-BE49-F238E27FC236}">
                <a16:creationId xmlns:a16="http://schemas.microsoft.com/office/drawing/2014/main" id="{12316076-02CA-41D4-A51F-633ECF36FF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70F676-83E6-4425-9BF1-383AB08E13A3}"/>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76123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CC374-FA50-4B8E-888F-78164B78B38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0189354-E13B-4C16-B450-969BCB8879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239BDE7-6FA6-449B-A6CB-8F1A77CE1137}"/>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5" name="Alt Bilgi Yer Tutucusu 4">
            <a:extLst>
              <a:ext uri="{FF2B5EF4-FFF2-40B4-BE49-F238E27FC236}">
                <a16:creationId xmlns:a16="http://schemas.microsoft.com/office/drawing/2014/main" id="{307C1A4C-DC48-4A8E-86FC-B329381C56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B164F2E-B69F-4463-81D0-9A149A358F30}"/>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65245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FA05C5-DD0A-4C6B-927A-3696B256BDF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E6E3A53-67A8-4F96-8774-9ED61FD34E2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5B06778-7D59-49F3-8CAB-6707F807DC3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96C98CC-EA26-41ED-8F4E-59F0CAB8053E}"/>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6" name="Alt Bilgi Yer Tutucusu 5">
            <a:extLst>
              <a:ext uri="{FF2B5EF4-FFF2-40B4-BE49-F238E27FC236}">
                <a16:creationId xmlns:a16="http://schemas.microsoft.com/office/drawing/2014/main" id="{38A145D6-A063-4453-852A-024467F5331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FC59FCF-5DE3-4DA7-BF1F-CFFCFFBC8C45}"/>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3997374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374DE8-E170-4675-989F-6183BD00BD4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6A87FBB-1E7B-49D4-8501-7016A17070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AE8E599-7125-4F2F-A20B-DEDF7D046E2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559BD9A-A66D-459F-B670-5432393703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3ABFDB4-048A-460E-8295-D891C22EF38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8DDF9AE-B4FB-4624-A4F0-8EF36514A201}"/>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8" name="Alt Bilgi Yer Tutucusu 7">
            <a:extLst>
              <a:ext uri="{FF2B5EF4-FFF2-40B4-BE49-F238E27FC236}">
                <a16:creationId xmlns:a16="http://schemas.microsoft.com/office/drawing/2014/main" id="{E76D42B7-2BDA-4B84-A858-DBEEBC76806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241BC99-D574-40D2-8293-C8689F3558BF}"/>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183505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57F32E-2709-425D-B1D5-6C8BB5F1255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6B5C2E0-874F-419C-A4D5-B67B593ABE7F}"/>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4" name="Alt Bilgi Yer Tutucusu 3">
            <a:extLst>
              <a:ext uri="{FF2B5EF4-FFF2-40B4-BE49-F238E27FC236}">
                <a16:creationId xmlns:a16="http://schemas.microsoft.com/office/drawing/2014/main" id="{8255EB04-9C33-4BF8-9B93-04B66C8534A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BB75BA3-8E9B-4761-A881-7FAAD36DE347}"/>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187438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ECEEC99-B6C8-4E3D-A7F2-EECDCEABBFFC}"/>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3" name="Alt Bilgi Yer Tutucusu 2">
            <a:extLst>
              <a:ext uri="{FF2B5EF4-FFF2-40B4-BE49-F238E27FC236}">
                <a16:creationId xmlns:a16="http://schemas.microsoft.com/office/drawing/2014/main" id="{A70C5EE6-E067-4BDB-A32B-DFDFB7B8A97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17ED0B4-5BE0-4634-BE79-EE9F1E284B65}"/>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2249033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CBF6D-7F83-4B85-9BFC-8BFFFDC4726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A93E10A-657C-4F22-8338-3BE3042DF9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5F32EAB-BF02-446A-B141-E7B6985259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5915F6F-4BCB-4638-B28E-5A15730C4097}"/>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6" name="Alt Bilgi Yer Tutucusu 5">
            <a:extLst>
              <a:ext uri="{FF2B5EF4-FFF2-40B4-BE49-F238E27FC236}">
                <a16:creationId xmlns:a16="http://schemas.microsoft.com/office/drawing/2014/main" id="{243EC673-437F-4D51-AE7E-1F6E03017D9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5347324-38B6-4E4D-8595-CB3604822A3D}"/>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115851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793F89-749F-4804-95C9-81307856BEF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F086E08-43EB-49E5-ADA9-7575E47959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B68E43F-E7D9-4486-94EE-4AB567DBFB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76AF1C1-FB4A-4027-9D67-ADD84DC0C835}"/>
              </a:ext>
            </a:extLst>
          </p:cNvPr>
          <p:cNvSpPr>
            <a:spLocks noGrp="1"/>
          </p:cNvSpPr>
          <p:nvPr>
            <p:ph type="dt" sz="half" idx="10"/>
          </p:nvPr>
        </p:nvSpPr>
        <p:spPr/>
        <p:txBody>
          <a:bodyPr/>
          <a:lstStyle/>
          <a:p>
            <a:fld id="{527A857F-6C85-4A0D-B67E-4894118F7F75}" type="datetimeFigureOut">
              <a:rPr lang="tr-TR" smtClean="0"/>
              <a:t>18.03.2021</a:t>
            </a:fld>
            <a:endParaRPr lang="tr-TR"/>
          </a:p>
        </p:txBody>
      </p:sp>
      <p:sp>
        <p:nvSpPr>
          <p:cNvPr id="6" name="Alt Bilgi Yer Tutucusu 5">
            <a:extLst>
              <a:ext uri="{FF2B5EF4-FFF2-40B4-BE49-F238E27FC236}">
                <a16:creationId xmlns:a16="http://schemas.microsoft.com/office/drawing/2014/main" id="{0EEBF772-3A04-4C5D-B0C1-98D3E5EDC5E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AE7C52-195A-45B5-BC6C-F1DBF7CAE6B6}"/>
              </a:ext>
            </a:extLst>
          </p:cNvPr>
          <p:cNvSpPr>
            <a:spLocks noGrp="1"/>
          </p:cNvSpPr>
          <p:nvPr>
            <p:ph type="sldNum" sz="quarter" idx="12"/>
          </p:nvPr>
        </p:nvSpPr>
        <p:spPr/>
        <p:txBody>
          <a:bodyPr/>
          <a:lstStyle/>
          <a:p>
            <a:fld id="{1F7618FC-B400-490F-A863-095D72B4906F}" type="slidenum">
              <a:rPr lang="tr-TR" smtClean="0"/>
              <a:t>‹#›</a:t>
            </a:fld>
            <a:endParaRPr lang="tr-TR"/>
          </a:p>
        </p:txBody>
      </p:sp>
    </p:spTree>
    <p:extLst>
      <p:ext uri="{BB962C8B-B14F-4D97-AF65-F5344CB8AC3E}">
        <p14:creationId xmlns:p14="http://schemas.microsoft.com/office/powerpoint/2010/main" val="58374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F20DBC6-FB12-4F98-96A3-28CA7CC304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2F12DA4-4012-41C8-8DFA-BFE0CFE27B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BA3BC1-9ADE-4CEF-A018-4ECC4F7B4B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7A857F-6C85-4A0D-B67E-4894118F7F75}" type="datetimeFigureOut">
              <a:rPr lang="tr-TR" smtClean="0"/>
              <a:t>18.03.2021</a:t>
            </a:fld>
            <a:endParaRPr lang="tr-TR"/>
          </a:p>
        </p:txBody>
      </p:sp>
      <p:sp>
        <p:nvSpPr>
          <p:cNvPr id="5" name="Alt Bilgi Yer Tutucusu 4">
            <a:extLst>
              <a:ext uri="{FF2B5EF4-FFF2-40B4-BE49-F238E27FC236}">
                <a16:creationId xmlns:a16="http://schemas.microsoft.com/office/drawing/2014/main" id="{068BC5E1-3335-42E4-A402-268A802793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6C51A0B-657E-4F12-BD82-F440641530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7618FC-B400-490F-A863-095D72B4906F}" type="slidenum">
              <a:rPr lang="tr-TR" smtClean="0"/>
              <a:t>‹#›</a:t>
            </a:fld>
            <a:endParaRPr lang="tr-TR"/>
          </a:p>
        </p:txBody>
      </p:sp>
    </p:spTree>
    <p:extLst>
      <p:ext uri="{BB962C8B-B14F-4D97-AF65-F5344CB8AC3E}">
        <p14:creationId xmlns:p14="http://schemas.microsoft.com/office/powerpoint/2010/main" val="4250669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6CD658-2DF4-4FB1-9725-B6B46EA85EE7}"/>
              </a:ext>
            </a:extLst>
          </p:cNvPr>
          <p:cNvSpPr>
            <a:spLocks noGrp="1"/>
          </p:cNvSpPr>
          <p:nvPr>
            <p:ph type="ctrTitle"/>
          </p:nvPr>
        </p:nvSpPr>
        <p:spPr/>
        <p:txBody>
          <a:bodyPr/>
          <a:lstStyle/>
          <a:p>
            <a:r>
              <a:rPr lang="tr-TR" dirty="0"/>
              <a:t>Konu 6. Halkla İlişkilerde Kullanılan Araçlar</a:t>
            </a:r>
          </a:p>
        </p:txBody>
      </p:sp>
    </p:spTree>
    <p:extLst>
      <p:ext uri="{BB962C8B-B14F-4D97-AF65-F5344CB8AC3E}">
        <p14:creationId xmlns:p14="http://schemas.microsoft.com/office/powerpoint/2010/main" val="3705823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0F4DD08-FB3F-48FE-8A34-56EDEF9DB79F}"/>
              </a:ext>
            </a:extLst>
          </p:cNvPr>
          <p:cNvSpPr>
            <a:spLocks noGrp="1"/>
          </p:cNvSpPr>
          <p:nvPr>
            <p:ph idx="1"/>
          </p:nvPr>
        </p:nvSpPr>
        <p:spPr/>
        <p:txBody>
          <a:bodyPr/>
          <a:lstStyle/>
          <a:p>
            <a:r>
              <a:rPr lang="tr-TR" dirty="0"/>
              <a:t>«Halkla ilişkiler uygulamasının kullandığı araçlar belki bir sıralamaya uygun gelmeyecek kadar çoktur. Ancak gerek evrensel olarak uygulanan, gerekse halkla ilişkileri bir ilgi alanı olarak görüp  değerlendiren çalışmaların sonuçlarına bakılarak belirli bir sıralama yapmak olanaklıdır.» (Kazancı, 1980: 119)</a:t>
            </a:r>
          </a:p>
          <a:p>
            <a:endParaRPr lang="tr-TR" dirty="0"/>
          </a:p>
          <a:p>
            <a:r>
              <a:rPr lang="tr-TR" dirty="0"/>
              <a:t>Metin Kazancı, Halkla İlişkiler, SBF Yay. 1980</a:t>
            </a:r>
          </a:p>
        </p:txBody>
      </p:sp>
    </p:spTree>
    <p:extLst>
      <p:ext uri="{BB962C8B-B14F-4D97-AF65-F5344CB8AC3E}">
        <p14:creationId xmlns:p14="http://schemas.microsoft.com/office/powerpoint/2010/main" val="2415132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DFB52B-649A-4B79-B9EC-AC9B2FA8B4FC}"/>
              </a:ext>
            </a:extLst>
          </p:cNvPr>
          <p:cNvSpPr>
            <a:spLocks noGrp="1"/>
          </p:cNvSpPr>
          <p:nvPr>
            <p:ph type="title"/>
          </p:nvPr>
        </p:nvSpPr>
        <p:spPr/>
        <p:txBody>
          <a:bodyPr/>
          <a:lstStyle/>
          <a:p>
            <a:r>
              <a:rPr lang="tr-TR" dirty="0"/>
              <a:t>Basılı Araçlar</a:t>
            </a:r>
          </a:p>
        </p:txBody>
      </p:sp>
      <p:sp>
        <p:nvSpPr>
          <p:cNvPr id="3" name="İçerik Yer Tutucusu 2">
            <a:extLst>
              <a:ext uri="{FF2B5EF4-FFF2-40B4-BE49-F238E27FC236}">
                <a16:creationId xmlns:a16="http://schemas.microsoft.com/office/drawing/2014/main" id="{6822EA0C-EB97-4D16-A837-F9D67D2F6495}"/>
              </a:ext>
            </a:extLst>
          </p:cNvPr>
          <p:cNvSpPr>
            <a:spLocks noGrp="1"/>
          </p:cNvSpPr>
          <p:nvPr>
            <p:ph idx="1"/>
          </p:nvPr>
        </p:nvSpPr>
        <p:spPr/>
        <p:txBody>
          <a:bodyPr/>
          <a:lstStyle/>
          <a:p>
            <a:pPr marL="0" indent="0">
              <a:buNone/>
            </a:pPr>
            <a:r>
              <a:rPr lang="tr-TR" dirty="0"/>
              <a:t>1. Gazeteler</a:t>
            </a:r>
          </a:p>
          <a:p>
            <a:pPr marL="0" indent="0">
              <a:buNone/>
            </a:pPr>
            <a:r>
              <a:rPr lang="tr-TR" dirty="0"/>
              <a:t>	En çok kullanılan araçlardandır. </a:t>
            </a:r>
          </a:p>
          <a:p>
            <a:pPr marL="0" indent="0">
              <a:buNone/>
            </a:pPr>
            <a:r>
              <a:rPr lang="tr-TR" dirty="0"/>
              <a:t>	a. Basın Bildirileri</a:t>
            </a:r>
          </a:p>
          <a:p>
            <a:pPr marL="0" indent="0">
              <a:buNone/>
            </a:pPr>
            <a:r>
              <a:rPr lang="tr-TR" dirty="0"/>
              <a:t>	b. Basın Toplantıları</a:t>
            </a:r>
          </a:p>
          <a:p>
            <a:pPr marL="0" indent="0">
              <a:buNone/>
            </a:pPr>
            <a:r>
              <a:rPr lang="tr-TR" dirty="0"/>
              <a:t>	c. Basın Turları</a:t>
            </a:r>
          </a:p>
          <a:p>
            <a:pPr marL="0" indent="0">
              <a:buNone/>
            </a:pPr>
            <a:r>
              <a:rPr lang="tr-TR" dirty="0"/>
              <a:t>	d. Yazılı Basından Yararlanmada Başvurulan Öteki Yollar  (Okur mektubu, yazı yayınlanması, </a:t>
            </a:r>
          </a:p>
          <a:p>
            <a:pPr marL="0" indent="0">
              <a:buNone/>
            </a:pPr>
            <a:r>
              <a:rPr lang="tr-TR" dirty="0"/>
              <a:t>	 e. İşletme gazetesi</a:t>
            </a:r>
          </a:p>
          <a:p>
            <a:pPr marL="0" indent="0">
              <a:buNone/>
            </a:pPr>
            <a:endParaRPr lang="tr-TR" dirty="0"/>
          </a:p>
        </p:txBody>
      </p:sp>
    </p:spTree>
    <p:extLst>
      <p:ext uri="{BB962C8B-B14F-4D97-AF65-F5344CB8AC3E}">
        <p14:creationId xmlns:p14="http://schemas.microsoft.com/office/powerpoint/2010/main" val="2218172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A2AD74-641C-4B73-BF10-ABCE3CF72975}"/>
              </a:ext>
            </a:extLst>
          </p:cNvPr>
          <p:cNvSpPr>
            <a:spLocks noGrp="1"/>
          </p:cNvSpPr>
          <p:nvPr>
            <p:ph type="title"/>
          </p:nvPr>
        </p:nvSpPr>
        <p:spPr/>
        <p:txBody>
          <a:bodyPr/>
          <a:lstStyle/>
          <a:p>
            <a:r>
              <a:rPr lang="tr-TR" dirty="0"/>
              <a:t>Basılı Araçlar</a:t>
            </a:r>
          </a:p>
        </p:txBody>
      </p:sp>
      <p:sp>
        <p:nvSpPr>
          <p:cNvPr id="3" name="İçerik Yer Tutucusu 2">
            <a:extLst>
              <a:ext uri="{FF2B5EF4-FFF2-40B4-BE49-F238E27FC236}">
                <a16:creationId xmlns:a16="http://schemas.microsoft.com/office/drawing/2014/main" id="{B25C1F38-FAF6-4DB1-BC8B-FF5E9F8835C2}"/>
              </a:ext>
            </a:extLst>
          </p:cNvPr>
          <p:cNvSpPr>
            <a:spLocks noGrp="1"/>
          </p:cNvSpPr>
          <p:nvPr>
            <p:ph idx="1"/>
          </p:nvPr>
        </p:nvSpPr>
        <p:spPr>
          <a:xfrm>
            <a:off x="838199" y="1825625"/>
            <a:ext cx="10798743" cy="4844682"/>
          </a:xfrm>
        </p:spPr>
        <p:txBody>
          <a:bodyPr>
            <a:normAutofit fontScale="92500" lnSpcReduction="10000"/>
          </a:bodyPr>
          <a:lstStyle/>
          <a:p>
            <a:pPr marL="0" indent="0">
              <a:buNone/>
            </a:pPr>
            <a:r>
              <a:rPr lang="tr-TR" dirty="0"/>
              <a:t>2. Dergiler</a:t>
            </a:r>
          </a:p>
          <a:p>
            <a:pPr marL="0" indent="0">
              <a:buNone/>
            </a:pPr>
            <a:r>
              <a:rPr lang="tr-TR" dirty="0"/>
              <a:t>	Gazetelerin sahip olduğu özellikler geçerlidir. En önemli fark zamandır. Dergilerin yayın periyodu farklıdır. Ayrıca hedef kitlesi kadın, otomobil severler gibi özelleşmiş olabilir.</a:t>
            </a:r>
          </a:p>
          <a:p>
            <a:pPr marL="0" indent="0">
              <a:buNone/>
            </a:pPr>
            <a:r>
              <a:rPr lang="tr-TR" dirty="0"/>
              <a:t>3. Diğer Basılı Araçlar</a:t>
            </a:r>
          </a:p>
          <a:p>
            <a:pPr marL="0" indent="0">
              <a:buNone/>
            </a:pPr>
            <a:r>
              <a:rPr lang="tr-TR" dirty="0"/>
              <a:t>	*Broşürler</a:t>
            </a:r>
          </a:p>
          <a:p>
            <a:pPr marL="0" indent="0">
              <a:buNone/>
            </a:pPr>
            <a:r>
              <a:rPr lang="tr-TR" dirty="0"/>
              <a:t>	*Bültenler</a:t>
            </a:r>
          </a:p>
          <a:p>
            <a:pPr marL="0" indent="0">
              <a:buNone/>
            </a:pPr>
            <a:r>
              <a:rPr lang="tr-TR" dirty="0"/>
              <a:t>	*Yıllıklar</a:t>
            </a:r>
          </a:p>
          <a:p>
            <a:pPr marL="0" indent="0">
              <a:buNone/>
            </a:pPr>
            <a:r>
              <a:rPr lang="tr-TR" dirty="0"/>
              <a:t>	*El kitapları</a:t>
            </a:r>
          </a:p>
          <a:p>
            <a:pPr marL="0" indent="0">
              <a:buNone/>
            </a:pPr>
            <a:r>
              <a:rPr lang="tr-TR" dirty="0"/>
              <a:t>	* Afişler, El ilanları, Pankartlar</a:t>
            </a:r>
          </a:p>
          <a:p>
            <a:pPr marL="0" indent="0">
              <a:buNone/>
            </a:pPr>
            <a:r>
              <a:rPr lang="tr-TR" dirty="0"/>
              <a:t>	* Rozetler, Pullar, Mektuplar</a:t>
            </a:r>
          </a:p>
        </p:txBody>
      </p:sp>
    </p:spTree>
    <p:extLst>
      <p:ext uri="{BB962C8B-B14F-4D97-AF65-F5344CB8AC3E}">
        <p14:creationId xmlns:p14="http://schemas.microsoft.com/office/powerpoint/2010/main" val="1236392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86A0CE-48B4-4816-BC63-8810B52BA880}"/>
              </a:ext>
            </a:extLst>
          </p:cNvPr>
          <p:cNvSpPr>
            <a:spLocks noGrp="1"/>
          </p:cNvSpPr>
          <p:nvPr>
            <p:ph type="title"/>
          </p:nvPr>
        </p:nvSpPr>
        <p:spPr/>
        <p:txBody>
          <a:bodyPr/>
          <a:lstStyle/>
          <a:p>
            <a:r>
              <a:rPr lang="tr-TR" dirty="0"/>
              <a:t>Görsel ve İşitsel Araçlar </a:t>
            </a:r>
          </a:p>
        </p:txBody>
      </p:sp>
      <p:sp>
        <p:nvSpPr>
          <p:cNvPr id="3" name="İçerik Yer Tutucusu 2">
            <a:extLst>
              <a:ext uri="{FF2B5EF4-FFF2-40B4-BE49-F238E27FC236}">
                <a16:creationId xmlns:a16="http://schemas.microsoft.com/office/drawing/2014/main" id="{076113A0-BCC6-4349-B6C9-08FE87024244}"/>
              </a:ext>
            </a:extLst>
          </p:cNvPr>
          <p:cNvSpPr>
            <a:spLocks noGrp="1"/>
          </p:cNvSpPr>
          <p:nvPr>
            <p:ph idx="1"/>
          </p:nvPr>
        </p:nvSpPr>
        <p:spPr/>
        <p:txBody>
          <a:bodyPr/>
          <a:lstStyle/>
          <a:p>
            <a:pPr marL="514350" indent="-514350">
              <a:buAutoNum type="arabicPeriod"/>
            </a:pPr>
            <a:r>
              <a:rPr lang="tr-TR" dirty="0"/>
              <a:t>Radyo</a:t>
            </a:r>
          </a:p>
          <a:p>
            <a:pPr marL="514350" indent="-514350">
              <a:buAutoNum type="arabicPeriod"/>
            </a:pPr>
            <a:r>
              <a:rPr lang="tr-TR" dirty="0"/>
              <a:t>Televizyon</a:t>
            </a:r>
          </a:p>
          <a:p>
            <a:pPr marL="514350" indent="-514350">
              <a:buAutoNum type="arabicPeriod"/>
            </a:pPr>
            <a:r>
              <a:rPr lang="tr-TR" dirty="0"/>
              <a:t>Film</a:t>
            </a:r>
          </a:p>
        </p:txBody>
      </p:sp>
    </p:spTree>
    <p:extLst>
      <p:ext uri="{BB962C8B-B14F-4D97-AF65-F5344CB8AC3E}">
        <p14:creationId xmlns:p14="http://schemas.microsoft.com/office/powerpoint/2010/main" val="1490883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703B7D-26DB-4BE9-8320-88F70294A9CC}"/>
              </a:ext>
            </a:extLst>
          </p:cNvPr>
          <p:cNvSpPr>
            <a:spLocks noGrp="1"/>
          </p:cNvSpPr>
          <p:nvPr>
            <p:ph type="title"/>
          </p:nvPr>
        </p:nvSpPr>
        <p:spPr/>
        <p:txBody>
          <a:bodyPr/>
          <a:lstStyle/>
          <a:p>
            <a:r>
              <a:rPr lang="tr-TR" dirty="0"/>
              <a:t>Diğer Araçlar</a:t>
            </a:r>
          </a:p>
        </p:txBody>
      </p:sp>
      <p:sp>
        <p:nvSpPr>
          <p:cNvPr id="3" name="İçerik Yer Tutucusu 2">
            <a:extLst>
              <a:ext uri="{FF2B5EF4-FFF2-40B4-BE49-F238E27FC236}">
                <a16:creationId xmlns:a16="http://schemas.microsoft.com/office/drawing/2014/main" id="{9362C8E1-A4D1-40EC-85F3-1DCBB71B032B}"/>
              </a:ext>
            </a:extLst>
          </p:cNvPr>
          <p:cNvSpPr>
            <a:spLocks noGrp="1"/>
          </p:cNvSpPr>
          <p:nvPr>
            <p:ph idx="1"/>
          </p:nvPr>
        </p:nvSpPr>
        <p:spPr/>
        <p:txBody>
          <a:bodyPr/>
          <a:lstStyle/>
          <a:p>
            <a:pPr marL="0" indent="0">
              <a:buNone/>
            </a:pPr>
            <a:r>
              <a:rPr lang="tr-TR" dirty="0"/>
              <a:t>1. Festivaller</a:t>
            </a:r>
          </a:p>
          <a:p>
            <a:pPr marL="0" indent="0">
              <a:buNone/>
            </a:pPr>
            <a:r>
              <a:rPr lang="tr-TR" dirty="0"/>
              <a:t>2. Yarışmalar</a:t>
            </a:r>
          </a:p>
          <a:p>
            <a:pPr marL="0" indent="0">
              <a:buNone/>
            </a:pPr>
            <a:r>
              <a:rPr lang="tr-TR" dirty="0"/>
              <a:t>3. Toplantılar</a:t>
            </a:r>
          </a:p>
          <a:p>
            <a:pPr marL="0" indent="0">
              <a:buNone/>
            </a:pPr>
            <a:r>
              <a:rPr lang="tr-TR" dirty="0"/>
              <a:t>4. Sergiler</a:t>
            </a:r>
          </a:p>
          <a:p>
            <a:pPr marL="0" indent="0">
              <a:buNone/>
            </a:pPr>
            <a:r>
              <a:rPr lang="tr-TR" dirty="0"/>
              <a:t>5. Törenler</a:t>
            </a:r>
          </a:p>
          <a:p>
            <a:pPr marL="0" indent="0">
              <a:buNone/>
            </a:pPr>
            <a:r>
              <a:rPr lang="tr-TR" dirty="0"/>
              <a:t>6. Fuarlar</a:t>
            </a:r>
          </a:p>
          <a:p>
            <a:endParaRPr lang="tr-TR" dirty="0"/>
          </a:p>
        </p:txBody>
      </p:sp>
    </p:spTree>
    <p:extLst>
      <p:ext uri="{BB962C8B-B14F-4D97-AF65-F5344CB8AC3E}">
        <p14:creationId xmlns:p14="http://schemas.microsoft.com/office/powerpoint/2010/main" val="799203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993DBE-DA70-48DE-8269-6B2FB9203F46}"/>
              </a:ext>
            </a:extLst>
          </p:cNvPr>
          <p:cNvSpPr>
            <a:spLocks noGrp="1"/>
          </p:cNvSpPr>
          <p:nvPr>
            <p:ph type="title"/>
          </p:nvPr>
        </p:nvSpPr>
        <p:spPr/>
        <p:txBody>
          <a:bodyPr/>
          <a:lstStyle/>
          <a:p>
            <a:r>
              <a:rPr lang="tr-TR" dirty="0"/>
              <a:t>İç Halkla İlişkiler Uygulamasında Kullanılan</a:t>
            </a:r>
            <a:br>
              <a:rPr lang="tr-TR" dirty="0"/>
            </a:br>
            <a:r>
              <a:rPr lang="tr-TR" dirty="0"/>
              <a:t>Yöntem ve Araçlar</a:t>
            </a:r>
          </a:p>
        </p:txBody>
      </p:sp>
      <p:sp>
        <p:nvSpPr>
          <p:cNvPr id="3" name="İçerik Yer Tutucusu 2">
            <a:extLst>
              <a:ext uri="{FF2B5EF4-FFF2-40B4-BE49-F238E27FC236}">
                <a16:creationId xmlns:a16="http://schemas.microsoft.com/office/drawing/2014/main" id="{D8AA4F32-F532-41AF-AC83-26FA3B01C271}"/>
              </a:ext>
            </a:extLst>
          </p:cNvPr>
          <p:cNvSpPr>
            <a:spLocks noGrp="1"/>
          </p:cNvSpPr>
          <p:nvPr>
            <p:ph idx="1"/>
          </p:nvPr>
        </p:nvSpPr>
        <p:spPr>
          <a:xfrm>
            <a:off x="529389" y="1825625"/>
            <a:ext cx="10824411" cy="4825432"/>
          </a:xfrm>
        </p:spPr>
        <p:txBody>
          <a:bodyPr>
            <a:normAutofit fontScale="92500"/>
          </a:bodyPr>
          <a:lstStyle/>
          <a:p>
            <a:pPr marL="0" indent="0">
              <a:buNone/>
            </a:pPr>
            <a:r>
              <a:rPr lang="tr-TR" dirty="0"/>
              <a:t>*Toplantılar</a:t>
            </a:r>
          </a:p>
          <a:p>
            <a:pPr marL="0" indent="0">
              <a:buNone/>
            </a:pPr>
            <a:r>
              <a:rPr lang="tr-TR" dirty="0"/>
              <a:t>*Çalışanlar ve Ailelerine Yönelik Etkinlikler (Gezi, piknik, emeklilik veda partisi, </a:t>
            </a:r>
          </a:p>
          <a:p>
            <a:pPr marL="0" indent="0">
              <a:buNone/>
            </a:pPr>
            <a:r>
              <a:rPr lang="tr-TR" dirty="0"/>
              <a:t>*Kuruluş Yayınları </a:t>
            </a:r>
          </a:p>
          <a:p>
            <a:pPr marL="457200" lvl="1" indent="0">
              <a:buNone/>
            </a:pPr>
            <a:r>
              <a:rPr lang="tr-TR" dirty="0"/>
              <a:t>Kurum Gazetesi, </a:t>
            </a:r>
          </a:p>
          <a:p>
            <a:pPr marL="457200" lvl="1" indent="0">
              <a:buNone/>
            </a:pPr>
            <a:r>
              <a:rPr lang="tr-TR" dirty="0"/>
              <a:t>Kurum Dergisi, </a:t>
            </a:r>
          </a:p>
          <a:p>
            <a:pPr marL="457200" lvl="1" indent="0">
              <a:buNone/>
            </a:pPr>
            <a:r>
              <a:rPr lang="tr-TR" dirty="0"/>
              <a:t>Kitap, </a:t>
            </a:r>
          </a:p>
          <a:p>
            <a:pPr marL="457200" lvl="1" indent="0">
              <a:buNone/>
            </a:pPr>
            <a:r>
              <a:rPr lang="tr-TR" dirty="0"/>
              <a:t>Broşür, Afiş, Mektup</a:t>
            </a:r>
          </a:p>
          <a:p>
            <a:pPr marL="457200" lvl="1" indent="0">
              <a:buNone/>
            </a:pPr>
            <a:r>
              <a:rPr lang="tr-TR" dirty="0"/>
              <a:t>Duyuru Panosu</a:t>
            </a:r>
          </a:p>
          <a:p>
            <a:pPr marL="0" indent="0">
              <a:buNone/>
            </a:pPr>
            <a:r>
              <a:rPr lang="tr-TR" dirty="0"/>
              <a:t>*İnternet Temelli Araçlar </a:t>
            </a:r>
          </a:p>
          <a:p>
            <a:pPr marL="457200" lvl="1" indent="0">
              <a:buNone/>
            </a:pPr>
            <a:r>
              <a:rPr lang="tr-TR" dirty="0"/>
              <a:t>Intranet, </a:t>
            </a:r>
          </a:p>
          <a:p>
            <a:pPr marL="457200" lvl="1" indent="0">
              <a:buNone/>
            </a:pPr>
            <a:r>
              <a:rPr lang="tr-TR" dirty="0" err="1"/>
              <a:t>Extranet</a:t>
            </a:r>
            <a:r>
              <a:rPr lang="tr-TR" dirty="0"/>
              <a:t>, </a:t>
            </a:r>
          </a:p>
          <a:p>
            <a:pPr marL="457200" lvl="1" indent="0">
              <a:buNone/>
            </a:pPr>
            <a:r>
              <a:rPr lang="tr-TR" dirty="0"/>
              <a:t>Sosyal Paylaşım Ağları</a:t>
            </a:r>
          </a:p>
          <a:p>
            <a:pPr marL="0" indent="0">
              <a:buNone/>
            </a:pPr>
            <a:endParaRPr lang="tr-TR" dirty="0"/>
          </a:p>
          <a:p>
            <a:pPr marL="514350" indent="-514350">
              <a:buAutoNum type="arabicPeriod"/>
            </a:pPr>
            <a:endParaRPr lang="tr-TR" dirty="0"/>
          </a:p>
        </p:txBody>
      </p:sp>
    </p:spTree>
    <p:extLst>
      <p:ext uri="{BB962C8B-B14F-4D97-AF65-F5344CB8AC3E}">
        <p14:creationId xmlns:p14="http://schemas.microsoft.com/office/powerpoint/2010/main" val="2334493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BA4D45-A133-4701-A16E-5FA601B663C9}"/>
              </a:ext>
            </a:extLst>
          </p:cNvPr>
          <p:cNvSpPr>
            <a:spLocks noGrp="1"/>
          </p:cNvSpPr>
          <p:nvPr>
            <p:ph type="title"/>
          </p:nvPr>
        </p:nvSpPr>
        <p:spPr/>
        <p:txBody>
          <a:bodyPr/>
          <a:lstStyle/>
          <a:p>
            <a:r>
              <a:rPr lang="tr-TR" dirty="0"/>
              <a:t>Halkla İlişkilerde Kullanılan Yeni Medya Araçları</a:t>
            </a:r>
          </a:p>
        </p:txBody>
      </p:sp>
      <p:sp>
        <p:nvSpPr>
          <p:cNvPr id="3" name="İçerik Yer Tutucusu 2">
            <a:extLst>
              <a:ext uri="{FF2B5EF4-FFF2-40B4-BE49-F238E27FC236}">
                <a16:creationId xmlns:a16="http://schemas.microsoft.com/office/drawing/2014/main" id="{3F14832D-9842-4FBD-9E24-DAC59954FB3E}"/>
              </a:ext>
            </a:extLst>
          </p:cNvPr>
          <p:cNvSpPr>
            <a:spLocks noGrp="1"/>
          </p:cNvSpPr>
          <p:nvPr>
            <p:ph idx="1"/>
          </p:nvPr>
        </p:nvSpPr>
        <p:spPr/>
        <p:txBody>
          <a:bodyPr/>
          <a:lstStyle/>
          <a:p>
            <a:r>
              <a:rPr lang="tr-TR" dirty="0"/>
              <a:t>Yeni Medya Ortamları:</a:t>
            </a:r>
          </a:p>
          <a:p>
            <a:r>
              <a:rPr lang="tr-TR" dirty="0"/>
              <a:t>Multimedya (Çok ortamlı; Ses, Video, İnteraktif platformlar, Animasyon vb.)</a:t>
            </a:r>
          </a:p>
          <a:p>
            <a:r>
              <a:rPr lang="tr-TR" dirty="0"/>
              <a:t>Web siteleri (</a:t>
            </a:r>
            <a:r>
              <a:rPr lang="tr-TR" dirty="0" err="1"/>
              <a:t>blog'lar</a:t>
            </a:r>
            <a:r>
              <a:rPr lang="tr-TR" dirty="0"/>
              <a:t>, </a:t>
            </a:r>
            <a:r>
              <a:rPr lang="tr-TR" dirty="0" err="1"/>
              <a:t>wiki'ler</a:t>
            </a:r>
            <a:r>
              <a:rPr lang="tr-TR" dirty="0"/>
              <a:t> de dahil olmak üzere)</a:t>
            </a:r>
          </a:p>
          <a:p>
            <a:r>
              <a:rPr lang="tr-TR" dirty="0"/>
              <a:t>Elektronik posta</a:t>
            </a:r>
          </a:p>
          <a:p>
            <a:r>
              <a:rPr lang="tr-TR" dirty="0"/>
              <a:t>Sosyal ağlar</a:t>
            </a:r>
          </a:p>
        </p:txBody>
      </p:sp>
    </p:spTree>
    <p:extLst>
      <p:ext uri="{BB962C8B-B14F-4D97-AF65-F5344CB8AC3E}">
        <p14:creationId xmlns:p14="http://schemas.microsoft.com/office/powerpoint/2010/main" val="3627761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298</Words>
  <Application>Microsoft Office PowerPoint</Application>
  <PresentationFormat>Geniş ekran</PresentationFormat>
  <Paragraphs>52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Konu 6. Halkla İlişkilerde Kullanılan Araçlar</vt:lpstr>
      <vt:lpstr>PowerPoint Sunusu</vt:lpstr>
      <vt:lpstr>Basılı Araçlar</vt:lpstr>
      <vt:lpstr>Basılı Araçlar</vt:lpstr>
      <vt:lpstr>Görsel ve İşitsel Araçlar </vt:lpstr>
      <vt:lpstr>Diğer Araçlar</vt:lpstr>
      <vt:lpstr>İç Halkla İlişkiler Uygulamasında Kullanılan Yöntem ve Araçlar</vt:lpstr>
      <vt:lpstr>Halkla İlişkilerde Kullanılan Yeni Medya Araçları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6. Halkla İlişkilerde Kullanılan Araçlar</dc:title>
  <dc:creator>Yazar </dc:creator>
  <cp:lastModifiedBy>Yazar </cp:lastModifiedBy>
  <cp:revision>7</cp:revision>
  <dcterms:created xsi:type="dcterms:W3CDTF">2021-03-18T13:47:34Z</dcterms:created>
  <dcterms:modified xsi:type="dcterms:W3CDTF">2021-03-18T14:13:29Z</dcterms:modified>
</cp:coreProperties>
</file>