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8" r:id="rId4"/>
    <p:sldId id="258" r:id="rId5"/>
    <p:sldId id="269" r:id="rId6"/>
    <p:sldId id="259" r:id="rId7"/>
    <p:sldId id="260" r:id="rId8"/>
    <p:sldId id="274" r:id="rId9"/>
    <p:sldId id="261" r:id="rId10"/>
    <p:sldId id="275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76" d="100"/>
          <a:sy n="76" d="100"/>
        </p:scale>
        <p:origin x="71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E86DB-C68D-4DCE-8E93-419B7AE3DEA2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09703C-C5BD-4959-B521-5569779AEC9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092483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E86DB-C68D-4DCE-8E93-419B7AE3DEA2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09703C-C5BD-4959-B521-5569779AEC9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813801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E86DB-C68D-4DCE-8E93-419B7AE3DEA2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09703C-C5BD-4959-B521-5569779AEC96}" type="slidenum">
              <a:rPr lang="tr-TR" smtClean="0"/>
              <a:t>‹#›</a:t>
            </a:fld>
            <a:endParaRPr lang="tr-TR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69956180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E86DB-C68D-4DCE-8E93-419B7AE3DEA2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09703C-C5BD-4959-B521-5569779AEC9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5451507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E86DB-C68D-4DCE-8E93-419B7AE3DEA2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09703C-C5BD-4959-B521-5569779AEC96}" type="slidenum">
              <a:rPr lang="tr-TR" smtClean="0"/>
              <a:t>‹#›</a:t>
            </a:fld>
            <a:endParaRPr lang="tr-TR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58979332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E86DB-C68D-4DCE-8E93-419B7AE3DEA2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09703C-C5BD-4959-B521-5569779AEC9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0965501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E86DB-C68D-4DCE-8E93-419B7AE3DEA2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09703C-C5BD-4959-B521-5569779AEC9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1176081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E86DB-C68D-4DCE-8E93-419B7AE3DEA2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09703C-C5BD-4959-B521-5569779AEC9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343221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E86DB-C68D-4DCE-8E93-419B7AE3DEA2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09703C-C5BD-4959-B521-5569779AEC9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2361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E86DB-C68D-4DCE-8E93-419B7AE3DEA2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09703C-C5BD-4959-B521-5569779AEC9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521009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E86DB-C68D-4DCE-8E93-419B7AE3DEA2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09703C-C5BD-4959-B521-5569779AEC9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654666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E86DB-C68D-4DCE-8E93-419B7AE3DEA2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09703C-C5BD-4959-B521-5569779AEC9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048462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E86DB-C68D-4DCE-8E93-419B7AE3DEA2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09703C-C5BD-4959-B521-5569779AEC9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840396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E86DB-C68D-4DCE-8E93-419B7AE3DEA2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09703C-C5BD-4959-B521-5569779AEC9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72050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E86DB-C68D-4DCE-8E93-419B7AE3DEA2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09703C-C5BD-4959-B521-5569779AEC9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938272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AE86DB-C68D-4DCE-8E93-419B7AE3DEA2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09703C-C5BD-4959-B521-5569779AEC9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37002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AE86DB-C68D-4DCE-8E93-419B7AE3DEA2}" type="datetimeFigureOut">
              <a:rPr lang="tr-TR" smtClean="0"/>
              <a:t>10.05.2020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709703C-C5BD-4959-B521-5569779AEC9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843677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EF6DFC4B-1CFC-47C8-AC26-204542E5C56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99309" y="1440873"/>
            <a:ext cx="7891627" cy="1988127"/>
          </a:xfrm>
        </p:spPr>
        <p:txBody>
          <a:bodyPr>
            <a:normAutofit/>
          </a:bodyPr>
          <a:lstStyle/>
          <a:p>
            <a:pPr algn="ctr"/>
            <a:r>
              <a:rPr lang="tr-TR" sz="2400" dirty="0">
                <a:solidFill>
                  <a:schemeClr val="accent1">
                    <a:lumMod val="50000"/>
                  </a:schemeClr>
                </a:solidFill>
                <a:latin typeface="Trebuchet MS" panose="020B0603020202020204" pitchFamily="34" charset="0"/>
              </a:rPr>
              <a:t>HİN 413 ÇEŞİTLİ METİNLERDEN</a:t>
            </a:r>
            <a:r>
              <a:rPr lang="tr-TR" sz="24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tr-TR" sz="2400" dirty="0">
                <a:solidFill>
                  <a:schemeClr val="accent1">
                    <a:lumMod val="50000"/>
                  </a:schemeClr>
                </a:solidFill>
                <a:latin typeface="Trebuchet MS" panose="020B0603020202020204" pitchFamily="34" charset="0"/>
              </a:rPr>
              <a:t>HİNTÇE ÇEVİRİLER I</a:t>
            </a:r>
            <a:br>
              <a:rPr lang="tr-TR" sz="2400" dirty="0">
                <a:solidFill>
                  <a:schemeClr val="accent1">
                    <a:lumMod val="50000"/>
                  </a:schemeClr>
                </a:solidFill>
                <a:latin typeface="Trebuchet MS" panose="020B0603020202020204" pitchFamily="34" charset="0"/>
              </a:rPr>
            </a:br>
            <a:br>
              <a:rPr lang="tr-TR" sz="2400" dirty="0">
                <a:solidFill>
                  <a:schemeClr val="accent1">
                    <a:lumMod val="50000"/>
                  </a:schemeClr>
                </a:solidFill>
                <a:latin typeface="Trebuchet MS" panose="020B0603020202020204" pitchFamily="34" charset="0"/>
              </a:rPr>
            </a:br>
            <a:r>
              <a:rPr lang="hi-IN" sz="2800" dirty="0">
                <a:solidFill>
                  <a:schemeClr val="accent1">
                    <a:lumMod val="50000"/>
                  </a:schemeClr>
                </a:solidFill>
              </a:rPr>
              <a:t>राष्ट्रपिता महात्मा गांधी</a:t>
            </a:r>
            <a:r>
              <a:rPr lang="tr-TR" sz="2800" dirty="0">
                <a:solidFill>
                  <a:schemeClr val="accent1">
                    <a:lumMod val="50000"/>
                  </a:schemeClr>
                </a:solidFill>
              </a:rPr>
              <a:t> I</a:t>
            </a:r>
            <a:br>
              <a:rPr lang="tr-TR" sz="2400" dirty="0">
                <a:solidFill>
                  <a:schemeClr val="accent1">
                    <a:lumMod val="50000"/>
                  </a:schemeClr>
                </a:solidFill>
              </a:rPr>
            </a:br>
            <a:br>
              <a:rPr lang="tr-TR" sz="2400">
                <a:solidFill>
                  <a:schemeClr val="accent1">
                    <a:lumMod val="50000"/>
                  </a:schemeClr>
                </a:solidFill>
              </a:rPr>
            </a:br>
            <a:r>
              <a:rPr lang="tr-TR" sz="2400">
                <a:solidFill>
                  <a:schemeClr val="accent1">
                    <a:lumMod val="50000"/>
                  </a:schemeClr>
                </a:solidFill>
                <a:latin typeface="Trebuchet MS" panose="020B0603020202020204" pitchFamily="34" charset="0"/>
              </a:rPr>
              <a:t>9. </a:t>
            </a:r>
            <a:r>
              <a:rPr lang="tr-TR" sz="2400" dirty="0">
                <a:solidFill>
                  <a:schemeClr val="accent1">
                    <a:lumMod val="50000"/>
                  </a:schemeClr>
                </a:solidFill>
                <a:latin typeface="Trebuchet MS" panose="020B0603020202020204" pitchFamily="34" charset="0"/>
              </a:rPr>
              <a:t>Hafta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74DF4BEC-9F71-4743-A614-512A22FCC76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733800"/>
            <a:ext cx="7766936" cy="1523999"/>
          </a:xfrm>
        </p:spPr>
        <p:txBody>
          <a:bodyPr>
            <a:normAutofit fontScale="85000" lnSpcReduction="20000"/>
          </a:bodyPr>
          <a:lstStyle/>
          <a:p>
            <a:pPr algn="r"/>
            <a:r>
              <a:rPr lang="tr-TR" dirty="0">
                <a:solidFill>
                  <a:schemeClr val="accent1">
                    <a:lumMod val="50000"/>
                  </a:schemeClr>
                </a:solidFill>
                <a:latin typeface="Trebuchet MS" panose="020B0603020202020204" pitchFamily="34" charset="0"/>
              </a:rPr>
              <a:t>Prof. Dr. H. Derya CAN</a:t>
            </a:r>
          </a:p>
          <a:p>
            <a:pPr algn="r"/>
            <a:r>
              <a:rPr lang="tr-TR" dirty="0">
                <a:solidFill>
                  <a:schemeClr val="accent1">
                    <a:lumMod val="50000"/>
                  </a:schemeClr>
                </a:solidFill>
                <a:latin typeface="Trebuchet MS" panose="020B0603020202020204" pitchFamily="34" charset="0"/>
              </a:rPr>
              <a:t>Ankara Üniversitesi</a:t>
            </a:r>
          </a:p>
          <a:p>
            <a:pPr algn="r"/>
            <a:r>
              <a:rPr lang="tr-TR" dirty="0">
                <a:solidFill>
                  <a:schemeClr val="accent1">
                    <a:lumMod val="50000"/>
                  </a:schemeClr>
                </a:solidFill>
                <a:latin typeface="Trebuchet MS" panose="020B0603020202020204" pitchFamily="34" charset="0"/>
              </a:rPr>
              <a:t>Dil ve Tarih-Coğrafya Fakültesi</a:t>
            </a:r>
          </a:p>
          <a:p>
            <a:pPr algn="r"/>
            <a:r>
              <a:rPr lang="tr-TR" dirty="0">
                <a:solidFill>
                  <a:schemeClr val="accent1">
                    <a:lumMod val="50000"/>
                  </a:schemeClr>
                </a:solidFill>
                <a:latin typeface="Trebuchet MS" panose="020B0603020202020204" pitchFamily="34" charset="0"/>
              </a:rPr>
              <a:t>Doğu Dilleri Ve Edebiyatları Bölümü</a:t>
            </a:r>
          </a:p>
          <a:p>
            <a:pPr algn="r"/>
            <a:r>
              <a:rPr lang="tr-TR" dirty="0">
                <a:solidFill>
                  <a:schemeClr val="accent1">
                    <a:lumMod val="50000"/>
                  </a:schemeClr>
                </a:solidFill>
                <a:latin typeface="Trebuchet MS" panose="020B0603020202020204" pitchFamily="34" charset="0"/>
              </a:rPr>
              <a:t>Hindoloji Anabilim Dalı</a:t>
            </a:r>
          </a:p>
          <a:p>
            <a:pPr algn="r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2166326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1F6E82F9-8489-4663-8B83-CAD3FE877698}"/>
              </a:ext>
            </a:extLst>
          </p:cNvPr>
          <p:cNvSpPr/>
          <p:nvPr/>
        </p:nvSpPr>
        <p:spPr>
          <a:xfrm>
            <a:off x="2159000" y="2078335"/>
            <a:ext cx="6096000" cy="2259978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lnSpc>
                <a:spcPct val="150000"/>
              </a:lnSpc>
            </a:pPr>
            <a:r>
              <a:rPr lang="hi-IN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अन्त में </a:t>
            </a:r>
            <a:r>
              <a:rPr lang="tr-TR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1914 </a:t>
            </a:r>
            <a:r>
              <a:rPr lang="hi-IN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ई०में आपको सफलता मिली | इस आन्दोलन के कारण दिक्षिण अफ्रीका में भारतीयों पर किए जाने वाले अत्याछ्र बंद हो गए | </a:t>
            </a: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190158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AC5493DF-0300-4E1C-9BA9-52CA8EA10F9C}"/>
              </a:ext>
            </a:extLst>
          </p:cNvPr>
          <p:cNvSpPr/>
          <p:nvPr/>
        </p:nvSpPr>
        <p:spPr>
          <a:xfrm>
            <a:off x="2057400" y="774427"/>
            <a:ext cx="5588000" cy="41271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  <a:spcAft>
                <a:spcPts val="800"/>
              </a:spcAft>
            </a:pPr>
            <a:r>
              <a:rPr lang="hi-IN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राष्ट्रपिता महात्मा गांधी </a:t>
            </a:r>
            <a:endParaRPr lang="tr-TR" sz="2400" dirty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ctr">
              <a:lnSpc>
                <a:spcPct val="150000"/>
              </a:lnSpc>
              <a:spcAft>
                <a:spcPts val="800"/>
              </a:spcAft>
            </a:pPr>
            <a:endParaRPr lang="tr-TR" sz="2400" dirty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  <a:p>
            <a:pPr algn="ctr">
              <a:lnSpc>
                <a:spcPct val="150000"/>
              </a:lnSpc>
            </a:pPr>
            <a:r>
              <a:rPr lang="hi-IN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राष्ट्रपित महात्मा गांधी का जन्म </a:t>
            </a:r>
            <a:r>
              <a:rPr lang="tr-TR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2</a:t>
            </a:r>
            <a:r>
              <a:rPr lang="hi-IN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अक्टूबर</a:t>
            </a:r>
            <a:r>
              <a:rPr lang="tr-TR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, 1869</a:t>
            </a:r>
            <a:r>
              <a:rPr lang="hi-IN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को गुजरात के काठियावाड़ जिले के पोरबंदर नामक सठन पर हुआ</a:t>
            </a:r>
            <a:endParaRPr lang="tr-TR" sz="2400" dirty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ctr">
              <a:lnSpc>
                <a:spcPct val="150000"/>
              </a:lnSpc>
            </a:pPr>
            <a:r>
              <a:rPr lang="hi-IN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था | आपका बचपन का नाम मोहनदास था |</a:t>
            </a:r>
            <a:endParaRPr lang="tr-TR" sz="2400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98979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82E731F6-0C6B-4349-BDAA-F420A53E8D1B}"/>
              </a:ext>
            </a:extLst>
          </p:cNvPr>
          <p:cNvSpPr/>
          <p:nvPr/>
        </p:nvSpPr>
        <p:spPr>
          <a:xfrm>
            <a:off x="2387600" y="2394635"/>
            <a:ext cx="6096000" cy="170598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lnSpc>
                <a:spcPct val="150000"/>
              </a:lnSpc>
            </a:pPr>
            <a:r>
              <a:rPr lang="hi-IN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आपके पिटा करमचंद राजकोट रियासत के दीवान थे | आपकी माता पुतलीबाई धार्मिक विचारों वाली सरल महिला थीं | </a:t>
            </a: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10523048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AB3CC8CA-288D-4B2A-8CDA-CC69CAA97FF7}"/>
              </a:ext>
            </a:extLst>
          </p:cNvPr>
          <p:cNvSpPr/>
          <p:nvPr/>
        </p:nvSpPr>
        <p:spPr>
          <a:xfrm>
            <a:off x="1801091" y="1573646"/>
            <a:ext cx="5679209" cy="30213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580" algn="ctr">
              <a:lnSpc>
                <a:spcPct val="150000"/>
              </a:lnSpc>
              <a:spcAft>
                <a:spcPts val="800"/>
              </a:spcAft>
            </a:pPr>
            <a:r>
              <a:rPr lang="hi-IN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राजकोट में ही रहकर हाईस्कूल की परीक्षा उत्तीर्ण की थी | </a:t>
            </a:r>
            <a:r>
              <a:rPr lang="tr-TR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15</a:t>
            </a:r>
            <a:r>
              <a:rPr lang="hi-IN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वर्ष की आयु में आप कानूनी</a:t>
            </a:r>
            <a:endParaRPr lang="tr-TR" sz="2400" dirty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indent="449580" algn="ctr">
              <a:lnSpc>
                <a:spcPct val="150000"/>
              </a:lnSpc>
              <a:spcAft>
                <a:spcPts val="800"/>
              </a:spcAft>
            </a:pPr>
            <a:r>
              <a:rPr lang="hi-IN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शिक्षा प्राप्त करने के लिए इंग्लैण्ड </a:t>
            </a:r>
            <a:endParaRPr lang="tr-TR" sz="2400" dirty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indent="449580" algn="ctr">
              <a:lnSpc>
                <a:spcPct val="150000"/>
              </a:lnSpc>
              <a:spcAft>
                <a:spcPts val="800"/>
              </a:spcAft>
            </a:pPr>
            <a:r>
              <a:rPr lang="hi-IN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गए |</a:t>
            </a:r>
            <a:endParaRPr lang="tr-TR" sz="2400" dirty="0">
              <a:solidFill>
                <a:schemeClr val="accent1">
                  <a:lumMod val="50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144833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AB6C1165-99BD-4C5A-BCD2-48346C2AEC0F}"/>
              </a:ext>
            </a:extLst>
          </p:cNvPr>
          <p:cNvSpPr/>
          <p:nvPr/>
        </p:nvSpPr>
        <p:spPr>
          <a:xfrm>
            <a:off x="2247900" y="1773535"/>
            <a:ext cx="6096000" cy="2259978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lnSpc>
                <a:spcPct val="150000"/>
              </a:lnSpc>
            </a:pPr>
            <a:r>
              <a:rPr lang="hi-IN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विदेश जाते समय अपने माता के सामने ली गई तीन प्रतिज्ञाओं</a:t>
            </a:r>
            <a:r>
              <a:rPr lang="tr-TR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-</a:t>
            </a:r>
            <a:r>
              <a:rPr lang="hi-IN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मांस नहीं खाऊँगा</a:t>
            </a:r>
            <a:r>
              <a:rPr lang="tr-TR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,</a:t>
            </a:r>
            <a:r>
              <a:rPr lang="hi-IN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शराब नहीं पिऊँगा और परस्त्री को माता के सामान समझूँगा</a:t>
            </a:r>
            <a:r>
              <a:rPr lang="tr-TR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-</a:t>
            </a:r>
            <a:r>
              <a:rPr lang="hi-IN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का पूर्ण रूप से पालन किया |</a:t>
            </a: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18097004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34876D89-2B68-4DD1-8A05-24CCA90CB96C}"/>
              </a:ext>
            </a:extLst>
          </p:cNvPr>
          <p:cNvSpPr/>
          <p:nvPr/>
        </p:nvSpPr>
        <p:spPr>
          <a:xfrm>
            <a:off x="1534391" y="1237674"/>
            <a:ext cx="7606145" cy="28139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hi-IN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इंग्लैंड से वकालत की परीक्षा पास करके आप भारत लौट | मुम्बई में वकालत आरंभ की | इन्हीं दिनों एक मुकदमे की पैरवी करने के ‘इए आपको दक्षिणी अफ्रीका जाना पड़ा | यहाँ आपने देख कि गोर शासक भारतीयों साथ बड़े दुर्व्यवहार करते हैं | </a:t>
            </a:r>
            <a:endParaRPr lang="tr-TR" sz="2400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13284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F914F50F-20BD-4EBA-B046-9395B14F6C1A}"/>
              </a:ext>
            </a:extLst>
          </p:cNvPr>
          <p:cNvSpPr/>
          <p:nvPr/>
        </p:nvSpPr>
        <p:spPr>
          <a:xfrm>
            <a:off x="1854199" y="1475509"/>
            <a:ext cx="6019801" cy="22599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hi-IN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यहाँ आपको एक भारतीय होने के कारण नागरिक अधिकारों से वंचित रखा गया | गोर और काले भेदभाव से आपका मन बहुत दुःखी हुआ |</a:t>
            </a:r>
            <a:endParaRPr lang="tr-TR" sz="2400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48327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09F525AD-B662-46AF-AA3E-BC8826B0F42F}"/>
              </a:ext>
            </a:extLst>
          </p:cNvPr>
          <p:cNvSpPr/>
          <p:nvPr/>
        </p:nvSpPr>
        <p:spPr>
          <a:xfrm>
            <a:off x="2247900" y="2167235"/>
            <a:ext cx="6096000" cy="170598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lnSpc>
                <a:spcPct val="150000"/>
              </a:lnSpc>
            </a:pPr>
            <a:r>
              <a:rPr lang="hi-IN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आपसे भातीय की यह दीन अवस्था न देखी</a:t>
            </a:r>
            <a:endParaRPr lang="tr-TR" sz="2400" dirty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algn="ctr">
              <a:lnSpc>
                <a:spcPct val="150000"/>
              </a:lnSpc>
            </a:pPr>
            <a:r>
              <a:rPr lang="hi-IN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गई | आपने भारतीयों के अधिकारों के लिए सत्याग्रह आन्दोलन आरम्भ किया | </a:t>
            </a: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199419252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>
            <a:extLst>
              <a:ext uri="{FF2B5EF4-FFF2-40B4-BE49-F238E27FC236}">
                <a16:creationId xmlns:a16="http://schemas.microsoft.com/office/drawing/2014/main" id="{8F254425-AF42-4084-888E-256E43613F56}"/>
              </a:ext>
            </a:extLst>
          </p:cNvPr>
          <p:cNvSpPr/>
          <p:nvPr/>
        </p:nvSpPr>
        <p:spPr>
          <a:xfrm>
            <a:off x="2047009" y="1579418"/>
            <a:ext cx="6398491" cy="22621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580" algn="ctr">
              <a:lnSpc>
                <a:spcPct val="150000"/>
              </a:lnSpc>
              <a:spcAft>
                <a:spcPts val="800"/>
              </a:spcAft>
            </a:pPr>
            <a:r>
              <a:rPr lang="hi-IN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इस सत्याग्रह आन्दोलन के द्वारा जाती भेद की नीति का विरोध किया और  सन्</a:t>
            </a:r>
            <a:r>
              <a:rPr lang="tr-TR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 1894 </a:t>
            </a:r>
            <a:r>
              <a:rPr lang="hi-IN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ई०</a:t>
            </a:r>
            <a:r>
              <a:rPr lang="tr-TR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 ‘</a:t>
            </a:r>
            <a:r>
              <a:rPr lang="hi-IN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नेटाल कांग्रेस</a:t>
            </a:r>
            <a:r>
              <a:rPr lang="tr-TR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Mangal" panose="02040503050203030202" pitchFamily="18" charset="0"/>
              </a:rPr>
              <a:t>’ </a:t>
            </a:r>
            <a:r>
              <a:rPr lang="hi-IN" sz="240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 की नींव डाली | फिरतो आन्दोलन और सत्याग्रह की बढ़ आ गई |</a:t>
            </a:r>
            <a:endParaRPr lang="tr-TR" sz="2400" dirty="0">
              <a:solidFill>
                <a:schemeClr val="accent1">
                  <a:lumMod val="50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Mangal" panose="02040503050203030202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1879112"/>
      </p:ext>
    </p:extLst>
  </p:cSld>
  <p:clrMapOvr>
    <a:masterClrMapping/>
  </p:clrMapOvr>
</p:sld>
</file>

<file path=ppt/theme/theme1.xml><?xml version="1.0" encoding="utf-8"?>
<a:theme xmlns:a="http://schemas.openxmlformats.org/drawingml/2006/main" name="Yüzeyler">
  <a:themeElements>
    <a:clrScheme name="Yüzeyler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Yüzeyler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Yüzeyler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34</TotalTime>
  <Words>304</Words>
  <Application>Microsoft Office PowerPoint</Application>
  <PresentationFormat>Geniş ekran</PresentationFormat>
  <Paragraphs>21</Paragraphs>
  <Slides>10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5" baseType="lpstr">
      <vt:lpstr>Arial</vt:lpstr>
      <vt:lpstr>Calibri</vt:lpstr>
      <vt:lpstr>Trebuchet MS</vt:lpstr>
      <vt:lpstr>Wingdings 3</vt:lpstr>
      <vt:lpstr>Yüzeyler</vt:lpstr>
      <vt:lpstr>HİN 413 ÇEŞİTLİ METİNLERDEN HİNTÇE ÇEVİRİLER I  राष्ट्रपिता महात्मा गांधी I  9. Hafta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HİN 413 ÇEŞİTLİ METİNLERDEN HİNTÇE ÇEVİRİLER I  राष्ट्रपिता महात्मा गांधी  9. Hafta</dc:title>
  <dc:creator>Casper</dc:creator>
  <cp:lastModifiedBy>Casper</cp:lastModifiedBy>
  <cp:revision>8</cp:revision>
  <dcterms:created xsi:type="dcterms:W3CDTF">2020-05-07T05:57:55Z</dcterms:created>
  <dcterms:modified xsi:type="dcterms:W3CDTF">2020-05-10T04:01:15Z</dcterms:modified>
</cp:coreProperties>
</file>