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1"/>
  </p:sldMasterIdLst>
  <p:sldIdLst>
    <p:sldId id="256" r:id="rId2"/>
    <p:sldId id="269" r:id="rId3"/>
    <p:sldId id="257" r:id="rId4"/>
    <p:sldId id="259" r:id="rId5"/>
    <p:sldId id="260" r:id="rId6"/>
    <p:sldId id="270" r:id="rId7"/>
    <p:sldId id="271" r:id="rId8"/>
    <p:sldId id="272" r:id="rId9"/>
    <p:sldId id="273" r:id="rId10"/>
    <p:sldId id="274" r:id="rId11"/>
    <p:sldId id="262" r:id="rId12"/>
    <p:sldId id="264" r:id="rId13"/>
    <p:sldId id="276" r:id="rId14"/>
    <p:sldId id="277" r:id="rId15"/>
    <p:sldId id="278" r:id="rId16"/>
    <p:sldId id="280" r:id="rId17"/>
    <p:sldId id="267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484A7C91-D8E7-46E7-BF85-8ADD46FECA3A}">
          <p14:sldIdLst>
            <p14:sldId id="256"/>
            <p14:sldId id="269"/>
            <p14:sldId id="257"/>
            <p14:sldId id="259"/>
            <p14:sldId id="260"/>
            <p14:sldId id="270"/>
            <p14:sldId id="271"/>
            <p14:sldId id="272"/>
            <p14:sldId id="273"/>
            <p14:sldId id="274"/>
            <p14:sldId id="262"/>
            <p14:sldId id="264"/>
            <p14:sldId id="276"/>
            <p14:sldId id="277"/>
            <p14:sldId id="278"/>
            <p14:sldId id="280"/>
            <p14:sldId id="26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sus" initials="a" lastIdx="1" clrIdx="0">
    <p:extLst>
      <p:ext uri="{19B8F6BF-5375-455C-9EA6-DF929625EA0E}">
        <p15:presenceInfo xmlns:p15="http://schemas.microsoft.com/office/powerpoint/2012/main" userId="asu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9462EF3-3C4F-43EE-ACEE-D4B806740EA3}" type="datetimeFigureOut">
              <a:rPr lang="en-US" smtClean="0"/>
              <a:pPr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72078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8300E-C023-45CD-A0BE-EDB7A8C6EA8B}" type="datetimeFigureOut">
              <a:rPr lang="en-US" smtClean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340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20EAD-E369-4933-8469-ED7764B56A1B}" type="datetimeFigureOut">
              <a:rPr lang="en-US" smtClean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743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C0EF2-9919-473B-8215-8616BAF10692}" type="datetimeFigureOut">
              <a:rPr lang="en-US" smtClean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411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0786BE5-D2A3-4BF0-8B30-D7403E61B3DC}" type="datetimeFigureOut">
              <a:rPr lang="en-US" smtClean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9559274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5A0C-791E-4545-B787-F98AD45CD761}" type="datetimeFigureOut">
              <a:rPr lang="en-US" smtClean="0"/>
              <a:t>5/7/2020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52703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6B77-F4F4-4427-AC4F-9A623798AD82}" type="datetimeFigureOut">
              <a:rPr lang="en-US" smtClean="0"/>
              <a:t>5/7/2020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1931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790C-34EB-4565-8437-CACF4CDB7822}" type="datetimeFigureOut">
              <a:rPr lang="en-US" smtClean="0"/>
              <a:t>5/7/2020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850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4C11-22B8-4A4E-8126-B3AF6B948A8E}" type="datetimeFigureOut">
              <a:rPr lang="en-US" smtClean="0"/>
              <a:t>5/7/2020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796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16ED06B6-C816-4861-964D-15A98395707D}" type="datetimeFigureOut">
              <a:rPr lang="en-US" smtClean="0"/>
              <a:t>5/7/2020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567458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00B1A8AB-EA7C-4B1B-9D73-E2551851FABE}" type="datetimeFigureOut">
              <a:rPr lang="en-US" smtClean="0"/>
              <a:t>5/7/2020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23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0786BE5-D2A3-4BF0-8B30-D7403E61B3DC}" type="datetimeFigureOut">
              <a:rPr lang="en-US" smtClean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60582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8A3B47-2D4D-43D7-BCB5-6EBDD295AA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/>
              <a:t>Kûfe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05366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09C1E7-C7D8-4492-90E7-74A32DECE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➤ </a:t>
            </a:r>
            <a:r>
              <a:rPr lang="tr-TR" dirty="0" err="1"/>
              <a:t>Physical</a:t>
            </a:r>
            <a:r>
              <a:rPr lang="tr-TR" dirty="0"/>
              <a:t> </a:t>
            </a:r>
            <a:r>
              <a:rPr lang="tr-TR" dirty="0" err="1"/>
              <a:t>structure</a:t>
            </a:r>
            <a:br>
              <a:rPr lang="tr-TR" dirty="0"/>
            </a:br>
            <a:r>
              <a:rPr lang="tr-TR" b="1" dirty="0"/>
              <a:t>↳ </a:t>
            </a:r>
            <a:r>
              <a:rPr lang="tr-TR" dirty="0" err="1"/>
              <a:t>Centre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4F1CE1-594E-459E-9A78-D0E87BFC0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b="1" dirty="0">
                <a:solidFill>
                  <a:schemeClr val="tx1"/>
                </a:solidFill>
                <a:latin typeface="+mj-lt"/>
              </a:rPr>
              <a:t>•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Square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:</a:t>
            </a:r>
          </a:p>
          <a:p>
            <a:pPr marL="0" indent="0">
              <a:buNone/>
            </a:pPr>
            <a:r>
              <a:rPr lang="tr-TR" sz="3200" dirty="0" err="1">
                <a:solidFill>
                  <a:schemeClr val="tx1"/>
                </a:solidFill>
                <a:latin typeface="+mj-lt"/>
              </a:rPr>
              <a:t>Its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name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were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‘‘sahn’’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or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‘‘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rahbe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’’ .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Probably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used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as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military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ceremony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or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a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gathering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point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for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soldiers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.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It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was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forbidden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to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use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it as a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place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of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residences</a:t>
            </a:r>
            <a:endParaRPr lang="tr-TR" sz="32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47534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09C1E7-C7D8-4492-90E7-74A32DECE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➤ </a:t>
            </a:r>
            <a:r>
              <a:rPr lang="tr-TR" dirty="0" err="1"/>
              <a:t>demographic</a:t>
            </a:r>
            <a:r>
              <a:rPr lang="tr-TR" dirty="0"/>
              <a:t> </a:t>
            </a:r>
            <a:r>
              <a:rPr lang="tr-TR" dirty="0" err="1"/>
              <a:t>structure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4F1CE1-594E-459E-9A78-D0E87BFC01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286001"/>
            <a:ext cx="10178322" cy="35935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>
                <a:solidFill>
                  <a:schemeClr val="tx1"/>
                </a:solidFill>
                <a:latin typeface="+mj-lt"/>
              </a:rPr>
              <a:t>              • South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Arabs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                            •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Chinese</a:t>
            </a:r>
            <a:endParaRPr lang="tr-TR" sz="3200" dirty="0">
              <a:solidFill>
                <a:schemeClr val="tx1"/>
              </a:solidFill>
              <a:latin typeface="+mj-lt"/>
            </a:endParaRPr>
          </a:p>
          <a:p>
            <a:pPr marL="0" indent="0">
              <a:buNone/>
            </a:pPr>
            <a:r>
              <a:rPr lang="tr-TR" sz="3200" dirty="0">
                <a:solidFill>
                  <a:schemeClr val="tx1"/>
                </a:solidFill>
                <a:latin typeface="+mj-lt"/>
              </a:rPr>
              <a:t>              • North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Arabs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                            •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Byzantium</a:t>
            </a:r>
            <a:endParaRPr lang="tr-TR" sz="3200" dirty="0">
              <a:solidFill>
                <a:schemeClr val="tx1"/>
              </a:solidFill>
              <a:latin typeface="+mj-lt"/>
            </a:endParaRPr>
          </a:p>
          <a:p>
            <a:pPr marL="0" indent="0">
              <a:buNone/>
            </a:pPr>
            <a:r>
              <a:rPr lang="tr-TR" sz="3200" dirty="0">
                <a:solidFill>
                  <a:schemeClr val="tx1"/>
                </a:solidFill>
                <a:latin typeface="+mj-lt"/>
              </a:rPr>
              <a:t>              • East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Arabs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                               •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Nejranian</a:t>
            </a:r>
            <a:endParaRPr lang="tr-TR" sz="3200" dirty="0">
              <a:solidFill>
                <a:schemeClr val="tx1"/>
              </a:solidFill>
              <a:latin typeface="+mj-lt"/>
            </a:endParaRPr>
          </a:p>
          <a:p>
            <a:pPr marL="0" indent="0">
              <a:buNone/>
            </a:pPr>
            <a:r>
              <a:rPr lang="tr-TR" sz="3200" dirty="0">
                <a:solidFill>
                  <a:schemeClr val="tx1"/>
                </a:solidFill>
                <a:latin typeface="+mj-lt"/>
              </a:rPr>
              <a:t>              •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Iranian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                                      •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Jews</a:t>
            </a:r>
            <a:endParaRPr lang="tr-TR" sz="3200" dirty="0">
              <a:solidFill>
                <a:schemeClr val="tx1"/>
              </a:solidFill>
              <a:latin typeface="+mj-lt"/>
            </a:endParaRPr>
          </a:p>
          <a:p>
            <a:pPr marL="0" indent="0">
              <a:buNone/>
            </a:pPr>
            <a:r>
              <a:rPr lang="tr-TR" sz="3200" dirty="0">
                <a:solidFill>
                  <a:schemeClr val="tx1"/>
                </a:solidFill>
                <a:latin typeface="+mj-lt"/>
              </a:rPr>
              <a:t>              •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Syrian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                                        •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Hiranian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endParaRPr lang="tr-TR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69134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09C1E7-C7D8-4492-90E7-74A32DECE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➤ </a:t>
            </a:r>
            <a:r>
              <a:rPr lang="tr-TR" dirty="0" err="1"/>
              <a:t>Economic</a:t>
            </a:r>
            <a:r>
              <a:rPr lang="tr-TR" dirty="0"/>
              <a:t> </a:t>
            </a:r>
            <a:r>
              <a:rPr lang="tr-TR" dirty="0" err="1"/>
              <a:t>structure</a:t>
            </a:r>
            <a:br>
              <a:rPr lang="tr-TR" dirty="0"/>
            </a:br>
            <a:r>
              <a:rPr lang="tr-TR" b="1" dirty="0"/>
              <a:t>↳ </a:t>
            </a:r>
            <a:r>
              <a:rPr lang="tr-TR" dirty="0" err="1"/>
              <a:t>agriculture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farming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4F1CE1-594E-459E-9A78-D0E87BFC0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>
                <a:solidFill>
                  <a:schemeClr val="tx1"/>
                </a:solidFill>
                <a:latin typeface="+mj-lt"/>
              </a:rPr>
              <a:t>•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Olive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Production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                               •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Flower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Production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                            •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Fishery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                                                    •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Cotton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Production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                            •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Beekeeping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                                         •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Sesame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Production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</a:p>
          <a:p>
            <a:pPr marL="0" indent="0">
              <a:buNone/>
            </a:pPr>
            <a:r>
              <a:rPr lang="tr-TR" sz="3200" dirty="0">
                <a:solidFill>
                  <a:schemeClr val="tx1"/>
                </a:solidFill>
                <a:latin typeface="+mj-lt"/>
              </a:rPr>
              <a:t>•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Sugar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Cane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Production</a:t>
            </a:r>
            <a:endParaRPr lang="tr-TR" sz="3200" dirty="0">
              <a:solidFill>
                <a:schemeClr val="tx1"/>
              </a:solidFill>
              <a:latin typeface="+mj-lt"/>
            </a:endParaRPr>
          </a:p>
          <a:p>
            <a:pPr marL="0" indent="0">
              <a:buNone/>
            </a:pPr>
            <a:endParaRPr lang="tr-TR" sz="32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72715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09C1E7-C7D8-4492-90E7-74A32DECE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➤ </a:t>
            </a:r>
            <a:r>
              <a:rPr lang="tr-TR" dirty="0" err="1"/>
              <a:t>Economic</a:t>
            </a:r>
            <a:r>
              <a:rPr lang="tr-TR" dirty="0"/>
              <a:t> </a:t>
            </a:r>
            <a:r>
              <a:rPr lang="tr-TR" dirty="0" err="1"/>
              <a:t>structure</a:t>
            </a:r>
            <a:br>
              <a:rPr lang="tr-TR" dirty="0"/>
            </a:br>
            <a:r>
              <a:rPr lang="tr-TR" b="1" dirty="0"/>
              <a:t>↳ </a:t>
            </a:r>
            <a:r>
              <a:rPr lang="tr-TR" dirty="0" err="1"/>
              <a:t>Industry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4F1CE1-594E-459E-9A78-D0E87BFC0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>
                <a:solidFill>
                  <a:schemeClr val="tx1"/>
                </a:solidFill>
                <a:latin typeface="+mj-lt"/>
              </a:rPr>
              <a:t>•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Ship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and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Boat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Production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           •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Carpentry</a:t>
            </a:r>
            <a:endParaRPr lang="tr-TR" sz="3200" dirty="0">
              <a:solidFill>
                <a:schemeClr val="tx1"/>
              </a:solidFill>
              <a:latin typeface="+mj-lt"/>
            </a:endParaRPr>
          </a:p>
          <a:p>
            <a:pPr marL="0" indent="0">
              <a:buNone/>
            </a:pPr>
            <a:r>
              <a:rPr lang="tr-TR" sz="3200" dirty="0">
                <a:solidFill>
                  <a:schemeClr val="tx1"/>
                </a:solidFill>
                <a:latin typeface="+mj-lt"/>
              </a:rPr>
              <a:t>•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Smithery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                                                • Lime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Production</a:t>
            </a:r>
            <a:endParaRPr lang="tr-TR" sz="3200" dirty="0">
              <a:solidFill>
                <a:schemeClr val="tx1"/>
              </a:solidFill>
              <a:latin typeface="+mj-lt"/>
            </a:endParaRPr>
          </a:p>
          <a:p>
            <a:pPr marL="0" indent="0">
              <a:buNone/>
            </a:pPr>
            <a:r>
              <a:rPr lang="tr-TR" sz="3200" dirty="0">
                <a:solidFill>
                  <a:schemeClr val="tx1"/>
                </a:solidFill>
                <a:latin typeface="+mj-lt"/>
              </a:rPr>
              <a:t>•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Weawing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                                               •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Leatherwork</a:t>
            </a:r>
            <a:endParaRPr lang="tr-TR" sz="3200" dirty="0">
              <a:solidFill>
                <a:schemeClr val="tx1"/>
              </a:solidFill>
              <a:latin typeface="+mj-lt"/>
            </a:endParaRPr>
          </a:p>
          <a:p>
            <a:pPr marL="0" indent="0">
              <a:buNone/>
            </a:pPr>
            <a:r>
              <a:rPr lang="tr-TR" sz="3200" dirty="0">
                <a:solidFill>
                  <a:schemeClr val="tx1"/>
                </a:solidFill>
                <a:latin typeface="+mj-lt"/>
              </a:rPr>
              <a:t>•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Seramic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Industry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                             •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Pottery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</a:p>
          <a:p>
            <a:pPr marL="0" indent="0">
              <a:buNone/>
            </a:pPr>
            <a:endParaRPr lang="tr-TR" sz="32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48703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09C1E7-C7D8-4492-90E7-74A32DECE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➤ </a:t>
            </a:r>
            <a:r>
              <a:rPr lang="tr-TR" dirty="0" err="1"/>
              <a:t>Economic</a:t>
            </a:r>
            <a:r>
              <a:rPr lang="tr-TR" dirty="0"/>
              <a:t> </a:t>
            </a:r>
            <a:r>
              <a:rPr lang="tr-TR" dirty="0" err="1"/>
              <a:t>structure</a:t>
            </a:r>
            <a:br>
              <a:rPr lang="tr-TR" dirty="0"/>
            </a:br>
            <a:r>
              <a:rPr lang="tr-TR" b="1" dirty="0"/>
              <a:t>↳ </a:t>
            </a:r>
            <a:r>
              <a:rPr lang="tr-TR" dirty="0" err="1"/>
              <a:t>Trade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4F1CE1-594E-459E-9A78-D0E87BFC0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 err="1">
                <a:solidFill>
                  <a:schemeClr val="tx1"/>
                </a:solidFill>
                <a:latin typeface="+mj-lt"/>
              </a:rPr>
              <a:t>Although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Kûfe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was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established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as a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garrison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, it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turned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into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a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developed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city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in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economics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for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several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reasons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>
                <a:solidFill>
                  <a:schemeClr val="tx1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:</a:t>
            </a:r>
          </a:p>
          <a:p>
            <a:pPr marL="0" indent="0">
              <a:buNone/>
            </a:pPr>
            <a:r>
              <a:rPr lang="tr-TR" sz="3200" dirty="0">
                <a:solidFill>
                  <a:schemeClr val="tx1"/>
                </a:solidFill>
                <a:latin typeface="+mj-lt"/>
              </a:rPr>
              <a:t>•</a:t>
            </a:r>
            <a:r>
              <a:rPr lang="tr-TR" sz="3200" dirty="0">
                <a:solidFill>
                  <a:schemeClr val="tx1"/>
                </a:solidFill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In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Ali (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r.a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.) ‘s 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caliphate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it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became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capital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of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Islamic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State</a:t>
            </a:r>
            <a:endParaRPr lang="tr-TR" sz="3200" dirty="0">
              <a:solidFill>
                <a:schemeClr val="tx1"/>
              </a:solidFill>
              <a:latin typeface="+mj-lt"/>
            </a:endParaRPr>
          </a:p>
          <a:p>
            <a:pPr marL="0" indent="0">
              <a:buNone/>
            </a:pPr>
            <a:r>
              <a:rPr lang="tr-TR" sz="3200" dirty="0">
                <a:solidFill>
                  <a:schemeClr val="tx1"/>
                </a:solidFill>
                <a:latin typeface="+mj-lt"/>
              </a:rPr>
              <a:t>•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close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location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to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Hîre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( 5 km )</a:t>
            </a:r>
          </a:p>
          <a:p>
            <a:pPr marL="0" indent="0">
              <a:buNone/>
            </a:pPr>
            <a:endParaRPr lang="tr-TR" sz="3200" dirty="0">
              <a:solidFill>
                <a:schemeClr val="tx1"/>
              </a:solidFill>
              <a:latin typeface="+mj-lt"/>
              <a:ea typeface="Adobe Heiti Std R" panose="020B0400000000000000" pitchFamily="34" charset="-128"/>
            </a:endParaRPr>
          </a:p>
          <a:p>
            <a:pPr marL="0" indent="0">
              <a:buNone/>
            </a:pPr>
            <a:endParaRPr lang="tr-TR" sz="32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98411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09C1E7-C7D8-4492-90E7-74A32DECE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➤ </a:t>
            </a:r>
            <a:r>
              <a:rPr lang="tr-TR" dirty="0" err="1"/>
              <a:t>Economic</a:t>
            </a:r>
            <a:r>
              <a:rPr lang="tr-TR" dirty="0"/>
              <a:t> </a:t>
            </a:r>
            <a:r>
              <a:rPr lang="tr-TR" dirty="0" err="1"/>
              <a:t>structure</a:t>
            </a:r>
            <a:br>
              <a:rPr lang="tr-TR" dirty="0"/>
            </a:br>
            <a:r>
              <a:rPr lang="tr-TR" b="1" dirty="0"/>
              <a:t>↳ </a:t>
            </a:r>
            <a:r>
              <a:rPr lang="tr-TR" dirty="0" err="1"/>
              <a:t>Trade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4F1CE1-594E-459E-9A78-D0E87BFC0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>
                <a:solidFill>
                  <a:schemeClr val="tx1"/>
                </a:solidFill>
                <a:latin typeface="+mj-lt"/>
              </a:rPr>
              <a:t>•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most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important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place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in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Kûfe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for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trading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was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place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called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Kinâse</a:t>
            </a:r>
            <a:endParaRPr lang="tr-TR" sz="3200" dirty="0">
              <a:solidFill>
                <a:schemeClr val="tx1"/>
              </a:solidFill>
              <a:latin typeface="+mj-lt"/>
            </a:endParaRPr>
          </a:p>
          <a:p>
            <a:pPr marL="0" indent="0">
              <a:buNone/>
            </a:pPr>
            <a:r>
              <a:rPr lang="tr-TR" sz="3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situation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among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Kûfe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and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nearby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cities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was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:</a:t>
            </a:r>
          </a:p>
          <a:p>
            <a:pPr marL="0" indent="0">
              <a:buNone/>
            </a:pPr>
            <a:r>
              <a:rPr lang="tr-TR" sz="3200" dirty="0">
                <a:solidFill>
                  <a:schemeClr val="tx1"/>
                </a:solidFill>
                <a:latin typeface="+mj-lt"/>
              </a:rPr>
              <a:t>•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Exportation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of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olive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oil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and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importation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of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some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animal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products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(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Hulvân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)</a:t>
            </a:r>
          </a:p>
          <a:p>
            <a:pPr marL="0" indent="0">
              <a:buNone/>
            </a:pPr>
            <a:r>
              <a:rPr lang="tr-TR" sz="3200" dirty="0">
                <a:solidFill>
                  <a:schemeClr val="tx1"/>
                </a:solidFill>
                <a:latin typeface="+mj-lt"/>
              </a:rPr>
              <a:t>•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Exportation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of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different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products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to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Medina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43384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09C1E7-C7D8-4492-90E7-74A32DECE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➤ </a:t>
            </a:r>
            <a:r>
              <a:rPr lang="tr-TR" dirty="0" err="1"/>
              <a:t>Economic</a:t>
            </a:r>
            <a:r>
              <a:rPr lang="tr-TR" dirty="0"/>
              <a:t> </a:t>
            </a:r>
            <a:r>
              <a:rPr lang="tr-TR" dirty="0" err="1"/>
              <a:t>structure</a:t>
            </a:r>
            <a:br>
              <a:rPr lang="tr-TR" dirty="0"/>
            </a:br>
            <a:r>
              <a:rPr lang="tr-TR" b="1" dirty="0"/>
              <a:t>↳ </a:t>
            </a:r>
            <a:r>
              <a:rPr lang="tr-TR" dirty="0" err="1"/>
              <a:t>Trade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4F1CE1-594E-459E-9A78-D0E87BFC0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>
                <a:solidFill>
                  <a:schemeClr val="tx1"/>
                </a:solidFill>
                <a:latin typeface="+mj-lt"/>
              </a:rPr>
              <a:t>•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most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important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city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with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whom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Kûfe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traded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was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Basra</a:t>
            </a:r>
          </a:p>
          <a:p>
            <a:pPr marL="0" indent="0">
              <a:buNone/>
            </a:pPr>
            <a:r>
              <a:rPr lang="tr-TR" sz="3200" dirty="0">
                <a:solidFill>
                  <a:schemeClr val="tx1"/>
                </a:solidFill>
                <a:latin typeface="+mj-lt"/>
              </a:rPr>
              <a:t>•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products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from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Far East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like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coconut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,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spices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,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Indian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Juniper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and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silk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first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arrived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at Basra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then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to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Kûfe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93597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>
            <a:extLst>
              <a:ext uri="{FF2B5EF4-FFF2-40B4-BE49-F238E27FC236}">
                <a16:creationId xmlns:a16="http://schemas.microsoft.com/office/drawing/2014/main" id="{C882D639-7FCD-4E02-8DD4-3D9AC0C962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1017104"/>
            <a:ext cx="4876800" cy="3657600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F5AF8ED5-0FB4-4E42-98F9-17A895D1C8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7207" y="1017104"/>
            <a:ext cx="4876800" cy="3657600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71530FBF-AF38-4C3E-9579-442321A80DC4}"/>
              </a:ext>
            </a:extLst>
          </p:cNvPr>
          <p:cNvSpPr txBox="1"/>
          <p:nvPr/>
        </p:nvSpPr>
        <p:spPr>
          <a:xfrm>
            <a:off x="1470991" y="5208104"/>
            <a:ext cx="97630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9600" dirty="0">
                <a:latin typeface="+mj-lt"/>
              </a:rPr>
              <a:t>             </a:t>
            </a:r>
            <a:r>
              <a:rPr lang="tr-TR" sz="9600" dirty="0" err="1">
                <a:latin typeface="+mj-lt"/>
              </a:rPr>
              <a:t>Juniper</a:t>
            </a:r>
            <a:endParaRPr lang="tr-TR" sz="9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37936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09C1E7-C7D8-4492-90E7-74A32DECE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➤ </a:t>
            </a:r>
            <a:r>
              <a:rPr lang="tr-TR" dirty="0" err="1"/>
              <a:t>locatıon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populatıon</a:t>
            </a:r>
            <a:br>
              <a:rPr lang="tr-TR" dirty="0"/>
            </a:br>
            <a:endParaRPr lang="tr-TR" dirty="0"/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2E64E51E-4F2D-4DCA-8A5F-CAA0DE7F6105}"/>
              </a:ext>
            </a:extLst>
          </p:cNvPr>
          <p:cNvSpPr txBox="1"/>
          <p:nvPr/>
        </p:nvSpPr>
        <p:spPr>
          <a:xfrm>
            <a:off x="1351722" y="1739347"/>
            <a:ext cx="5870713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>
                <a:latin typeface="+mj-lt"/>
              </a:rPr>
              <a:t>•  </a:t>
            </a:r>
            <a:r>
              <a:rPr lang="tr-TR" sz="3200" dirty="0" err="1">
                <a:latin typeface="+mj-lt"/>
              </a:rPr>
              <a:t>Kûfe</a:t>
            </a:r>
            <a:r>
              <a:rPr lang="tr-TR" sz="3200" dirty="0">
                <a:latin typeface="+mj-lt"/>
              </a:rPr>
              <a:t> is a </a:t>
            </a:r>
            <a:r>
              <a:rPr lang="tr-TR" sz="3200" dirty="0" err="1">
                <a:latin typeface="+mj-lt"/>
              </a:rPr>
              <a:t>place</a:t>
            </a:r>
            <a:r>
              <a:rPr lang="tr-TR" sz="3200" dirty="0">
                <a:latin typeface="+mj-lt"/>
              </a:rPr>
              <a:t> of a </a:t>
            </a:r>
            <a:r>
              <a:rPr lang="tr-TR" sz="3200" dirty="0" err="1">
                <a:latin typeface="+mj-lt"/>
              </a:rPr>
              <a:t>city</a:t>
            </a:r>
            <a:r>
              <a:rPr lang="tr-TR" sz="3200" dirty="0">
                <a:latin typeface="+mj-lt"/>
              </a:rPr>
              <a:t> in </a:t>
            </a:r>
            <a:r>
              <a:rPr lang="tr-TR" sz="3200" dirty="0" err="1">
                <a:latin typeface="+mj-lt"/>
              </a:rPr>
              <a:t>Iraq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called</a:t>
            </a:r>
            <a:r>
              <a:rPr lang="tr-TR" sz="3200" dirty="0">
                <a:latin typeface="+mj-lt"/>
              </a:rPr>
              <a:t> Necef</a:t>
            </a:r>
          </a:p>
          <a:p>
            <a:endParaRPr lang="tr-TR" sz="3200" dirty="0">
              <a:latin typeface="+mj-lt"/>
            </a:endParaRPr>
          </a:p>
          <a:p>
            <a:r>
              <a:rPr lang="tr-TR" sz="3200" dirty="0">
                <a:latin typeface="+mj-lt"/>
              </a:rPr>
              <a:t>•  </a:t>
            </a:r>
            <a:r>
              <a:rPr lang="tr-TR" sz="3200" dirty="0" err="1">
                <a:latin typeface="+mj-lt"/>
              </a:rPr>
              <a:t>The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population</a:t>
            </a:r>
            <a:r>
              <a:rPr lang="tr-TR" sz="3200" dirty="0">
                <a:latin typeface="+mj-lt"/>
              </a:rPr>
              <a:t> in 2003 is</a:t>
            </a:r>
          </a:p>
          <a:p>
            <a:r>
              <a:rPr lang="tr-TR" sz="3200" dirty="0" err="1">
                <a:latin typeface="+mj-lt"/>
              </a:rPr>
              <a:t>calculated</a:t>
            </a:r>
            <a:r>
              <a:rPr lang="tr-TR" sz="3200" dirty="0">
                <a:latin typeface="+mj-lt"/>
              </a:rPr>
              <a:t> as 110.000</a:t>
            </a:r>
          </a:p>
          <a:p>
            <a:r>
              <a:rPr lang="tr-TR" sz="3200" dirty="0">
                <a:latin typeface="+mj-lt"/>
              </a:rPr>
              <a:t>( </a:t>
            </a:r>
            <a:r>
              <a:rPr lang="tr-TR" sz="3200" dirty="0" err="1">
                <a:latin typeface="+mj-lt"/>
              </a:rPr>
              <a:t>no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other</a:t>
            </a:r>
            <a:r>
              <a:rPr lang="tr-TR" sz="3200" dirty="0">
                <a:latin typeface="+mj-lt"/>
              </a:rPr>
              <a:t> data </a:t>
            </a:r>
            <a:r>
              <a:rPr lang="tr-TR" sz="3200" dirty="0" err="1">
                <a:latin typeface="+mj-lt"/>
              </a:rPr>
              <a:t>found</a:t>
            </a:r>
            <a:r>
              <a:rPr lang="tr-TR" sz="3200" dirty="0">
                <a:latin typeface="+mj-lt"/>
              </a:rPr>
              <a:t> ) </a:t>
            </a:r>
          </a:p>
          <a:p>
            <a:endParaRPr lang="tr-TR" sz="3200" dirty="0">
              <a:latin typeface="+mj-lt"/>
            </a:endParaRPr>
          </a:p>
          <a:p>
            <a:endParaRPr lang="tr-TR" sz="3200" dirty="0">
              <a:latin typeface="+mj-lt"/>
            </a:endParaRPr>
          </a:p>
        </p:txBody>
      </p:sp>
      <p:pic>
        <p:nvPicPr>
          <p:cNvPr id="6" name="İçerik Yer Tutucusu 5">
            <a:extLst>
              <a:ext uri="{FF2B5EF4-FFF2-40B4-BE49-F238E27FC236}">
                <a16:creationId xmlns:a16="http://schemas.microsoft.com/office/drawing/2014/main" id="{14207AAD-EF8E-455B-AA0F-6DE1E84836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0" y="2606722"/>
            <a:ext cx="5922083" cy="3353469"/>
          </a:xfrm>
        </p:spPr>
      </p:pic>
    </p:spTree>
    <p:extLst>
      <p:ext uri="{BB962C8B-B14F-4D97-AF65-F5344CB8AC3E}">
        <p14:creationId xmlns:p14="http://schemas.microsoft.com/office/powerpoint/2010/main" val="4026356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09C1E7-C7D8-4492-90E7-74A32DECE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➤ </a:t>
            </a:r>
            <a:r>
              <a:rPr lang="tr-TR" dirty="0" err="1"/>
              <a:t>locatıon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populatıon</a:t>
            </a:r>
            <a:br>
              <a:rPr lang="tr-TR" dirty="0"/>
            </a:br>
            <a:endParaRPr lang="tr-TR" dirty="0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2CAFE8E0-4229-4170-81A2-159E42F948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85113" y="1739346"/>
            <a:ext cx="4644887" cy="4626747"/>
          </a:xfrm>
        </p:spPr>
      </p:pic>
      <p:sp>
        <p:nvSpPr>
          <p:cNvPr id="7" name="Metin kutusu 6">
            <a:extLst>
              <a:ext uri="{FF2B5EF4-FFF2-40B4-BE49-F238E27FC236}">
                <a16:creationId xmlns:a16="http://schemas.microsoft.com/office/drawing/2014/main" id="{2E64E51E-4F2D-4DCA-8A5F-CAA0DE7F6105}"/>
              </a:ext>
            </a:extLst>
          </p:cNvPr>
          <p:cNvSpPr txBox="1"/>
          <p:nvPr/>
        </p:nvSpPr>
        <p:spPr>
          <a:xfrm>
            <a:off x="1351722" y="1739347"/>
            <a:ext cx="587071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>
                <a:latin typeface="+mj-lt"/>
              </a:rPr>
              <a:t>•  </a:t>
            </a:r>
            <a:r>
              <a:rPr lang="tr-TR" sz="3200" dirty="0" err="1">
                <a:latin typeface="+mj-lt"/>
              </a:rPr>
              <a:t>Kûfe</a:t>
            </a:r>
            <a:r>
              <a:rPr lang="tr-TR" sz="3200" dirty="0">
                <a:latin typeface="+mj-lt"/>
              </a:rPr>
              <a:t> is </a:t>
            </a:r>
            <a:r>
              <a:rPr lang="tr-TR" sz="3200" dirty="0" err="1">
                <a:latin typeface="+mj-lt"/>
              </a:rPr>
              <a:t>south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to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the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Babylon</a:t>
            </a:r>
            <a:endParaRPr lang="tr-TR" sz="3200" dirty="0">
              <a:latin typeface="+mj-lt"/>
            </a:endParaRPr>
          </a:p>
          <a:p>
            <a:r>
              <a:rPr lang="tr-TR" sz="3200" dirty="0" err="1">
                <a:latin typeface="+mj-lt"/>
              </a:rPr>
              <a:t>ruins</a:t>
            </a:r>
            <a:endParaRPr lang="tr-TR" sz="3200" dirty="0">
              <a:latin typeface="+mj-lt"/>
            </a:endParaRPr>
          </a:p>
          <a:p>
            <a:endParaRPr lang="tr-TR" sz="3200" dirty="0">
              <a:latin typeface="+mj-lt"/>
            </a:endParaRPr>
          </a:p>
          <a:p>
            <a:r>
              <a:rPr lang="tr-TR" sz="3200" dirty="0">
                <a:latin typeface="+mj-lt"/>
              </a:rPr>
              <a:t>• </a:t>
            </a:r>
            <a:r>
              <a:rPr lang="tr-TR" sz="3200" dirty="0" err="1">
                <a:latin typeface="+mj-lt"/>
              </a:rPr>
              <a:t>Its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distance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between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Bagdat</a:t>
            </a:r>
            <a:r>
              <a:rPr lang="tr-TR" sz="3200" dirty="0">
                <a:latin typeface="+mj-lt"/>
              </a:rPr>
              <a:t> </a:t>
            </a:r>
          </a:p>
          <a:p>
            <a:r>
              <a:rPr lang="tr-TR" sz="3200" dirty="0">
                <a:latin typeface="+mj-lt"/>
              </a:rPr>
              <a:t>is </a:t>
            </a:r>
            <a:r>
              <a:rPr lang="tr-TR" sz="3200" dirty="0" err="1">
                <a:latin typeface="+mj-lt"/>
              </a:rPr>
              <a:t>about</a:t>
            </a:r>
            <a:r>
              <a:rPr lang="tr-TR" sz="3200" dirty="0">
                <a:latin typeface="+mj-lt"/>
              </a:rPr>
              <a:t> 170 km</a:t>
            </a:r>
          </a:p>
          <a:p>
            <a:endParaRPr lang="tr-TR" sz="3200" dirty="0">
              <a:latin typeface="+mj-lt"/>
            </a:endParaRPr>
          </a:p>
          <a:p>
            <a:r>
              <a:rPr lang="tr-TR" sz="3200" dirty="0"/>
              <a:t>•</a:t>
            </a:r>
            <a:r>
              <a:rPr lang="tr-TR" sz="3200" dirty="0" err="1">
                <a:latin typeface="+mj-lt"/>
              </a:rPr>
              <a:t>Its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location</a:t>
            </a:r>
            <a:r>
              <a:rPr lang="tr-TR" sz="3200" dirty="0">
                <a:latin typeface="+mj-lt"/>
              </a:rPr>
              <a:t> is </a:t>
            </a:r>
            <a:r>
              <a:rPr lang="tr-TR" sz="3200" dirty="0" err="1">
                <a:latin typeface="+mj-lt"/>
              </a:rPr>
              <a:t>called</a:t>
            </a:r>
            <a:r>
              <a:rPr lang="tr-TR" sz="3200" dirty="0">
                <a:latin typeface="+mj-lt"/>
              </a:rPr>
              <a:t> as </a:t>
            </a:r>
            <a:r>
              <a:rPr lang="tr-TR" sz="3200" dirty="0" err="1">
                <a:latin typeface="+mj-lt"/>
              </a:rPr>
              <a:t>Haddülezrâ</a:t>
            </a:r>
            <a:r>
              <a:rPr lang="tr-TR" sz="3200" dirty="0">
                <a:latin typeface="+mj-lt"/>
              </a:rPr>
              <a:t> (</a:t>
            </a:r>
            <a:r>
              <a:rPr lang="tr-TR" sz="3200" dirty="0" err="1">
                <a:latin typeface="+mj-lt"/>
              </a:rPr>
              <a:t>Sûrestân</a:t>
            </a:r>
            <a:r>
              <a:rPr lang="tr-TR" sz="3200" dirty="0">
                <a:latin typeface="+mj-lt"/>
              </a:rPr>
              <a:t>)</a:t>
            </a:r>
          </a:p>
          <a:p>
            <a:endParaRPr lang="tr-TR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75312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09C1E7-C7D8-4492-90E7-74A32DECE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➤ </a:t>
            </a:r>
            <a:r>
              <a:rPr lang="tr-TR" dirty="0" err="1"/>
              <a:t>formatıon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name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4F1CE1-594E-459E-9A78-D0E87BFC0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>
                <a:solidFill>
                  <a:schemeClr val="tx1"/>
                </a:solidFill>
              </a:rPr>
              <a:t>•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It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is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said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that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name ‘‘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Kûfe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’’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formed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from</a:t>
            </a:r>
            <a:endParaRPr lang="tr-TR" sz="3200" dirty="0">
              <a:solidFill>
                <a:schemeClr val="tx1"/>
              </a:solidFill>
              <a:latin typeface="+mj-lt"/>
            </a:endParaRPr>
          </a:p>
          <a:p>
            <a:pPr marL="0" indent="0">
              <a:buNone/>
            </a:pPr>
            <a:r>
              <a:rPr lang="tr-TR" sz="3200" b="1" dirty="0">
                <a:solidFill>
                  <a:schemeClr val="tx1"/>
                </a:solidFill>
              </a:rPr>
              <a:t>↳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Syriac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or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Persian</a:t>
            </a:r>
            <a:endParaRPr lang="tr-TR" sz="3200" dirty="0">
              <a:solidFill>
                <a:schemeClr val="tx1"/>
              </a:solidFill>
              <a:latin typeface="+mj-lt"/>
            </a:endParaRPr>
          </a:p>
          <a:p>
            <a:pPr marL="0" indent="0">
              <a:buNone/>
            </a:pPr>
            <a:r>
              <a:rPr lang="tr-TR" sz="3200" b="1" dirty="0">
                <a:solidFill>
                  <a:schemeClr val="tx1"/>
                </a:solidFill>
              </a:rPr>
              <a:t>↳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Arabic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word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‘‘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sand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dune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’’ </a:t>
            </a:r>
            <a:endParaRPr lang="tr-TR" sz="32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None/>
            </a:pPr>
            <a:r>
              <a:rPr lang="tr-TR" sz="3200" b="1" dirty="0">
                <a:solidFill>
                  <a:schemeClr val="tx1"/>
                </a:solidFill>
              </a:rPr>
              <a:t>↳ 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a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hill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called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‘‘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Kûfan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’’</a:t>
            </a:r>
          </a:p>
          <a:p>
            <a:pPr marL="0" indent="0">
              <a:buNone/>
            </a:pPr>
            <a:endParaRPr lang="tr-TR" sz="32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15904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09C1E7-C7D8-4492-90E7-74A32DECE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➤ </a:t>
            </a:r>
            <a:r>
              <a:rPr lang="tr-TR" dirty="0" err="1"/>
              <a:t>establishment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4F1CE1-594E-459E-9A78-D0E87BFC0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>
                <a:solidFill>
                  <a:schemeClr val="tx1"/>
                </a:solidFill>
                <a:latin typeface="+mj-lt"/>
              </a:rPr>
              <a:t>• 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Established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by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command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of Umar b.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Hattab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(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r.a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.) </a:t>
            </a:r>
          </a:p>
          <a:p>
            <a:pPr marL="0" indent="0">
              <a:buNone/>
            </a:pPr>
            <a:r>
              <a:rPr lang="tr-TR" sz="3200" dirty="0" err="1">
                <a:solidFill>
                  <a:schemeClr val="tx1"/>
                </a:solidFill>
                <a:latin typeface="+mj-lt"/>
              </a:rPr>
              <a:t>by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Sa’d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 b.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Ebi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Vakkas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in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year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17 / 637</a:t>
            </a:r>
          </a:p>
          <a:p>
            <a:pPr marL="0" indent="0">
              <a:buNone/>
            </a:pPr>
            <a:endParaRPr lang="tr-TR" sz="3200" dirty="0">
              <a:solidFill>
                <a:schemeClr val="tx1"/>
              </a:solidFill>
              <a:latin typeface="+mj-lt"/>
            </a:endParaRPr>
          </a:p>
          <a:p>
            <a:pPr marL="0" indent="0">
              <a:buNone/>
            </a:pPr>
            <a:r>
              <a:rPr lang="tr-TR" sz="3200" dirty="0">
                <a:solidFill>
                  <a:schemeClr val="tx1"/>
                </a:solidFill>
                <a:latin typeface="+mj-lt"/>
              </a:rPr>
              <a:t> •</a:t>
            </a:r>
            <a:r>
              <a:rPr lang="tr-TR" sz="3200" dirty="0">
                <a:solidFill>
                  <a:schemeClr val="tx1"/>
                </a:solidFill>
              </a:rPr>
              <a:t> 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First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established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as a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garrison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town</a:t>
            </a:r>
            <a:r>
              <a:rPr lang="tr-TR" sz="3200" dirty="0">
                <a:solidFill>
                  <a:schemeClr val="tx1"/>
                </a:solidFill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and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served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as a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base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for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conquests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of el-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Cezîre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,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Tüster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,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Râmhürmüz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,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Nihâvend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,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Hemedan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,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Cürcân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,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Azerbaijcan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and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İsfahan</a:t>
            </a:r>
          </a:p>
        </p:txBody>
      </p:sp>
    </p:spTree>
    <p:extLst>
      <p:ext uri="{BB962C8B-B14F-4D97-AF65-F5344CB8AC3E}">
        <p14:creationId xmlns:p14="http://schemas.microsoft.com/office/powerpoint/2010/main" val="1976901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09C1E7-C7D8-4492-90E7-74A32DECE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➤ </a:t>
            </a:r>
            <a:r>
              <a:rPr lang="tr-TR" dirty="0" err="1"/>
              <a:t>Physical</a:t>
            </a:r>
            <a:r>
              <a:rPr lang="tr-TR" dirty="0"/>
              <a:t> </a:t>
            </a:r>
            <a:r>
              <a:rPr lang="tr-TR" dirty="0" err="1"/>
              <a:t>structure</a:t>
            </a:r>
            <a:br>
              <a:rPr lang="tr-TR" dirty="0"/>
            </a:br>
            <a:r>
              <a:rPr lang="tr-TR" b="1" dirty="0"/>
              <a:t>↳ </a:t>
            </a:r>
            <a:r>
              <a:rPr lang="tr-TR" dirty="0" err="1"/>
              <a:t>Centre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4F1CE1-594E-459E-9A78-D0E87BFC0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tr-TR" sz="3200" b="1" dirty="0">
                <a:solidFill>
                  <a:schemeClr val="tx1"/>
                </a:solidFill>
                <a:latin typeface="+mj-lt"/>
              </a:rPr>
              <a:t>•  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Mosque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: </a:t>
            </a:r>
          </a:p>
          <a:p>
            <a:pPr marL="0" indent="0">
              <a:buNone/>
            </a:pPr>
            <a:r>
              <a:rPr lang="tr-TR" sz="3200" dirty="0">
                <a:solidFill>
                  <a:schemeClr val="tx1"/>
                </a:solidFill>
                <a:latin typeface="+mj-lt"/>
              </a:rPr>
              <a:t>At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centre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of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city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tr-TR" sz="3200" dirty="0" err="1">
                <a:solidFill>
                  <a:schemeClr val="tx1"/>
                </a:solidFill>
                <a:latin typeface="+mj-lt"/>
              </a:rPr>
              <a:t>This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is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classic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islamic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city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</a:p>
          <a:p>
            <a:pPr marL="0" indent="0">
              <a:buNone/>
            </a:pPr>
            <a:r>
              <a:rPr lang="tr-TR" sz="3200" dirty="0" err="1">
                <a:solidFill>
                  <a:schemeClr val="tx1"/>
                </a:solidFill>
                <a:latin typeface="+mj-lt"/>
              </a:rPr>
              <a:t>planning</a:t>
            </a:r>
            <a:endParaRPr lang="tr-TR" sz="3200" dirty="0">
              <a:solidFill>
                <a:schemeClr val="tx1"/>
              </a:solidFill>
              <a:latin typeface="+mj-lt"/>
            </a:endParaRPr>
          </a:p>
          <a:p>
            <a:pPr marL="0" indent="0">
              <a:buNone/>
            </a:pPr>
            <a:r>
              <a:rPr lang="tr-TR" sz="3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name of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mosque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is </a:t>
            </a:r>
          </a:p>
          <a:p>
            <a:pPr marL="0" indent="0">
              <a:buNone/>
            </a:pPr>
            <a:r>
              <a:rPr lang="tr-TR" sz="3200" dirty="0" err="1">
                <a:solidFill>
                  <a:schemeClr val="tx1"/>
                </a:solidFill>
                <a:latin typeface="+mj-lt"/>
              </a:rPr>
              <a:t>Kûfe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( Cuma )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Mosque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and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its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architect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is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Rozbih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b.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Bozorgmehr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. He is an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İranian</a:t>
            </a:r>
            <a:endParaRPr lang="tr-TR" sz="32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None/>
            </a:pPr>
            <a:endParaRPr lang="tr-TR" sz="3200" dirty="0">
              <a:solidFill>
                <a:schemeClr val="tx1"/>
              </a:solidFill>
              <a:latin typeface="+mj-lt"/>
            </a:endParaRPr>
          </a:p>
          <a:p>
            <a:pPr marL="0" indent="0">
              <a:buNone/>
            </a:pPr>
            <a:endParaRPr lang="tr-TR" sz="3200" dirty="0">
              <a:latin typeface="+mj-lt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8062" y="2286001"/>
            <a:ext cx="4218377" cy="2197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927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09C1E7-C7D8-4492-90E7-74A32DECE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➤ </a:t>
            </a:r>
            <a:r>
              <a:rPr lang="tr-TR" dirty="0" err="1"/>
              <a:t>Physical</a:t>
            </a:r>
            <a:r>
              <a:rPr lang="tr-TR" dirty="0"/>
              <a:t> </a:t>
            </a:r>
            <a:r>
              <a:rPr lang="tr-TR" dirty="0" err="1"/>
              <a:t>structure</a:t>
            </a:r>
            <a:br>
              <a:rPr lang="tr-TR" dirty="0"/>
            </a:br>
            <a:r>
              <a:rPr lang="tr-TR" b="1" dirty="0"/>
              <a:t>↳ </a:t>
            </a:r>
            <a:r>
              <a:rPr lang="tr-TR" dirty="0" err="1"/>
              <a:t>Centre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4F1CE1-594E-459E-9A78-D0E87BFC0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b="1" dirty="0">
                <a:solidFill>
                  <a:schemeClr val="tx1"/>
                </a:solidFill>
                <a:latin typeface="+mj-lt"/>
              </a:rPr>
              <a:t>  </a:t>
            </a: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7100" y="1790700"/>
            <a:ext cx="7620000" cy="506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622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09C1E7-C7D8-4492-90E7-74A32DECE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➤ </a:t>
            </a:r>
            <a:r>
              <a:rPr lang="tr-TR" dirty="0" err="1"/>
              <a:t>Physical</a:t>
            </a:r>
            <a:r>
              <a:rPr lang="tr-TR" dirty="0"/>
              <a:t> </a:t>
            </a:r>
            <a:r>
              <a:rPr lang="tr-TR" dirty="0" err="1"/>
              <a:t>structure</a:t>
            </a:r>
            <a:br>
              <a:rPr lang="tr-TR" dirty="0"/>
            </a:br>
            <a:r>
              <a:rPr lang="tr-TR" b="1" dirty="0"/>
              <a:t>↳ </a:t>
            </a:r>
            <a:r>
              <a:rPr lang="tr-TR" dirty="0" err="1"/>
              <a:t>Centre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4F1CE1-594E-459E-9A78-D0E87BFC0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b="1" dirty="0">
                <a:solidFill>
                  <a:schemeClr val="tx1"/>
                </a:solidFill>
                <a:latin typeface="+mj-lt"/>
              </a:rPr>
              <a:t>• 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Dar’ul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Imare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: </a:t>
            </a:r>
          </a:p>
          <a:p>
            <a:pPr marL="0" indent="0">
              <a:buNone/>
            </a:pPr>
            <a:r>
              <a:rPr lang="tr-TR" sz="3200" dirty="0" err="1">
                <a:solidFill>
                  <a:schemeClr val="tx1"/>
                </a:solidFill>
                <a:latin typeface="+mj-lt"/>
              </a:rPr>
              <a:t>Builded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by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command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of Umar b.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Hattab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(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r.a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.)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by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Sa’d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b.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Ebi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Vakkas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(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r.a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.)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just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next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to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mosque</a:t>
            </a:r>
            <a:r>
              <a:rPr lang="tr-TR" sz="3200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for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managing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economics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of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city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and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as a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mansion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for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governers</a:t>
            </a:r>
            <a:endParaRPr lang="tr-TR" sz="32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40473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09C1E7-C7D8-4492-90E7-74A32DECE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➤ </a:t>
            </a:r>
            <a:r>
              <a:rPr lang="tr-TR" dirty="0" err="1"/>
              <a:t>Physical</a:t>
            </a:r>
            <a:r>
              <a:rPr lang="tr-TR" dirty="0"/>
              <a:t> </a:t>
            </a:r>
            <a:r>
              <a:rPr lang="tr-TR" dirty="0" err="1"/>
              <a:t>structure</a:t>
            </a:r>
            <a:br>
              <a:rPr lang="tr-TR" dirty="0"/>
            </a:br>
            <a:r>
              <a:rPr lang="tr-TR" b="1" dirty="0"/>
              <a:t>↳ </a:t>
            </a:r>
            <a:r>
              <a:rPr lang="tr-TR" dirty="0" err="1"/>
              <a:t>Centre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4F1CE1-594E-459E-9A78-D0E87BFC0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b="1" dirty="0">
                <a:solidFill>
                  <a:schemeClr val="tx1"/>
                </a:solidFill>
                <a:latin typeface="+mj-lt"/>
              </a:rPr>
              <a:t>•  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Market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Place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:</a:t>
            </a:r>
          </a:p>
          <a:p>
            <a:pPr marL="0" indent="0">
              <a:buNone/>
            </a:pPr>
            <a:r>
              <a:rPr lang="tr-TR" sz="3200" dirty="0" err="1">
                <a:solidFill>
                  <a:schemeClr val="tx1"/>
                </a:solidFill>
                <a:latin typeface="+mj-lt"/>
              </a:rPr>
              <a:t>Its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name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was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Kûnase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and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was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also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next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to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mosque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.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It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not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only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served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for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trading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or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shopping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but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also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as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cultural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activities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like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music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or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poetry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competitions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tr-TR" sz="3200" dirty="0" err="1">
                <a:solidFill>
                  <a:schemeClr val="tx1"/>
                </a:solidFill>
                <a:latin typeface="+mj-lt"/>
              </a:rPr>
              <a:t>Whoever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got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a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place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,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until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end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of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day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it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was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his</a:t>
            </a:r>
          </a:p>
        </p:txBody>
      </p:sp>
    </p:spTree>
    <p:extLst>
      <p:ext uri="{BB962C8B-B14F-4D97-AF65-F5344CB8AC3E}">
        <p14:creationId xmlns:p14="http://schemas.microsoft.com/office/powerpoint/2010/main" val="4023491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Rozet">
  <a:themeElements>
    <a:clrScheme name="Rozet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Rozet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ozet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TM10001106[[fn=Rozet]]</Template>
  <TotalTime>2165</TotalTime>
  <Words>569</Words>
  <Application>Microsoft Office PowerPoint</Application>
  <PresentationFormat>Geniş ekran</PresentationFormat>
  <Paragraphs>71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2" baseType="lpstr">
      <vt:lpstr>Adobe Heiti Std R</vt:lpstr>
      <vt:lpstr>Arial</vt:lpstr>
      <vt:lpstr>Gill Sans MT</vt:lpstr>
      <vt:lpstr>Impact</vt:lpstr>
      <vt:lpstr>Rozet</vt:lpstr>
      <vt:lpstr>Kûfe</vt:lpstr>
      <vt:lpstr>➤ locatıon and populatıon </vt:lpstr>
      <vt:lpstr>➤ locatıon and populatıon </vt:lpstr>
      <vt:lpstr>➤ formatıon of the name</vt:lpstr>
      <vt:lpstr>➤ establishment</vt:lpstr>
      <vt:lpstr>➤ Physical structure ↳ Centre</vt:lpstr>
      <vt:lpstr>➤ Physical structure ↳ Centre</vt:lpstr>
      <vt:lpstr>➤ Physical structure ↳ Centre</vt:lpstr>
      <vt:lpstr>➤ Physical structure ↳ Centre</vt:lpstr>
      <vt:lpstr>➤ Physical structure ↳ Centre</vt:lpstr>
      <vt:lpstr>➤ demographic structure</vt:lpstr>
      <vt:lpstr>➤ Economic structure ↳ agriculture and farming</vt:lpstr>
      <vt:lpstr>➤ Economic structure ↳ Industry</vt:lpstr>
      <vt:lpstr>➤ Economic structure ↳ Trade</vt:lpstr>
      <vt:lpstr>➤ Economic structure ↳ Trade</vt:lpstr>
      <vt:lpstr>➤ Economic structure ↳ Trade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Tafsir Activities Before al-Taberi</dc:title>
  <dc:creator>LAB-34</dc:creator>
  <cp:lastModifiedBy>tuğba şahbaz</cp:lastModifiedBy>
  <cp:revision>119</cp:revision>
  <dcterms:created xsi:type="dcterms:W3CDTF">2020-03-03T12:50:46Z</dcterms:created>
  <dcterms:modified xsi:type="dcterms:W3CDTF">2020-05-07T10:04:00Z</dcterms:modified>
</cp:coreProperties>
</file>