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3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35" autoAdjust="0"/>
  </p:normalViewPr>
  <p:slideViewPr>
    <p:cSldViewPr>
      <p:cViewPr varScale="1">
        <p:scale>
          <a:sx n="150" d="100"/>
          <a:sy n="150" d="100"/>
        </p:scale>
        <p:origin x="654" y="12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6A244-2731-4DF1-8919-BA2DBC05034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557F1-74E6-4E7A-8034-3FC0F4A81B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721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557F1-74E6-4E7A-8034-3FC0F4A81BDB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9550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153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61381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4471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464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466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5819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9925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5194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4539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02953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80828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09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761366"/>
            <a:ext cx="9906000" cy="14716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İstatistiksel Sorgulamalar Yapmak - </a:t>
            </a:r>
            <a:r>
              <a:rPr lang="tr-TR" sz="3600" dirty="0" err="1" smtClean="0">
                <a:solidFill>
                  <a:schemeClr val="tx2">
                    <a:satMod val="130000"/>
                  </a:schemeClr>
                </a:solidFill>
              </a:rPr>
              <a:t>Veritabanından</a:t>
            </a: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 Grafikler Elde Etmek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453550"/>
            <a:ext cx="9906000" cy="691356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İleri Görsel Programlama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altLang="tr-TR" dirty="0" err="1">
                <a:latin typeface="Arial" panose="020B0604020202020204" pitchFamily="34" charset="0"/>
              </a:rPr>
              <a:t>Öğr.Gör</a:t>
            </a:r>
            <a:r>
              <a:rPr lang="tr-TR" altLang="tr-TR" dirty="0">
                <a:latin typeface="Arial" panose="020B0604020202020204" pitchFamily="34" charset="0"/>
              </a:rPr>
              <a:t>. Mahmut </a:t>
            </a:r>
            <a:r>
              <a:rPr lang="tr-TR" altLang="tr-TR" dirty="0" err="1">
                <a:latin typeface="Arial" panose="020B0604020202020204" pitchFamily="34" charset="0"/>
              </a:rPr>
              <a:t>kılıçaslan</a:t>
            </a:r>
            <a:endParaRPr lang="tr-TR" altLang="tr-TR">
              <a:latin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</a:t>
            </a:r>
            <a:r>
              <a:rPr lang="tr-TR" dirty="0"/>
              <a:t>uygulama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37360"/>
            <a:ext cx="11582400" cy="473964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ArrayList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oranlar = 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new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ArrayList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ArrayList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down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 = 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new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ArrayList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(); </a:t>
            </a:r>
            <a:r>
              <a:rPr lang="tr-TR" dirty="0" smtClean="0">
                <a:latin typeface="Consolas" panose="020B0609020204030204" pitchFamily="49" charset="0"/>
              </a:rPr>
              <a:t>//</a:t>
            </a:r>
            <a:r>
              <a:rPr lang="tr-TR" dirty="0">
                <a:latin typeface="Consolas" panose="020B0609020204030204" pitchFamily="49" charset="0"/>
              </a:rPr>
              <a:t>iki adet </a:t>
            </a:r>
            <a:r>
              <a:rPr lang="tr-TR" dirty="0" err="1">
                <a:latin typeface="Consolas" panose="020B0609020204030204" pitchFamily="49" charset="0"/>
              </a:rPr>
              <a:t>arraylist</a:t>
            </a:r>
            <a:r>
              <a:rPr lang="tr-TR" dirty="0">
                <a:latin typeface="Consolas" panose="020B0609020204030204" pitchFamily="49" charset="0"/>
              </a:rPr>
              <a:t> </a:t>
            </a:r>
            <a:r>
              <a:rPr lang="tr-TR" dirty="0" smtClean="0">
                <a:latin typeface="Consolas" panose="020B0609020204030204" pitchFamily="49" charset="0"/>
              </a:rPr>
              <a:t>oluşturduk            </a:t>
            </a:r>
            <a:endParaRPr lang="tr-TR" dirty="0"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oranlar.Add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("Ödenen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"); </a:t>
            </a:r>
            <a:r>
              <a:rPr lang="tr-TR" dirty="0" smtClean="0">
                <a:latin typeface="Consolas" panose="020B0609020204030204" pitchFamily="49" charset="0"/>
              </a:rPr>
              <a:t>// </a:t>
            </a:r>
            <a:r>
              <a:rPr lang="tr-TR" dirty="0">
                <a:latin typeface="Consolas" panose="020B0609020204030204" pitchFamily="49" charset="0"/>
              </a:rPr>
              <a:t>oranlar listemize 2 başlık açtık biri ödenen diğeri kalan borç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oranlar.Add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("Kalan 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Borç");              </a:t>
            </a:r>
            <a:endParaRPr lang="tr-TR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down.Add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(</a:t>
            </a: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odenen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); </a:t>
            </a:r>
            <a:r>
              <a:rPr lang="tr-TR" dirty="0" smtClean="0">
                <a:latin typeface="Consolas" panose="020B0609020204030204" pitchFamily="49" charset="0"/>
              </a:rPr>
              <a:t>//</a:t>
            </a:r>
            <a:r>
              <a:rPr lang="tr-TR" dirty="0" err="1">
                <a:latin typeface="Consolas" panose="020B0609020204030204" pitchFamily="49" charset="0"/>
              </a:rPr>
              <a:t>down</a:t>
            </a:r>
            <a:r>
              <a:rPr lang="tr-TR" dirty="0">
                <a:latin typeface="Consolas" panose="020B0609020204030204" pitchFamily="49" charset="0"/>
              </a:rPr>
              <a:t> listemize ise ödenen ve kalan borç toplamlarını aktardık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down.Add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(</a:t>
            </a: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kalan_borc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this.chart1.Titles.Clear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this.chart1.Series.Clear(); </a:t>
            </a:r>
            <a:r>
              <a:rPr lang="tr-TR" dirty="0" smtClean="0">
                <a:latin typeface="Consolas" panose="020B0609020204030204" pitchFamily="49" charset="0"/>
              </a:rPr>
              <a:t>//</a:t>
            </a:r>
            <a:r>
              <a:rPr lang="tr-TR" dirty="0">
                <a:latin typeface="Consolas" panose="020B0609020204030204" pitchFamily="49" charset="0"/>
              </a:rPr>
              <a:t>Grafik arabirimimizin başlık ve verilerini </a:t>
            </a:r>
            <a:r>
              <a:rPr lang="tr-TR" dirty="0" err="1">
                <a:latin typeface="Consolas" panose="020B0609020204030204" pitchFamily="49" charset="0"/>
              </a:rPr>
              <a:t>bi</a:t>
            </a:r>
            <a:r>
              <a:rPr lang="tr-TR" dirty="0">
                <a:latin typeface="Consolas" panose="020B0609020204030204" pitchFamily="49" charset="0"/>
              </a:rPr>
              <a:t> temizledik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this.chart1.Series.Add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("Yıllık Bazlı Grafik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"); </a:t>
            </a:r>
            <a:r>
              <a:rPr lang="tr-TR" dirty="0" smtClean="0">
                <a:latin typeface="Consolas" panose="020B0609020204030204" pitchFamily="49" charset="0"/>
              </a:rPr>
              <a:t>//</a:t>
            </a:r>
            <a:r>
              <a:rPr lang="tr-TR" dirty="0">
                <a:latin typeface="Consolas" panose="020B0609020204030204" pitchFamily="49" charset="0"/>
              </a:rPr>
              <a:t>Başlığımızı ekledik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chart1.Series[0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].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ChartType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 = System.Windows.Forms.DataVisualization.Charting.SeriesChartType.Pie;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i="1" dirty="0" smtClean="0">
                <a:latin typeface="Consolas" panose="020B0609020204030204" pitchFamily="49" charset="0"/>
              </a:rPr>
              <a:t>//</a:t>
            </a:r>
            <a:r>
              <a:rPr lang="tr-TR" i="1" dirty="0">
                <a:latin typeface="Consolas" panose="020B0609020204030204" pitchFamily="49" charset="0"/>
              </a:rPr>
              <a:t>stilini kodumuzla belirledik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for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 i = 0; i &lt; 2; i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++)  </a:t>
            </a:r>
            <a:r>
              <a:rPr lang="tr-TR" dirty="0" smtClean="0">
                <a:latin typeface="Consolas" panose="020B0609020204030204" pitchFamily="49" charset="0"/>
              </a:rPr>
              <a:t>//</a:t>
            </a:r>
            <a:r>
              <a:rPr lang="tr-TR" dirty="0">
                <a:latin typeface="Consolas" panose="020B0609020204030204" pitchFamily="49" charset="0"/>
              </a:rPr>
              <a:t>2 adet </a:t>
            </a:r>
            <a:r>
              <a:rPr lang="tr-TR" dirty="0" err="1">
                <a:latin typeface="Consolas" panose="020B0609020204030204" pitchFamily="49" charset="0"/>
              </a:rPr>
              <a:t>arraylistemize</a:t>
            </a:r>
            <a:r>
              <a:rPr lang="tr-TR" dirty="0">
                <a:latin typeface="Consolas" panose="020B0609020204030204" pitchFamily="49" charset="0"/>
              </a:rPr>
              <a:t> veri girdiğimiz için döngüyle verilerini aldık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{</a:t>
            </a:r>
            <a:endParaRPr lang="tr-TR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   this.chart1.Series[0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].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Points.AddXY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(oranlar[i].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ToString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(), 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double.Parse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down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[i].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ToString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().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Substring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(0, 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down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[i].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ToString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().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Length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 - 3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)));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latin typeface="Consolas" panose="020B0609020204030204" pitchFamily="49" charset="0"/>
              </a:rPr>
              <a:t>/* </a:t>
            </a:r>
            <a:r>
              <a:rPr lang="tr-TR" dirty="0">
                <a:latin typeface="Consolas" panose="020B0609020204030204" pitchFamily="49" charset="0"/>
              </a:rPr>
              <a:t>önce oranlar listemizdeki başlığı çekiyoruz </a:t>
            </a:r>
            <a:r>
              <a:rPr lang="tr-TR" dirty="0" err="1" smtClean="0">
                <a:latin typeface="Consolas" panose="020B0609020204030204" pitchFamily="49" charset="0"/>
              </a:rPr>
              <a:t>string</a:t>
            </a:r>
            <a:r>
              <a:rPr lang="tr-TR" dirty="0" smtClean="0">
                <a:latin typeface="Consolas" panose="020B0609020204030204" pitchFamily="49" charset="0"/>
              </a:rPr>
              <a:t> olarak daha </a:t>
            </a:r>
            <a:r>
              <a:rPr lang="tr-TR" dirty="0">
                <a:latin typeface="Consolas" panose="020B0609020204030204" pitchFamily="49" charset="0"/>
              </a:rPr>
              <a:t>sonrada sayısal anlamda düzenleyerek </a:t>
            </a:r>
            <a:r>
              <a:rPr lang="tr-TR" dirty="0" err="1">
                <a:latin typeface="Consolas" panose="020B0609020204030204" pitchFamily="49" charset="0"/>
              </a:rPr>
              <a:t>down</a:t>
            </a:r>
            <a:r>
              <a:rPr lang="tr-TR" dirty="0">
                <a:latin typeface="Consolas" panose="020B0609020204030204" pitchFamily="49" charset="0"/>
              </a:rPr>
              <a:t> listemizde bulunan toplam </a:t>
            </a:r>
            <a:r>
              <a:rPr lang="tr-TR" dirty="0" smtClean="0">
                <a:latin typeface="Consolas" panose="020B0609020204030204" pitchFamily="49" charset="0"/>
              </a:rPr>
              <a:t>borç </a:t>
            </a:r>
            <a:r>
              <a:rPr lang="tr-TR" dirty="0">
                <a:latin typeface="Consolas" panose="020B0609020204030204" pitchFamily="49" charset="0"/>
              </a:rPr>
              <a:t>ve  kalan borcu ekledik</a:t>
            </a:r>
            <a:r>
              <a:rPr lang="tr-TR" dirty="0" smtClean="0">
                <a:latin typeface="Consolas" panose="020B0609020204030204" pitchFamily="49" charset="0"/>
              </a:rPr>
              <a:t>. </a:t>
            </a:r>
            <a:r>
              <a:rPr lang="tr-TR" dirty="0" err="1" smtClean="0">
                <a:latin typeface="Consolas" panose="020B0609020204030204" pitchFamily="49" charset="0"/>
              </a:rPr>
              <a:t>Substring</a:t>
            </a:r>
            <a:r>
              <a:rPr lang="tr-TR" dirty="0" smtClean="0">
                <a:latin typeface="Consolas" panose="020B0609020204030204" pitchFamily="49" charset="0"/>
              </a:rPr>
              <a:t> ile sayının ondalık kısımları atılmaktadır.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33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Bu örnekte verilerin </a:t>
            </a:r>
            <a:r>
              <a:rPr lang="tr-TR" sz="33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Array’lere</a:t>
            </a:r>
            <a:r>
              <a:rPr lang="tr-TR" sz="33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ataması örnek uygulamaya dahil edilmemiştir.</a:t>
            </a:r>
            <a:endParaRPr lang="tr-TR" sz="33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524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45734"/>
            <a:ext cx="10972800" cy="402336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1. http</a:t>
            </a:r>
            <a:r>
              <a:rPr lang="tr-TR" dirty="0"/>
              <a:t>://ramazanakbuz.com/c-grafik-islemleri-veritabanli-chart-kullanimi/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Erişim Tarihi : 08.12.2017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378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Grafik </a:t>
            </a:r>
            <a:r>
              <a:rPr lang="tr-TR" dirty="0" smtClean="0"/>
              <a:t>İşlemleri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02666"/>
          </a:xfrm>
        </p:spPr>
        <p:txBody>
          <a:bodyPr>
            <a:normAutofit/>
          </a:bodyPr>
          <a:lstStyle/>
          <a:p>
            <a:r>
              <a:rPr lang="tr-TR" b="1" dirty="0"/>
              <a:t>Chart ne işe yarar ?</a:t>
            </a:r>
            <a:r>
              <a:rPr lang="tr-TR" dirty="0"/>
              <a:t> İstediğimiz verilerin grafiksel gösterimini Chart kontrolü kullanarak sağlayabiliriz.</a:t>
            </a:r>
          </a:p>
          <a:p>
            <a:r>
              <a:rPr lang="tr-TR" b="1" dirty="0"/>
              <a:t>Chart </a:t>
            </a:r>
            <a:r>
              <a:rPr lang="tr-TR" b="1" dirty="0" err="1"/>
              <a:t>veritabanı</a:t>
            </a:r>
            <a:r>
              <a:rPr lang="tr-TR" b="1" dirty="0"/>
              <a:t> işlemleri yapılabilir mi?</a:t>
            </a:r>
            <a:r>
              <a:rPr lang="tr-TR" dirty="0"/>
              <a:t> </a:t>
            </a:r>
            <a:r>
              <a:rPr lang="tr-TR" dirty="0" err="1"/>
              <a:t>DataList</a:t>
            </a:r>
            <a:r>
              <a:rPr lang="tr-TR" dirty="0" smtClean="0"/>
              <a:t>, </a:t>
            </a:r>
            <a:r>
              <a:rPr lang="tr-TR" dirty="0" err="1" smtClean="0"/>
              <a:t>DataGridView</a:t>
            </a:r>
            <a:r>
              <a:rPr lang="tr-TR" dirty="0" smtClean="0"/>
              <a:t> </a:t>
            </a:r>
            <a:r>
              <a:rPr lang="tr-TR" dirty="0"/>
              <a:t>benzeri veri kontrollerinde olduğu gibi </a:t>
            </a:r>
            <a:r>
              <a:rPr lang="tr-TR" dirty="0" err="1"/>
              <a:t>DataSource</a:t>
            </a:r>
            <a:r>
              <a:rPr lang="tr-TR" dirty="0"/>
              <a:t> nesneleriyle çalışır. </a:t>
            </a:r>
            <a:r>
              <a:rPr lang="tr-TR" dirty="0" smtClean="0"/>
              <a:t>Yani </a:t>
            </a:r>
            <a:r>
              <a:rPr lang="tr-TR" dirty="0" err="1" smtClean="0"/>
              <a:t>veritabanından</a:t>
            </a:r>
            <a:r>
              <a:rPr lang="tr-TR" dirty="0" smtClean="0"/>
              <a:t> </a:t>
            </a:r>
            <a:r>
              <a:rPr lang="tr-TR" dirty="0"/>
              <a:t>veya bir nesneden gelen verilerin bu kontrole </a:t>
            </a:r>
            <a:r>
              <a:rPr lang="tr-TR" dirty="0" err="1"/>
              <a:t>DataSource</a:t>
            </a:r>
            <a:r>
              <a:rPr lang="tr-TR" dirty="0"/>
              <a:t> özelliği </a:t>
            </a:r>
            <a:r>
              <a:rPr lang="tr-TR" dirty="0" smtClean="0"/>
              <a:t>üzerinde bağlanması </a:t>
            </a:r>
            <a:r>
              <a:rPr lang="tr-TR" dirty="0"/>
              <a:t>gerekecektir.</a:t>
            </a:r>
          </a:p>
          <a:p>
            <a:r>
              <a:rPr lang="tr-TR" b="1" dirty="0"/>
              <a:t>Chart nerede ?</a:t>
            </a:r>
            <a:r>
              <a:rPr lang="tr-TR" dirty="0"/>
              <a:t> Chart kontrolü </a:t>
            </a:r>
            <a:r>
              <a:rPr lang="tr-TR" dirty="0" err="1"/>
              <a:t>Toolbox’ta</a:t>
            </a:r>
            <a:r>
              <a:rPr lang="tr-TR" dirty="0"/>
              <a:t> Data kısmında bulunur.</a:t>
            </a:r>
          </a:p>
          <a:p>
            <a:r>
              <a:rPr lang="tr-TR" dirty="0"/>
              <a:t>Chart kontrolüne manuel olarak aşan ve değer eklemek mümkündür bu ekleme işlemi </a:t>
            </a:r>
            <a:r>
              <a:rPr lang="tr-TR" dirty="0" smtClean="0"/>
              <a:t>aşağıdaki </a:t>
            </a:r>
            <a:r>
              <a:rPr lang="tr-TR" dirty="0"/>
              <a:t>adımlar sayesinde gerçekleşmektedir.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717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Grafik İşlemleri [1]</a:t>
            </a:r>
          </a:p>
        </p:txBody>
      </p:sp>
      <p:pic>
        <p:nvPicPr>
          <p:cNvPr id="1026" name="Picture 2" descr="https://i2.wp.com/i.hizliresim.com/OypVB4.png?w=955&amp;ssl=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594372"/>
            <a:ext cx="6096000" cy="3388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1097280" y="1813384"/>
            <a:ext cx="64604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İlk olarak Forma </a:t>
            </a:r>
            <a:r>
              <a:rPr lang="tr-TR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chart</a:t>
            </a:r>
            <a:r>
              <a:rPr lang="tr-T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nesnesini ekliyoruz ;</a:t>
            </a:r>
            <a:endParaRPr lang="tr-TR" sz="28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60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Grafik İşlemleri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057400"/>
            <a:ext cx="4038600" cy="35052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 err="1">
                <a:solidFill>
                  <a:srgbClr val="002060"/>
                </a:solidFill>
              </a:rPr>
              <a:t>Properties’de</a:t>
            </a:r>
            <a:r>
              <a:rPr lang="tr-TR" dirty="0">
                <a:solidFill>
                  <a:srgbClr val="002060"/>
                </a:solidFill>
              </a:rPr>
              <a:t> Series alanından </a:t>
            </a:r>
            <a:r>
              <a:rPr lang="tr-TR" dirty="0" smtClean="0">
                <a:solidFill>
                  <a:srgbClr val="002060"/>
                </a:solidFill>
              </a:rPr>
              <a:t>grafik tipinin belirlenmesi gerekir. </a:t>
            </a:r>
            <a:r>
              <a:rPr lang="tr-TR" dirty="0" err="1" smtClean="0">
                <a:solidFill>
                  <a:srgbClr val="002060"/>
                </a:solidFill>
              </a:rPr>
              <a:t>Add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>
                <a:solidFill>
                  <a:srgbClr val="002060"/>
                </a:solidFill>
              </a:rPr>
              <a:t>butonuna tıklayarak </a:t>
            </a:r>
            <a:r>
              <a:rPr lang="tr-TR" dirty="0" smtClean="0">
                <a:solidFill>
                  <a:srgbClr val="002060"/>
                </a:solidFill>
              </a:rPr>
              <a:t>hangi veriler grafik haline getirilecekse onlar "seri" </a:t>
            </a:r>
            <a:r>
              <a:rPr lang="tr-TR" dirty="0">
                <a:solidFill>
                  <a:srgbClr val="002060"/>
                </a:solidFill>
              </a:rPr>
              <a:t>olarak </a:t>
            </a:r>
            <a:r>
              <a:rPr lang="tr-TR" dirty="0" smtClean="0">
                <a:solidFill>
                  <a:srgbClr val="002060"/>
                </a:solidFill>
              </a:rPr>
              <a:t>eklenir.</a:t>
            </a:r>
            <a:endParaRPr lang="tr-TR" dirty="0">
              <a:solidFill>
                <a:srgbClr val="002060"/>
              </a:solidFill>
            </a:endParaRPr>
          </a:p>
        </p:txBody>
      </p:sp>
      <p:pic>
        <p:nvPicPr>
          <p:cNvPr id="4" name="Picture 2" descr="https://i0.wp.com/i.hizliresim.com/POZnkd.png?w=955&amp;ssl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828800"/>
            <a:ext cx="7194051" cy="353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628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Grafik İşlemleri [1]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2027919"/>
            <a:ext cx="2057400" cy="4023360"/>
          </a:xfrm>
        </p:spPr>
        <p:txBody>
          <a:bodyPr>
            <a:normAutofit/>
          </a:bodyPr>
          <a:lstStyle/>
          <a:p>
            <a:r>
              <a:rPr lang="tr-TR" sz="2400" dirty="0"/>
              <a:t>Ekleme </a:t>
            </a:r>
            <a:r>
              <a:rPr lang="tr-TR" sz="2400" dirty="0" smtClean="0"/>
              <a:t>işlemi tamamlandıktan </a:t>
            </a:r>
            <a:r>
              <a:rPr lang="tr-TR" sz="2400" dirty="0"/>
              <a:t>sonra </a:t>
            </a:r>
            <a:r>
              <a:rPr lang="tr-TR" sz="2400" dirty="0" err="1" smtClean="0"/>
              <a:t>ChartType</a:t>
            </a:r>
            <a:r>
              <a:rPr lang="tr-TR" sz="2400" dirty="0" smtClean="0"/>
              <a:t> kısmından grafiğin şekli belirlenir.</a:t>
            </a:r>
            <a:endParaRPr lang="tr-TR" sz="2400" dirty="0"/>
          </a:p>
        </p:txBody>
      </p:sp>
      <p:pic>
        <p:nvPicPr>
          <p:cNvPr id="2052" name="Picture 4" descr="https://i2.wp.com/i.hizliresim.com/OypVEA.png?w=955&amp;ssl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828800"/>
            <a:ext cx="909637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364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Grafik İşlemleri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89785" y="1981200"/>
            <a:ext cx="10942320" cy="402336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this.chart2.Series["Fenerbahçe"].</a:t>
            </a:r>
            <a:r>
              <a:rPr 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Points.AddXY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("Puanı", 75);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this.chart2.Series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["Galatasaray"].</a:t>
            </a:r>
            <a:r>
              <a:rPr 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Points.AddXY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("Puanı", 60);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this.chart2.Series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["Beşiktaş"].</a:t>
            </a:r>
            <a:r>
              <a:rPr 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Points.AddXY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("Puanı", 70);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this.chart2.Series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["Trabzonspor"].</a:t>
            </a:r>
            <a:r>
              <a:rPr 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Points.AddXY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("Puanı", 80);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this.chart2.Series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["</a:t>
            </a:r>
            <a:r>
              <a:rPr 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Samsunspor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"].</a:t>
            </a:r>
            <a:r>
              <a:rPr 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Points.AddXY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("Puanı", 100);</a:t>
            </a:r>
          </a:p>
          <a:p>
            <a:r>
              <a:rPr lang="tr-TR" dirty="0" smtClean="0">
                <a:latin typeface="Consolas" panose="020B0609020204030204" pitchFamily="49" charset="0"/>
              </a:rPr>
              <a:t>/*</a:t>
            </a:r>
            <a:endParaRPr lang="tr-TR" dirty="0">
              <a:latin typeface="Consolas" panose="020B0609020204030204" pitchFamily="49" charset="0"/>
            </a:endParaRPr>
          </a:p>
          <a:p>
            <a:r>
              <a:rPr lang="tr-TR" i="1" dirty="0" smtClean="0">
                <a:latin typeface="Consolas" panose="020B0609020204030204" pitchFamily="49" charset="0"/>
              </a:rPr>
              <a:t>this.chart1 </a:t>
            </a:r>
            <a:r>
              <a:rPr lang="tr-TR" i="1" dirty="0">
                <a:latin typeface="Consolas" panose="020B0609020204030204" pitchFamily="49" charset="0"/>
              </a:rPr>
              <a:t>diyerek bu formdaki chart1 nesnesini seçmiş olduk.</a:t>
            </a:r>
          </a:p>
          <a:p>
            <a:r>
              <a:rPr lang="tr-TR" i="1" dirty="0">
                <a:latin typeface="Consolas" panose="020B0609020204030204" pitchFamily="49" charset="0"/>
              </a:rPr>
              <a:t>.Series[“</a:t>
            </a:r>
            <a:r>
              <a:rPr lang="tr-TR" i="1" dirty="0" err="1">
                <a:latin typeface="Consolas" panose="020B0609020204030204" pitchFamily="49" charset="0"/>
              </a:rPr>
              <a:t>Samsunspor</a:t>
            </a:r>
            <a:r>
              <a:rPr lang="tr-TR" i="1" dirty="0">
                <a:latin typeface="Consolas" panose="020B0609020204030204" pitchFamily="49" charset="0"/>
              </a:rPr>
              <a:t>”] ile de </a:t>
            </a:r>
            <a:r>
              <a:rPr lang="tr-TR" i="1" dirty="0" err="1">
                <a:latin typeface="Consolas" panose="020B0609020204030204" pitchFamily="49" charset="0"/>
              </a:rPr>
              <a:t>Samsunspor</a:t>
            </a:r>
            <a:r>
              <a:rPr lang="tr-TR" i="1" dirty="0">
                <a:latin typeface="Consolas" panose="020B0609020204030204" pitchFamily="49" charset="0"/>
              </a:rPr>
              <a:t> serisi için değişiklikler yapacağımızı belirttik.</a:t>
            </a:r>
          </a:p>
          <a:p>
            <a:r>
              <a:rPr lang="tr-TR" i="1" dirty="0">
                <a:latin typeface="Consolas" panose="020B0609020204030204" pitchFamily="49" charset="0"/>
              </a:rPr>
              <a:t>.</a:t>
            </a:r>
            <a:r>
              <a:rPr lang="tr-TR" i="1" dirty="0" err="1">
                <a:latin typeface="Consolas" panose="020B0609020204030204" pitchFamily="49" charset="0"/>
              </a:rPr>
              <a:t>points</a:t>
            </a:r>
            <a:r>
              <a:rPr lang="tr-TR" i="1" dirty="0">
                <a:latin typeface="Consolas" panose="020B0609020204030204" pitchFamily="49" charset="0"/>
              </a:rPr>
              <a:t> diyerek veri girişi olacağını belirttik.</a:t>
            </a:r>
          </a:p>
          <a:p>
            <a:r>
              <a:rPr lang="tr-TR" i="1" dirty="0" err="1">
                <a:latin typeface="Consolas" panose="020B0609020204030204" pitchFamily="49" charset="0"/>
              </a:rPr>
              <a:t>AddXY</a:t>
            </a:r>
            <a:r>
              <a:rPr lang="tr-TR" i="1" dirty="0">
                <a:latin typeface="Consolas" panose="020B0609020204030204" pitchFamily="49" charset="0"/>
              </a:rPr>
              <a:t> diyerek </a:t>
            </a:r>
            <a:r>
              <a:rPr lang="tr-TR" i="1" dirty="0" err="1">
                <a:latin typeface="Consolas" panose="020B0609020204030204" pitchFamily="49" charset="0"/>
              </a:rPr>
              <a:t>xy</a:t>
            </a:r>
            <a:r>
              <a:rPr lang="tr-TR" i="1" dirty="0">
                <a:latin typeface="Consolas" panose="020B0609020204030204" pitchFamily="49" charset="0"/>
              </a:rPr>
              <a:t> eksenlerine verdiğimiz değerleri gir dedik. Birine </a:t>
            </a:r>
            <a:r>
              <a:rPr lang="tr-TR" i="1" dirty="0" err="1">
                <a:latin typeface="Consolas" panose="020B0609020204030204" pitchFamily="49" charset="0"/>
              </a:rPr>
              <a:t>string</a:t>
            </a:r>
            <a:r>
              <a:rPr lang="tr-TR" i="1" dirty="0">
                <a:latin typeface="Consolas" panose="020B0609020204030204" pitchFamily="49" charset="0"/>
              </a:rPr>
              <a:t> diğerine </a:t>
            </a:r>
            <a:r>
              <a:rPr lang="tr-TR" i="1" dirty="0" err="1">
                <a:latin typeface="Consolas" panose="020B0609020204030204" pitchFamily="49" charset="0"/>
              </a:rPr>
              <a:t>int</a:t>
            </a:r>
            <a:r>
              <a:rPr lang="tr-TR" i="1" dirty="0">
                <a:latin typeface="Consolas" panose="020B0609020204030204" pitchFamily="49" charset="0"/>
              </a:rPr>
              <a:t> verdik.</a:t>
            </a:r>
          </a:p>
        </p:txBody>
      </p:sp>
    </p:spTree>
    <p:extLst>
      <p:ext uri="{BB962C8B-B14F-4D97-AF65-F5344CB8AC3E}">
        <p14:creationId xmlns:p14="http://schemas.microsoft.com/office/powerpoint/2010/main" val="407973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Grafik İşlemleri [1]</a:t>
            </a:r>
          </a:p>
        </p:txBody>
      </p:sp>
      <p:pic>
        <p:nvPicPr>
          <p:cNvPr id="4098" name="Picture 2" descr="https://i0.wp.com/i.hizliresim.com/Dy0BPZ.png?w=955&amp;ssl=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514600"/>
            <a:ext cx="6468378" cy="3410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2057400" y="1737360"/>
            <a:ext cx="26436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Uygulama çıktısı</a:t>
            </a:r>
            <a:endParaRPr lang="tr-TR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96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Grafik İşlemleri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97466"/>
          </a:xfrm>
        </p:spPr>
        <p:txBody>
          <a:bodyPr/>
          <a:lstStyle/>
          <a:p>
            <a:r>
              <a:rPr lang="tr-TR" dirty="0" smtClean="0"/>
              <a:t>Grafik üzerinde puanların da görünmesini sağlamak istenirse.</a:t>
            </a:r>
            <a:endParaRPr lang="tr-TR" dirty="0"/>
          </a:p>
        </p:txBody>
      </p:sp>
      <p:pic>
        <p:nvPicPr>
          <p:cNvPr id="5122" name="Picture 2" descr="https://i0.wp.com/i.hizliresim.com/bLdkBn.png?w=955&amp;ssl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362200"/>
            <a:ext cx="8244587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1371600" y="5908300"/>
            <a:ext cx="1120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Bunun için : </a:t>
            </a:r>
            <a:r>
              <a:rPr lang="tr-TR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IsValueShownAsLabel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tr-TR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yapıyoruz.</a:t>
            </a:r>
          </a:p>
        </p:txBody>
      </p:sp>
    </p:spTree>
    <p:extLst>
      <p:ext uri="{BB962C8B-B14F-4D97-AF65-F5344CB8AC3E}">
        <p14:creationId xmlns:p14="http://schemas.microsoft.com/office/powerpoint/2010/main" val="2298516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Veritabanından</a:t>
            </a:r>
            <a:r>
              <a:rPr lang="tr-TR" dirty="0" smtClean="0"/>
              <a:t> Grafik </a:t>
            </a:r>
            <a:r>
              <a:rPr lang="tr-TR" dirty="0"/>
              <a:t>İşlemleri [1] </a:t>
            </a:r>
          </a:p>
        </p:txBody>
      </p:sp>
      <p:pic>
        <p:nvPicPr>
          <p:cNvPr id="6146" name="Picture 2" descr="https://i1.wp.com/i.hizliresim.com/V31PRr.png?w=955&amp;ssl=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05000"/>
            <a:ext cx="7315200" cy="437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115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karaÜniversitesiDersNotları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ÜniversitesiDersNotları" id="{9E825308-4EB3-49EC-AD25-7462D971D255}" vid="{42FCA507-37DD-4061-A7BC-1184FE1F6E29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AnkaraÜniversitesiDersNotları</Template>
  <TotalTime>1023</TotalTime>
  <Words>476</Words>
  <Application>Microsoft Office PowerPoint</Application>
  <PresentationFormat>Geniş ekran</PresentationFormat>
  <Paragraphs>52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Consolas</vt:lpstr>
      <vt:lpstr>Times New Roman</vt:lpstr>
      <vt:lpstr>AnkaraÜniversitesiDersNotları</vt:lpstr>
      <vt:lpstr>İstatistiksel Sorgulamalar Yapmak - Veritabanından Grafikler Elde Etmek</vt:lpstr>
      <vt:lpstr>Grafik İşlemleri [1]</vt:lpstr>
      <vt:lpstr>Grafik İşlemleri [1]</vt:lpstr>
      <vt:lpstr>Grafik İşlemleri [1]</vt:lpstr>
      <vt:lpstr>Grafik İşlemleri [1]</vt:lpstr>
      <vt:lpstr>Grafik İşlemleri [1]</vt:lpstr>
      <vt:lpstr>Grafik İşlemleri [1]</vt:lpstr>
      <vt:lpstr>Grafik İşlemleri [1]</vt:lpstr>
      <vt:lpstr>Veritabanından Grafik İşlemleri [1] </vt:lpstr>
      <vt:lpstr>Örnek uygulama [1]</vt:lpstr>
      <vt:lpstr>Kaynak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Salih</dc:creator>
  <cp:lastModifiedBy>Windows Kullanıcısı</cp:lastModifiedBy>
  <cp:revision>107</cp:revision>
  <cp:lastPrinted>1601-01-01T00:00:00Z</cp:lastPrinted>
  <dcterms:created xsi:type="dcterms:W3CDTF">2012-02-07T21:22:49Z</dcterms:created>
  <dcterms:modified xsi:type="dcterms:W3CDTF">2020-01-29T08:17:48Z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