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50" r:id="rId2"/>
    <p:sldId id="349" r:id="rId3"/>
    <p:sldId id="351" r:id="rId4"/>
    <p:sldId id="354" r:id="rId5"/>
    <p:sldId id="406" r:id="rId6"/>
    <p:sldId id="407" r:id="rId7"/>
    <p:sldId id="408" r:id="rId8"/>
    <p:sldId id="409" r:id="rId9"/>
    <p:sldId id="410" r:id="rId10"/>
    <p:sldId id="411" r:id="rId11"/>
    <p:sldId id="360" r:id="rId12"/>
    <p:sldId id="350" r:id="rId13"/>
    <p:sldId id="415" r:id="rId14"/>
    <p:sldId id="416" r:id="rId15"/>
    <p:sldId id="417" r:id="rId16"/>
    <p:sldId id="418" r:id="rId17"/>
    <p:sldId id="419" r:id="rId18"/>
    <p:sldId id="420" r:id="rId19"/>
    <p:sldId id="362" r:id="rId20"/>
    <p:sldId id="423" r:id="rId21"/>
    <p:sldId id="424" r:id="rId22"/>
    <p:sldId id="1705" r:id="rId23"/>
    <p:sldId id="427" r:id="rId24"/>
    <p:sldId id="428" r:id="rId25"/>
    <p:sldId id="429" r:id="rId26"/>
    <p:sldId id="430" r:id="rId27"/>
    <p:sldId id="431" r:id="rId28"/>
    <p:sldId id="432" r:id="rId29"/>
    <p:sldId id="446" r:id="rId30"/>
    <p:sldId id="433" r:id="rId31"/>
    <p:sldId id="434" r:id="rId32"/>
    <p:sldId id="436" r:id="rId33"/>
    <p:sldId id="435" r:id="rId34"/>
    <p:sldId id="437" r:id="rId35"/>
    <p:sldId id="438" r:id="rId36"/>
    <p:sldId id="439" r:id="rId37"/>
    <p:sldId id="440" r:id="rId38"/>
    <p:sldId id="441" r:id="rId39"/>
    <p:sldId id="442" r:id="rId40"/>
    <p:sldId id="395" r:id="rId41"/>
    <p:sldId id="397" r:id="rId42"/>
    <p:sldId id="399" r:id="rId43"/>
    <p:sldId id="400" r:id="rId44"/>
    <p:sldId id="443" r:id="rId45"/>
    <p:sldId id="444" r:id="rId46"/>
    <p:sldId id="44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2880">
          <p15:clr>
            <a:srgbClr val="A4A3A4"/>
          </p15:clr>
        </p15:guide>
        <p15:guide id="3" pos="288" userDrawn="1">
          <p15:clr>
            <a:srgbClr val="A4A3A4"/>
          </p15:clr>
        </p15:guide>
        <p15:guide id="4" orient="horz" pos="384" userDrawn="1">
          <p15:clr>
            <a:srgbClr val="A4A3A4"/>
          </p15:clr>
        </p15:guide>
        <p15:guide id="5" orient="horz" pos="672" userDrawn="1">
          <p15:clr>
            <a:srgbClr val="A4A3A4"/>
          </p15:clr>
        </p15:guide>
        <p15:guide id="6" pos="5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A55F2-7FDE-4991-A91F-5B0CB64C6888}" v="2" dt="2020-05-28T07:26:07.52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3" autoAdjust="0"/>
    <p:restoredTop sz="56586" autoAdjust="0"/>
  </p:normalViewPr>
  <p:slideViewPr>
    <p:cSldViewPr>
      <p:cViewPr varScale="1">
        <p:scale>
          <a:sx n="38" d="100"/>
          <a:sy n="38" d="100"/>
        </p:scale>
        <p:origin x="2200" y="32"/>
      </p:cViewPr>
      <p:guideLst>
        <p:guide orient="horz" pos="1968"/>
        <p:guide pos="2880"/>
        <p:guide pos="288"/>
        <p:guide orient="horz" pos="384"/>
        <p:guide orient="horz" pos="672"/>
        <p:guide pos="5472"/>
      </p:guideLst>
    </p:cSldViewPr>
  </p:slideViewPr>
  <p:outlineViewPr>
    <p:cViewPr>
      <p:scale>
        <a:sx n="33" d="100"/>
        <a:sy n="33" d="100"/>
      </p:scale>
      <p:origin x="0" y="-2169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erjee, Paromita" userId="6558f55b-756d-4690-8326-27773e1c9114" providerId="ADAL" clId="{24FA55F2-7FDE-4991-A91F-5B0CB64C6888}"/>
    <pc:docChg chg="custSel modSld">
      <pc:chgData name="Banerjee, Paromita" userId="6558f55b-756d-4690-8326-27773e1c9114" providerId="ADAL" clId="{24FA55F2-7FDE-4991-A91F-5B0CB64C6888}" dt="2020-05-28T07:27:40.134" v="43" actId="20577"/>
      <pc:docMkLst>
        <pc:docMk/>
      </pc:docMkLst>
      <pc:sldChg chg="modNotesTx">
        <pc:chgData name="Banerjee, Paromita" userId="6558f55b-756d-4690-8326-27773e1c9114" providerId="ADAL" clId="{24FA55F2-7FDE-4991-A91F-5B0CB64C6888}" dt="2020-05-28T07:27:40.134" v="43" actId="20577"/>
        <pc:sldMkLst>
          <pc:docMk/>
          <pc:sldMk cId="2023278888" sldId="4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a:p>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5496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Managers focus on four main areas of change. Exhibit 7-3 contains a summary of these four areas. 3M’s example was primarily a change in technology since it involved streamlining processes and production. We will look at each area in greater detail in successive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65670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Changing </a:t>
            </a:r>
            <a:r>
              <a:rPr lang="en-US" sz="1200" i="1" kern="1200" dirty="0">
                <a:solidFill>
                  <a:schemeClr val="tx1"/>
                </a:solidFill>
                <a:effectLst/>
                <a:latin typeface="+mn-lt"/>
                <a:ea typeface="+mn-ea"/>
                <a:cs typeface="+mn-cs"/>
              </a:rPr>
              <a:t>strategy </a:t>
            </a:r>
            <a:r>
              <a:rPr lang="en-US" sz="1200" kern="1200" dirty="0">
                <a:solidFill>
                  <a:schemeClr val="tx1"/>
                </a:solidFill>
                <a:effectLst/>
                <a:latin typeface="+mn-lt"/>
                <a:ea typeface="+mn-ea"/>
                <a:cs typeface="+mn-cs"/>
              </a:rPr>
              <a:t>signifies a change in how managers ensure the success of the company.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Changing </a:t>
            </a:r>
            <a:r>
              <a:rPr lang="en-US" sz="1200" i="1" kern="1200" dirty="0">
                <a:solidFill>
                  <a:schemeClr val="tx1"/>
                </a:solidFill>
                <a:effectLst/>
                <a:latin typeface="+mn-lt"/>
                <a:ea typeface="+mn-ea"/>
                <a:cs typeface="+mn-cs"/>
              </a:rPr>
              <a:t>structure </a:t>
            </a:r>
            <a:r>
              <a:rPr lang="en-US" sz="1200" kern="1200" dirty="0">
                <a:solidFill>
                  <a:schemeClr val="tx1"/>
                </a:solidFill>
                <a:effectLst/>
                <a:latin typeface="+mn-lt"/>
                <a:ea typeface="+mn-ea"/>
                <a:cs typeface="+mn-cs"/>
              </a:rPr>
              <a:t>includes any change in structural variables such as reporting relationships, coordination mechanisms, employee empowerment, or job redesign.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Changing </a:t>
            </a:r>
            <a:r>
              <a:rPr lang="en-US" sz="1200" i="1" kern="1200" dirty="0">
                <a:solidFill>
                  <a:schemeClr val="tx1"/>
                </a:solidFill>
                <a:effectLst/>
                <a:latin typeface="+mn-lt"/>
                <a:ea typeface="+mn-ea"/>
                <a:cs typeface="+mn-cs"/>
              </a:rPr>
              <a:t>technology </a:t>
            </a:r>
            <a:r>
              <a:rPr lang="en-US" sz="1200" kern="1200" dirty="0">
                <a:solidFill>
                  <a:schemeClr val="tx1"/>
                </a:solidFill>
                <a:effectLst/>
                <a:latin typeface="+mn-lt"/>
                <a:ea typeface="+mn-ea"/>
                <a:cs typeface="+mn-cs"/>
              </a:rPr>
              <a:t>encompasses modifications in the way work is performed or the methods and equipment that are used.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Changing </a:t>
            </a:r>
            <a:r>
              <a:rPr lang="en-US" sz="1200" i="1" kern="1200" dirty="0">
                <a:solidFill>
                  <a:schemeClr val="tx1"/>
                </a:solidFill>
                <a:effectLst/>
                <a:latin typeface="+mn-lt"/>
                <a:ea typeface="+mn-ea"/>
                <a:cs typeface="+mn-cs"/>
              </a:rPr>
              <a:t>people </a:t>
            </a:r>
            <a:r>
              <a:rPr lang="en-US" sz="1200" kern="1200" dirty="0">
                <a:solidFill>
                  <a:schemeClr val="tx1"/>
                </a:solidFill>
                <a:effectLst/>
                <a:latin typeface="+mn-lt"/>
                <a:ea typeface="+mn-ea"/>
                <a:cs typeface="+mn-cs"/>
              </a:rPr>
              <a:t>refers to changes in attitudes, expectations, perceptions, and behavior of individuals or groups.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four types are described as follows:</a:t>
            </a:r>
          </a:p>
          <a:p>
            <a:r>
              <a:rPr lang="en-US" sz="1200" kern="1200" dirty="0">
                <a:solidFill>
                  <a:schemeClr val="tx1"/>
                </a:solidFill>
                <a:effectLst/>
                <a:latin typeface="+mn-lt"/>
                <a:ea typeface="+mn-ea"/>
                <a:cs typeface="+mn-cs"/>
              </a:rPr>
              <a:t>Types of changes are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Strategy: Modifying the approach to ensuring the organization’s success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Structure: Structural components and structural design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Technology: Work process, methods and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Attitudes, expectations, perceptions, and behavior-individual and group.</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722291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Ryanair was forced to change strategy due to increased competition. If the airline had stuck with its original strategy, it would be defunct.</a:t>
            </a:r>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991710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Changes in the external environment or in organizational strategies often lead to changes in the organizational structure.</a:t>
            </a:r>
          </a:p>
          <a:p>
            <a:r>
              <a:rPr lang="en-US" sz="1200" dirty="0"/>
              <a:t>Because an organization’s structure is defined by how work gets done and who does it, managers can alter one or both of these </a:t>
            </a:r>
            <a:r>
              <a:rPr lang="en-US" sz="1200" b="1" dirty="0"/>
              <a:t>structural components</a:t>
            </a:r>
            <a:r>
              <a:rPr lang="en-US" sz="1200" i="1" dirty="0"/>
              <a:t>.</a:t>
            </a:r>
            <a:endParaRPr lang="en-US" sz="1200" b="1" dirty="0"/>
          </a:p>
          <a:p>
            <a:r>
              <a:rPr lang="en-US" sz="1200" dirty="0"/>
              <a:t>Another option would be to make major changes in the actual </a:t>
            </a:r>
            <a:r>
              <a:rPr lang="en-US" sz="1200" b="1" dirty="0"/>
              <a:t>structural design</a:t>
            </a:r>
            <a:r>
              <a:rPr lang="en-US" sz="1200" i="1" dirty="0"/>
              <a:t>. </a:t>
            </a:r>
            <a:endParaRPr lang="en-US" sz="120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40636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technological changes usually involve the introduction of new equipment, tools, or methods; automation; or computerization.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Assembly workers in Ford’s Valencia, Spain, manufacturing facility wear a small device on their wrists that enables them to ensure that vehicle specifications are correct. According to Ford of Europe’s manufacturing vice president, “The ability to simply consult a smartphone screen to check any aspect of a vehicle’s quality and specification helps to guarantee highest levels of product quality, and improves work processes and manufacturing efficiency.”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Automation is a technological change that replaces certain tasks done by people with tasks done by machines. Robotic technology has been incorporated in many business settings.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visible technological changes have come from computerization. Most organizations have sophisticated information systems.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91265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Changing people involves changing attitudes, expectations, perceptions, and behaviors—something that’s not easy to do. </a:t>
            </a:r>
            <a:r>
              <a:rPr lang="en-US" b="1" dirty="0">
                <a:cs typeface="Arial" charset="0"/>
              </a:rPr>
              <a:t>Organizational development (OD) </a:t>
            </a:r>
            <a:r>
              <a:rPr lang="en-US" dirty="0">
                <a:cs typeface="Arial" charset="0"/>
              </a:rPr>
              <a:t>is the term used to describe change methods that focus on people and the nature and quality of interpersonal work relationships.</a:t>
            </a:r>
          </a:p>
          <a:p>
            <a:pPr eaLnBrk="1" hangingPunct="1"/>
            <a:endParaRPr lang="en-US" dirty="0">
              <a:cs typeface="Arial" charset="0"/>
            </a:endParaRPr>
          </a:p>
          <a:p>
            <a:pPr eaLnBrk="1" hangingPunct="1"/>
            <a:r>
              <a:rPr lang="en-US" dirty="0">
                <a:cs typeface="Arial" charset="0"/>
              </a:rPr>
              <a:t>Managers need to recognize that some techniques that work for U.S. organizations may not be appropriate for organizations or organizational divisions based in other countries.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60263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popular OD techniques are described in Exhibit 7-4.</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exhibit is in the form of a web diagram with “More Effective Interpersonal Work Relationships” at the center, surrounded by five techniques and their explanations that are summarized below.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Sensitivity training: A method of changing behavior through unstructured group interaction.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Team building: Activities that help team members learn how each member thinks and works.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Intergroup development: Changing the attitudes, stereotypes, and perceptions that work groups have about each other.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Process consultation: An outside consultant helps the manager understand how interpersonal processes are affecting the way work is being done.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Survey feedback: A technique for assessing attitudes and perceptions, identifying discrepancies in these, and resolving the differences by using survey information in feedback groups.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95780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Why </a:t>
            </a:r>
            <a:r>
              <a:rPr lang="en-US" i="1" dirty="0">
                <a:cs typeface="Arial" charset="0"/>
              </a:rPr>
              <a:t>do </a:t>
            </a:r>
            <a:r>
              <a:rPr lang="en-US" dirty="0">
                <a:cs typeface="Arial" charset="0"/>
              </a:rPr>
              <a:t>people resist change? The main reasons include uncertainty, habit, concern over personal loss, and the belief that</a:t>
            </a:r>
            <a:r>
              <a:rPr lang="en-US" baseline="0" dirty="0">
                <a:cs typeface="Arial" charset="0"/>
              </a:rPr>
              <a:t> </a:t>
            </a:r>
            <a:r>
              <a:rPr lang="en-US" dirty="0">
                <a:cs typeface="Arial" charset="0"/>
              </a:rPr>
              <a:t>the change is not in the organization’s best interest. Change replaces the known with uncertainty. Another cause of resistance is that we do things out of habit. The third cause of resistance is the fear of losing something already possessed. Change threatens the investment you’ve already made in the status quo. A final cause of resistance is a person’s belief that the change is incompatible with the goals and interests of the organization.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70153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Several strategies have been suggested in dealing with resistance to change. These approaches include education and communication, participation, facilitation and support, negotiation, manipulation and co-optation, and coercion.</a:t>
            </a:r>
          </a:p>
          <a:p>
            <a:pPr eaLnBrk="1" hangingPunct="1"/>
            <a:r>
              <a:rPr lang="en-US" i="1" dirty="0">
                <a:cs typeface="Arial" charset="0"/>
              </a:rPr>
              <a:t>Education and communication </a:t>
            </a:r>
            <a:r>
              <a:rPr lang="en-US" dirty="0">
                <a:cs typeface="Arial" charset="0"/>
              </a:rPr>
              <a:t>can help reduce resistance to change by helping employees see the logic of the change effort. This technique, of course, assumes that much of the resistance lies in misinformation or poor communication.</a:t>
            </a:r>
          </a:p>
          <a:p>
            <a:pPr eaLnBrk="1" hangingPunct="1"/>
            <a:endParaRPr lang="en-US" dirty="0">
              <a:cs typeface="Arial" charset="0"/>
            </a:endParaRPr>
          </a:p>
          <a:p>
            <a:pPr eaLnBrk="1" hangingPunct="1"/>
            <a:r>
              <a:rPr lang="en-US" i="1" dirty="0">
                <a:cs typeface="Arial" charset="0"/>
              </a:rPr>
              <a:t>Participation </a:t>
            </a:r>
            <a:r>
              <a:rPr lang="en-US" dirty="0">
                <a:cs typeface="Arial" charset="0"/>
              </a:rPr>
              <a:t>involves bringing those individuals directly affected by the proposed change into the decision-making process. Their participation allows these individuals to express their feelings, increase the quality of the process, and increase employee commitment to the final decision.</a:t>
            </a:r>
          </a:p>
          <a:p>
            <a:pPr eaLnBrk="1" hangingPunct="1"/>
            <a:endParaRPr lang="en-US" i="1" dirty="0">
              <a:cs typeface="Arial" charset="0"/>
            </a:endParaRPr>
          </a:p>
          <a:p>
            <a:pPr eaLnBrk="1" hangingPunct="1"/>
            <a:r>
              <a:rPr lang="en-US" i="1" dirty="0">
                <a:cs typeface="Arial" charset="0"/>
              </a:rPr>
              <a:t>Facilitation and support </a:t>
            </a:r>
            <a:r>
              <a:rPr lang="en-US" dirty="0">
                <a:cs typeface="Arial" charset="0"/>
              </a:rPr>
              <a:t>involve helping employees deal with the fear and anxiety associated with the change effort. This help may include employee counseling, therapy, new skills training, or a short paid leave of absence. </a:t>
            </a:r>
          </a:p>
          <a:p>
            <a:pPr eaLnBrk="1" hangingPunct="1"/>
            <a:endParaRPr lang="en-US" dirty="0">
              <a:cs typeface="Arial" charset="0"/>
            </a:endParaRPr>
          </a:p>
          <a:p>
            <a:pPr eaLnBrk="1" hangingPunct="1"/>
            <a:r>
              <a:rPr lang="en-US" i="1" dirty="0">
                <a:cs typeface="Arial" charset="0"/>
              </a:rPr>
              <a:t>Negotiation </a:t>
            </a:r>
            <a:r>
              <a:rPr lang="en-US" dirty="0">
                <a:cs typeface="Arial" charset="0"/>
              </a:rPr>
              <a:t>involves exchanging something of value for an agreement to lessen the resistance to the change effort. This resistance technique may be quite useful when the resistance comes from a powerful source.</a:t>
            </a:r>
          </a:p>
          <a:p>
            <a:pPr eaLnBrk="1" hangingPunct="1"/>
            <a:endParaRPr lang="en-US" dirty="0">
              <a:cs typeface="Arial" charset="0"/>
            </a:endParaRPr>
          </a:p>
          <a:p>
            <a:pPr eaLnBrk="1" hangingPunct="1"/>
            <a:r>
              <a:rPr lang="en-US" i="1" dirty="0">
                <a:cs typeface="Arial" charset="0"/>
              </a:rPr>
              <a:t>Manipulation and co-optation </a:t>
            </a:r>
            <a:r>
              <a:rPr lang="en-US" dirty="0">
                <a:cs typeface="Arial" charset="0"/>
              </a:rPr>
              <a:t>refer to covert attempts to influence others about the change. It may involve distorting facts to make the change appear more attractive.</a:t>
            </a:r>
          </a:p>
          <a:p>
            <a:pPr eaLnBrk="1" hangingPunct="1"/>
            <a:endParaRPr lang="en-US" dirty="0">
              <a:cs typeface="Arial" charset="0"/>
            </a:endParaRPr>
          </a:p>
          <a:p>
            <a:pPr eaLnBrk="1" hangingPunct="1"/>
            <a:r>
              <a:rPr lang="en-US" dirty="0">
                <a:cs typeface="Arial" charset="0"/>
              </a:rPr>
              <a:t>Finally, </a:t>
            </a:r>
            <a:r>
              <a:rPr lang="en-US" i="1" dirty="0">
                <a:cs typeface="Arial" charset="0"/>
              </a:rPr>
              <a:t>coercion </a:t>
            </a:r>
            <a:r>
              <a:rPr lang="en-US" dirty="0">
                <a:cs typeface="Arial" charset="0"/>
              </a:rPr>
              <a:t>can be used to deal with resistance to change. Coercion involves the use of direct threats or force against the resisters.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40091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managers see resistance to change as dysfunctional, what can they do? Several strategies have been suggested in dealing with resistance to change. These approaches include education and communication, participation, facilitation and support, negotiation, manipulation and co-optation, and coercion. These tactics are summarized and described in Exhibit 7-5.</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77713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culture takes a long time to form, and once established it tends to become entrenched. Strong cultures are particularly resistant to change because employees have become so committed to them.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4443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“favorable conditions” facilitate cultural change? </a:t>
            </a:r>
            <a:r>
              <a:rPr lang="en-US" sz="1200" b="0" i="0" u="none" strike="noStrike" kern="1200" baseline="0" dirty="0">
                <a:solidFill>
                  <a:schemeClr val="tx1"/>
                </a:solidFill>
                <a:latin typeface="+mn-lt"/>
                <a:ea typeface="+mn-ea"/>
                <a:cs typeface="+mn-cs"/>
              </a:rPr>
              <a:t>One is that </a:t>
            </a:r>
            <a:r>
              <a:rPr lang="en-US" sz="1200" b="0" i="1" u="none" strike="noStrike" kern="1200" baseline="0" dirty="0">
                <a:solidFill>
                  <a:schemeClr val="tx1"/>
                </a:solidFill>
                <a:latin typeface="+mn-lt"/>
                <a:ea typeface="+mn-ea"/>
                <a:cs typeface="+mn-cs"/>
              </a:rPr>
              <a:t>a dramatic crisis occurs</a:t>
            </a:r>
            <a:r>
              <a:rPr lang="en-US" sz="1200" b="0" i="0" u="none" strike="noStrike" kern="1200" baseline="0" dirty="0">
                <a:solidFill>
                  <a:schemeClr val="tx1"/>
                </a:solidFill>
                <a:latin typeface="+mn-lt"/>
                <a:ea typeface="+mn-ea"/>
                <a:cs typeface="+mn-cs"/>
              </a:rPr>
              <a:t>, such as an unexpected financial setback, the loss of a major customer, or a dramatic technological innovation by a competitor. Such a shock can weaken the status quo and make people start thinking about the relevance of the current culture. Another condition is when </a:t>
            </a:r>
            <a:r>
              <a:rPr lang="en-US" sz="1200" b="0" i="1" u="none" strike="noStrike" kern="1200" baseline="0" dirty="0">
                <a:solidFill>
                  <a:schemeClr val="tx1"/>
                </a:solidFill>
                <a:latin typeface="+mn-lt"/>
                <a:ea typeface="+mn-ea"/>
                <a:cs typeface="+mn-cs"/>
              </a:rPr>
              <a:t>leadership changes hands</a:t>
            </a:r>
            <a:r>
              <a:rPr lang="en-US" sz="1200" b="0" i="0" u="none" strike="noStrike" kern="1200" baseline="0" dirty="0">
                <a:solidFill>
                  <a:schemeClr val="tx1"/>
                </a:solidFill>
                <a:latin typeface="+mn-lt"/>
                <a:ea typeface="+mn-ea"/>
                <a:cs typeface="+mn-cs"/>
              </a:rPr>
              <a:t>. New top leadership can provide an alternative set of key values and may be perceived as more capable of</a:t>
            </a:r>
          </a:p>
          <a:p>
            <a:r>
              <a:rPr lang="en-US" sz="1200" b="0" i="0" u="none" strike="noStrike" kern="1200" baseline="0" dirty="0">
                <a:solidFill>
                  <a:schemeClr val="tx1"/>
                </a:solidFill>
                <a:latin typeface="+mn-lt"/>
                <a:ea typeface="+mn-ea"/>
                <a:cs typeface="+mn-cs"/>
              </a:rPr>
              <a:t>responding to the crisis than the old leaders were. Another is that </a:t>
            </a:r>
            <a:r>
              <a:rPr lang="en-US" sz="1200" b="0" i="1" u="none" strike="noStrike" kern="1200" baseline="0" dirty="0">
                <a:solidFill>
                  <a:schemeClr val="tx1"/>
                </a:solidFill>
                <a:latin typeface="+mn-lt"/>
                <a:ea typeface="+mn-ea"/>
                <a:cs typeface="+mn-cs"/>
              </a:rPr>
              <a:t>the organization is young and small</a:t>
            </a:r>
            <a:r>
              <a:rPr lang="en-US" sz="1200" b="0" i="0" u="none" strike="noStrike" kern="1200" baseline="0" dirty="0">
                <a:solidFill>
                  <a:schemeClr val="tx1"/>
                </a:solidFill>
                <a:latin typeface="+mn-lt"/>
                <a:ea typeface="+mn-ea"/>
                <a:cs typeface="+mn-cs"/>
              </a:rPr>
              <a:t>. The younger the organization, the less entrenched its culture. And it’s easier for managers to communicate new values in a small organization than in a large one. Finally, change favors </a:t>
            </a:r>
            <a:r>
              <a:rPr lang="en-US" sz="1200" b="0" i="1" u="none" strike="noStrike" kern="1200" baseline="0" dirty="0">
                <a:solidFill>
                  <a:schemeClr val="tx1"/>
                </a:solidFill>
                <a:latin typeface="+mn-lt"/>
                <a:ea typeface="+mn-ea"/>
                <a:cs typeface="+mn-cs"/>
              </a:rPr>
              <a:t>weak cultures</a:t>
            </a:r>
            <a:r>
              <a:rPr lang="en-US" sz="1200" b="0" i="0" u="none" strike="noStrike" kern="1200" baseline="0" dirty="0">
                <a:solidFill>
                  <a:schemeClr val="tx1"/>
                </a:solidFill>
                <a:latin typeface="+mn-lt"/>
                <a:ea typeface="+mn-ea"/>
                <a:cs typeface="+mn-cs"/>
              </a:rPr>
              <a:t>. Weak cultures are more receptive to change than strong ones because they’re not as deeply rooted.</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700873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conditions are right, how do managers change culture? No single action is likely to have the impact necessary to change something ingrained and highly valued. Managers need a strategy for managing cultural change, as described in Exhibit 7-6. </a:t>
            </a:r>
            <a:endParaRPr lang="en-US" dirty="0"/>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615706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uncertain environment characterized by time pressures, increasing workloads, mergers, and restructuring has created a large number of employees who are overworked and stressed.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fact, depending on which survey you look at, the number of employees experiencing job stress in the United States ranges anywhere from 40 percent to 80 percent.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Stress can be caused by personal factors and by job-related factors called </a:t>
            </a:r>
            <a:r>
              <a:rPr lang="en-US" sz="1200" b="1" kern="1200" dirty="0">
                <a:solidFill>
                  <a:schemeClr val="tx1"/>
                </a:solidFill>
                <a:effectLst/>
                <a:latin typeface="+mn-lt"/>
                <a:ea typeface="+mn-ea"/>
                <a:cs typeface="+mn-cs"/>
              </a:rPr>
              <a:t>stressors</a:t>
            </a:r>
            <a:r>
              <a:rPr lang="en-US" sz="1200" kern="1200" dirty="0">
                <a:solidFill>
                  <a:schemeClr val="tx1"/>
                </a:solidFill>
                <a:effectLst/>
                <a:latin typeface="+mn-lt"/>
                <a:ea typeface="+mn-ea"/>
                <a:cs typeface="+mn-cs"/>
              </a:rPr>
              <a:t>. Clearly, change of any kind—personal or job-related—has the potential to cause stress because it can involve demands, constraints, or opportunities.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661262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Task demands </a:t>
            </a:r>
            <a:r>
              <a:rPr lang="en-US" sz="1200" kern="1200" dirty="0">
                <a:solidFill>
                  <a:schemeClr val="tx1"/>
                </a:solidFill>
                <a:effectLst/>
                <a:latin typeface="+mn-lt"/>
                <a:ea typeface="+mn-ea"/>
                <a:cs typeface="+mn-cs"/>
              </a:rPr>
              <a:t>are factors related to an employee’s job. They include the design of a person’s job (autonomy, task variety, degree of automation), working conditions, and the physical work layout.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Role demands </a:t>
            </a:r>
            <a:r>
              <a:rPr lang="en-US" sz="1200" kern="1200" dirty="0">
                <a:solidFill>
                  <a:schemeClr val="tx1"/>
                </a:solidFill>
                <a:effectLst/>
                <a:latin typeface="+mn-lt"/>
                <a:ea typeface="+mn-ea"/>
                <a:cs typeface="+mn-cs"/>
              </a:rPr>
              <a:t>relate to pressures placed on an employee as a function of the particular role he or she plays in the organization. </a:t>
            </a:r>
            <a:r>
              <a:rPr lang="en-US" sz="1200" b="1" kern="1200" dirty="0">
                <a:solidFill>
                  <a:schemeClr val="tx1"/>
                </a:solidFill>
                <a:effectLst/>
                <a:latin typeface="+mn-lt"/>
                <a:ea typeface="+mn-ea"/>
                <a:cs typeface="+mn-cs"/>
              </a:rPr>
              <a:t>Role conflicts </a:t>
            </a:r>
            <a:r>
              <a:rPr lang="en-US" sz="1200" kern="1200" dirty="0">
                <a:solidFill>
                  <a:schemeClr val="tx1"/>
                </a:solidFill>
                <a:effectLst/>
                <a:latin typeface="+mn-lt"/>
                <a:ea typeface="+mn-ea"/>
                <a:cs typeface="+mn-cs"/>
              </a:rPr>
              <a:t>create expectations that may be hard to reconcile or satisfy. </a:t>
            </a:r>
            <a:r>
              <a:rPr lang="en-US" sz="1200" b="1" kern="1200" dirty="0">
                <a:solidFill>
                  <a:schemeClr val="tx1"/>
                </a:solidFill>
                <a:effectLst/>
                <a:latin typeface="+mn-lt"/>
                <a:ea typeface="+mn-ea"/>
                <a:cs typeface="+mn-cs"/>
              </a:rPr>
              <a:t>Role overload </a:t>
            </a:r>
            <a:r>
              <a:rPr lang="en-US" sz="1200" kern="1200" dirty="0">
                <a:solidFill>
                  <a:schemeClr val="tx1"/>
                </a:solidFill>
                <a:effectLst/>
                <a:latin typeface="+mn-lt"/>
                <a:ea typeface="+mn-ea"/>
                <a:cs typeface="+mn-cs"/>
              </a:rPr>
              <a:t>is experienced when the employee is expected to do more than time permits. </a:t>
            </a:r>
            <a:r>
              <a:rPr lang="en-US" sz="1200" b="1" kern="1200" dirty="0">
                <a:solidFill>
                  <a:schemeClr val="tx1"/>
                </a:solidFill>
                <a:effectLst/>
                <a:latin typeface="+mn-lt"/>
                <a:ea typeface="+mn-ea"/>
                <a:cs typeface="+mn-cs"/>
              </a:rPr>
              <a:t>Role ambiguity </a:t>
            </a:r>
            <a:r>
              <a:rPr lang="en-US" sz="1200" kern="1200" dirty="0">
                <a:solidFill>
                  <a:schemeClr val="tx1"/>
                </a:solidFill>
                <a:effectLst/>
                <a:latin typeface="+mn-lt"/>
                <a:ea typeface="+mn-ea"/>
                <a:cs typeface="+mn-cs"/>
              </a:rPr>
              <a:t>is created when role expectations are not clearly understood and the employee is not sure what he or she is to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Interpersonal demands </a:t>
            </a:r>
            <a:r>
              <a:rPr lang="en-US" sz="1200" kern="1200" dirty="0">
                <a:solidFill>
                  <a:schemeClr val="tx1"/>
                </a:solidFill>
                <a:effectLst/>
                <a:latin typeface="+mn-lt"/>
                <a:ea typeface="+mn-ea"/>
                <a:cs typeface="+mn-cs"/>
              </a:rPr>
              <a:t>are pressures created by other employees. Lack of social support from colleagues and poor interpersonal relationships can cause considerable stress, especially among employees with a high social need. </a:t>
            </a:r>
          </a:p>
          <a:p>
            <a:endParaRPr lang="en-US" dirty="0"/>
          </a:p>
          <a:p>
            <a:r>
              <a:rPr lang="en-US" sz="1200" i="1" kern="1200" dirty="0">
                <a:solidFill>
                  <a:schemeClr val="tx1"/>
                </a:solidFill>
                <a:effectLst/>
                <a:latin typeface="+mn-lt"/>
                <a:ea typeface="+mn-ea"/>
                <a:cs typeface="+mn-cs"/>
              </a:rPr>
              <a:t>Organization structure </a:t>
            </a:r>
            <a:r>
              <a:rPr lang="en-US" sz="1200" kern="1200" dirty="0">
                <a:solidFill>
                  <a:schemeClr val="tx1"/>
                </a:solidFill>
                <a:effectLst/>
                <a:latin typeface="+mn-lt"/>
                <a:ea typeface="+mn-ea"/>
                <a:cs typeface="+mn-cs"/>
              </a:rPr>
              <a:t>can increase stress. Excessive rules and an employee’s lack of opportunity to participate in decisions that affect him or her are examples of structural variables that might be potential sources of stress. </a:t>
            </a:r>
          </a:p>
          <a:p>
            <a:endParaRPr lang="en-US" dirty="0"/>
          </a:p>
          <a:p>
            <a:r>
              <a:rPr lang="en-US" sz="1200" i="1" kern="1200" dirty="0">
                <a:solidFill>
                  <a:schemeClr val="tx1"/>
                </a:solidFill>
                <a:effectLst/>
                <a:latin typeface="+mn-lt"/>
                <a:ea typeface="+mn-ea"/>
                <a:cs typeface="+mn-cs"/>
              </a:rPr>
              <a:t>Organizational leadership </a:t>
            </a:r>
            <a:r>
              <a:rPr lang="en-US" sz="1200" kern="1200" dirty="0">
                <a:solidFill>
                  <a:schemeClr val="tx1"/>
                </a:solidFill>
                <a:effectLst/>
                <a:latin typeface="+mn-lt"/>
                <a:ea typeface="+mn-ea"/>
                <a:cs typeface="+mn-cs"/>
              </a:rPr>
              <a:t>represents the supervisory style of the organization’s managers. Some managers create a culture characterized by tension, fear, and anxiety.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706147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Until quite recently, it was believed that Type As were more likely to experience stress on and off the job. A closer analysis of the evidence, however, has produced new conclusions. Studies show that only the hostility and anger associated with Type A behavior are actually associated with the negative effects of stress. And Type Bs are just as susceptible to the same anxiety-producing elements.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590354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Exhibit 7.7 shows, stress symptoms can be grouped under three general categories: physical, psychological, and behavioral. All of these can significantly affect an employee’s work.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stress in a number of ways. For instance, an employee who is experiencing high stress may become depressed, accident prone, or argumentative; may have difficulty making routine decisions; may be easily distracted; and so on. Employees in companies where downsizing is occurring tend to get ill at twice the rate of employees whose jobs are secure.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They are described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Changes in metabolism, increased heart and breathing rates, raised blood pressure, headaches, and potential of heart attacks.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Psychological: Job-related dissatisfaction, tension, anxiety, irritability, boredom, and procrastination.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Behavioral: Changes in productivity, absenteeism, job turnover, changes in eating habits, increased smoking or consumption of alcohol, rapid speech, fidgeting, and sleeping disorders.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565235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stress can never be totally eliminated from a person’s life, managers want to reduce the stress that leads to dysfunctional work behavior. How? Through controlling certain organizational factors to reduce job-related stress, and to a more limited extent, offering help for personal stress.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Things managers can do in terms of job-related factors begin with employee selection. Managers need to make sure an employee’s abilities match the job requirements. When employees are in over their heads, their stress levels are typically high. Similarly, a performance planning program such as MBO (management by objectives) will clarify job responsibilities, provide clear performance goals, and reduce ambiguity through feedback. Job redesign is also a way to reduce stress. If stress can be traced to boredom or to work overload, jobs should be redesigned to increase challenge or to reduce the workload.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Stress from an employee’s personal life raises two problems. First, it’s difficult for the manager to control directly. Second, ethical considerations include whether the manager has the right to intrude—even in the most subtle ways—in an employee’s personal life.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553060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definition of innovation varies widely, depending on who you ask. For instance, the Merriam-Webster dictionary defines innovation as “the introduction of something new” and “a new idea, method, or device; novelty.” The CEO of the company that makes Bubble Wrap says, “It means inventing a product that has never existed.” To the CEO of Ocean Spray Cranberries, it means “turning an overlooked commodity, such as leftover cranberry skins into a consumer snack like Craisins.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66227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94102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managers, at one point or another, will have to change some things in their workplace. We classify these changes as </a:t>
            </a:r>
            <a:r>
              <a:rPr lang="en-US" sz="1200" b="1" kern="1200" dirty="0">
                <a:solidFill>
                  <a:schemeClr val="tx1"/>
                </a:solidFill>
                <a:effectLst/>
                <a:latin typeface="+mn-lt"/>
                <a:ea typeface="+mn-ea"/>
                <a:cs typeface="+mn-cs"/>
              </a:rPr>
              <a:t>organizational change</a:t>
            </a:r>
            <a:r>
              <a:rPr lang="en-US" sz="1200" kern="1200" dirty="0">
                <a:solidFill>
                  <a:schemeClr val="tx1"/>
                </a:solidFill>
                <a:effectLst/>
                <a:latin typeface="+mn-lt"/>
                <a:ea typeface="+mn-ea"/>
                <a:cs typeface="+mn-cs"/>
              </a:rPr>
              <a:t>, which is any alteration of people, structure, or technology.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Organizational changes need someone to act as a catalyst and assume the responsibility for managing the change process, as our opener described—that is a </a:t>
            </a:r>
            <a:r>
              <a:rPr lang="en-US" sz="1200" b="1" kern="1200" dirty="0">
                <a:solidFill>
                  <a:schemeClr val="tx1"/>
                </a:solidFill>
                <a:effectLst/>
                <a:latin typeface="+mn-lt"/>
                <a:ea typeface="+mn-ea"/>
                <a:cs typeface="+mn-cs"/>
              </a:rPr>
              <a:t>change agent</a:t>
            </a:r>
            <a:r>
              <a:rPr lang="en-US" sz="1200" kern="1200" dirty="0">
                <a:solidFill>
                  <a:schemeClr val="tx1"/>
                </a:solidFill>
                <a:effectLst/>
                <a:latin typeface="+mn-lt"/>
                <a:ea typeface="+mn-ea"/>
                <a:cs typeface="+mn-cs"/>
              </a:rPr>
              <a:t>. Change agents can be a manager within the organization but could also be a nonmanager—for example, a change specialist from the human resources department or even an outside consultant.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major changes, an organization often hires outside consultants to provide advice and assistance. Because they’re from the outside, they can provide an objective perspective that insiders may lack.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VUCA</a:t>
            </a:r>
            <a:r>
              <a:rPr lang="en-US" sz="1200" kern="1200" dirty="0">
                <a:solidFill>
                  <a:schemeClr val="tx1"/>
                </a:solidFill>
                <a:effectLst/>
                <a:latin typeface="+mn-lt"/>
                <a:ea typeface="+mn-ea"/>
                <a:cs typeface="+mn-cs"/>
              </a:rPr>
              <a:t> is a military acronym that reflects today’s world. Managers need to learn to adapt and deal with constant change.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having creative people isn’t enough. It takes the right environment to help transform those inputs into innovative products or work methods. This “right” environment—that is, an environment that stimulates innovation—includes three variables: the organization’s structure, culture, and human resource practices (see Exhibit 7-8).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variables that “stimulate innovation” are:</a:t>
            </a:r>
          </a:p>
          <a:p>
            <a:r>
              <a:rPr lang="en-US" sz="1200" kern="1200" dirty="0">
                <a:solidFill>
                  <a:schemeClr val="tx1"/>
                </a:solidFill>
                <a:effectLst/>
                <a:latin typeface="+mn-lt"/>
                <a:ea typeface="+mn-ea"/>
                <a:cs typeface="+mn-cs"/>
              </a:rPr>
              <a:t>Structural variables: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Organic structures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Abundant resources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interunit communication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Minimal time pressure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and nonwork support</a:t>
            </a:r>
          </a:p>
          <a:p>
            <a:r>
              <a:rPr lang="en-US" sz="1200" kern="1200" dirty="0">
                <a:solidFill>
                  <a:schemeClr val="tx1"/>
                </a:solidFill>
                <a:effectLst/>
                <a:latin typeface="+mn-lt"/>
                <a:ea typeface="+mn-ea"/>
                <a:cs typeface="+mn-cs"/>
              </a:rPr>
              <a:t>Human resource variables: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commitment to training and development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job security creative people</a:t>
            </a:r>
          </a:p>
          <a:p>
            <a:r>
              <a:rPr lang="en-US" sz="1200" kern="1200" dirty="0">
                <a:solidFill>
                  <a:schemeClr val="tx1"/>
                </a:solidFill>
                <a:effectLst/>
                <a:latin typeface="+mn-lt"/>
                <a:ea typeface="+mn-ea"/>
                <a:cs typeface="+mn-cs"/>
              </a:rPr>
              <a:t>Cultural variables: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Acceptance of ambiguity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Tolerance of the impractical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 external controls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Tolerance of conflict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 on ends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Open-system focus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Positive feedback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077995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organization’s structure can have a huge impact on innovativeness. Research into the effect of structural variables on innovation shows five things.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an organic-type structure positively influences innovation. Because this structure is low in formalization, centralization, and work specialization, it facilitates the flexibility and sharing of ideas that are critical to innovation.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the availability of plentiful resources provides a key building block for innovation.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frequent communication between organizational units helps break down barriers to innovation. Cross-functional teams, task forces, and other such organizational designs facilitate interaction across departmental lines and are widely used in innovative organizations.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Fourth, innovative organizations try to minimize extreme time pressures on creative activities despite the demands of white-water rapids environments. Although time pressures may spur people to work harder and may make them feel more creative, studies show that it actually causes them to be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studies have shown that an employee’s creative performance was enhanced when an organization’s structure explicitly supported creativity. Beneficial kinds of support included things </a:t>
            </a:r>
            <a:r>
              <a:rPr lang="en-US" sz="1200" kern="1200" dirty="0">
                <a:solidFill>
                  <a:schemeClr val="tx1"/>
                </a:solidFill>
                <a:latin typeface="+mn-lt"/>
                <a:ea typeface="+mn-ea"/>
                <a:cs typeface="+mn-cs"/>
              </a:rPr>
              <a:t>such as </a:t>
            </a:r>
            <a:r>
              <a:rPr lang="en-US" sz="1200" kern="1200" dirty="0">
                <a:solidFill>
                  <a:schemeClr val="tx1"/>
                </a:solidFill>
                <a:effectLst/>
                <a:latin typeface="+mn-lt"/>
                <a:ea typeface="+mn-ea"/>
                <a:cs typeface="+mn-cs"/>
              </a:rPr>
              <a:t>encouragement, open communication, readiness to listen, and useful feedback.</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22041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Innovative organizations tend to have similar cultures. They encourage experimentation, set creativity goals, reward both successes and failures, and celebrate mistakes.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innovative organization is likely to have the characteristics</a:t>
            </a:r>
            <a:r>
              <a:rPr lang="en-US" sz="1200" kern="1200" baseline="0" dirty="0">
                <a:solidFill>
                  <a:schemeClr val="tx1"/>
                </a:solidFill>
                <a:effectLst/>
                <a:latin typeface="+mn-lt"/>
                <a:ea typeface="+mn-ea"/>
                <a:cs typeface="+mn-cs"/>
              </a:rPr>
              <a:t> cited on the slide.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598742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category, we find that innovative organizations actively promote the training and development of their members so their knowledge remains current; offer their employees high job security to reduce the fear of getting fired for making mistakes; and encourage individuals to become </a:t>
            </a:r>
            <a:r>
              <a:rPr lang="en-US" sz="1200" b="1" kern="1200" dirty="0">
                <a:solidFill>
                  <a:schemeClr val="tx1"/>
                </a:solidFill>
                <a:effectLst/>
                <a:latin typeface="+mn-lt"/>
                <a:ea typeface="+mn-ea"/>
                <a:cs typeface="+mn-cs"/>
              </a:rPr>
              <a:t>idea champions</a:t>
            </a:r>
            <a:r>
              <a:rPr lang="en-US" sz="1200" b="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719497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world’s largest firms are typically the most innovative. Even when you think about Walmart, you have to think about innovation in supply chain and technology.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723760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the term “disruptive innovation” is relatively new, the concept isn’t. For instance, economist Joseph Shumpeter used the term “creative destruction” more than 70 years ago to describe how capitalism builds on processes that destroy old technologies but replaces them with new and better ones. That, in essence, is disruptive innovation.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In practice, disruptive innovation has been around for centuries. Vanderbilt’s railroads disrupted the sailing-ship business. Alexander Bell’s telephone rang the death-knell for Western Union’s telegraphy. Ford and other automobile builders destroyed horse-drawn-buggy manufacturers.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347678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Exhibit 7-9 illustrates, there is no shortage of businesses that have suffered at the expense of disruptive innovation.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959623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Companies that are successful tend to grow. With growth comes expanded size. And as we’ll describe, large size frequently makes successful companies vulnerable to disruptive competitors.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Large organizations create rules and regulations to standardize operations. The result is that these successful organizations establish entrenched cultures and values that, on one hand, guide employees, but, on the other hand, also act as constraints on change. Companies </a:t>
            </a:r>
            <a:r>
              <a:rPr lang="en-US" sz="1200" kern="1200" dirty="0">
                <a:solidFill>
                  <a:schemeClr val="tx1"/>
                </a:solidFill>
                <a:latin typeface="+mn-lt"/>
                <a:ea typeface="+mn-ea"/>
                <a:cs typeface="+mn-cs"/>
              </a:rPr>
              <a:t>such as </a:t>
            </a:r>
            <a:r>
              <a:rPr lang="en-US" sz="1200" kern="1200" dirty="0">
                <a:solidFill>
                  <a:schemeClr val="tx1"/>
                </a:solidFill>
                <a:effectLst/>
                <a:latin typeface="+mn-lt"/>
                <a:ea typeface="+mn-ea"/>
                <a:cs typeface="+mn-cs"/>
              </a:rPr>
              <a:t>Kodak, Polaroid, and Woolworths were iconic companies in their day that became hostage to their previous successes—and it led to their eventual decline.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741163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which businesses are most vulnerable to disruptive innovations? The answer, as alluded to previously, is large, established, and highly profitable organizations. Why? Because they have the most to lose and are most vested in their current markets and technologies.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Disruptive innovations, especially at the beginning, typically apply to emerging or small markets and project lower profits than a firm’s mainline products. And their novelty has little or no appeal to the organization’s most profitable customers.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865079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Entrepreneurs thrive on change and innovation. Major disruptions open the door for new products and services to replace established and mature businesses. If you’re looking to create a new business with a large potential upside, look for established businesses that can be disrupted with a cheaper, simpler, smaller, or more convenient substitute.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few exceptions, the only instances in which mainstream firms have successfully established a timely position in a disruptive technology were those in which the firms’ managers set up an autonomous organization charged with building a new and independent business around the disruptive technology. This can be achieved by either creating a new business from scratch or acquiring a small company and keeping it separate. These separate groups are frequently referred to as </a:t>
            </a:r>
            <a:r>
              <a:rPr lang="en-US" sz="1200" b="1" kern="1200" dirty="0">
                <a:solidFill>
                  <a:schemeClr val="tx1"/>
                </a:solidFill>
                <a:effectLst/>
                <a:latin typeface="+mn-lt"/>
                <a:ea typeface="+mn-ea"/>
                <a:cs typeface="+mn-cs"/>
              </a:rPr>
              <a:t>skunk works. </a:t>
            </a:r>
          </a:p>
          <a:p>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Never get comfortable with a single employer. Keep your skills current. You are responsible for your future. Don’t assume your employer is going to be looking out for your long-term interests. Take risks while you’re young.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7518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Change is an organizational reality. Organizations face change because external and internal factors create the forces for change (see Exhibit 7-1).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review major external and internal factors associated with change.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change agent acts as a catalyst and assumes responsibility for the change process. External forces that create the need for change include changing consumer needs and wants, new governmental laws, changing technology, and economic changes. Internal forces that create a need for change include a new organizational strategy, a change in the composition of the workforce, new equipment, and changing employee attitudes.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calm waters metaphor suggests that change is an occasional disruption in the normal flow of events and can be planned and managed as it happens. In the white-water rapids metaphor, change is ongoing and managing it is a continual process.</a:t>
            </a:r>
          </a:p>
          <a:p>
            <a:pPr eaLnBrk="1" hangingPunct="1"/>
            <a:endParaRPr lang="en-US" dirty="0">
              <a:cs typeface="Arial" charset="0"/>
            </a:endParaRPr>
          </a:p>
          <a:p>
            <a:pPr eaLnBrk="1" hangingPunct="1"/>
            <a:r>
              <a:rPr lang="en-US" dirty="0">
                <a:cs typeface="Arial" charset="0"/>
              </a:rPr>
              <a:t>Lewin’s three-step model says change can be managed by unfreezing the status quo (old behaviors), changing to a new state, and refreezing the new behaviors.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Organizational change is any alteration of people, structure, or technology. Making changes often requires a change agent to act as a catalyst and guide the change process.</a:t>
            </a:r>
          </a:p>
          <a:p>
            <a:pPr eaLnBrk="1" hangingPunct="1"/>
            <a:endParaRPr lang="en-US" dirty="0">
              <a:cs typeface="Arial" charset="0"/>
            </a:endParaRPr>
          </a:p>
          <a:p>
            <a:pPr eaLnBrk="1" hangingPunct="1"/>
            <a:r>
              <a:rPr lang="en-US" dirty="0">
                <a:cs typeface="Arial" charset="0"/>
              </a:rPr>
              <a:t>Changing structure involves any changes in structural components or structural design. Changing technology involves introducing new equipment, tools, or methods; automation; or computerization. Changing people involves changing attitudes, expectations, perceptions, and behaviors.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techniques for reducing resistance to change include education and communication (educating employees about and communicating to them the need for the change), participation (allowing employees to participate in the change process), facilitation and support (giving employees the support they need to implement the change), negotiation (exchanging something of value to reduce resistance), manipulation and co-optation (using negative actions to influence), and coercion (using direct threats or force).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2027923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shared values that comprise an organization’s culture are relatively stable, which makes it difficult to change. Managers can do so by being positive role models; creating new stories, symbols, and rituals; selecting, promoting, and supporting employees who adopt the new values; redesigning socialization processes; changing the reward system, clearly specifying expectations; shaking up current subcultures; and getting employees to participate in change.</a:t>
            </a:r>
          </a:p>
          <a:p>
            <a:pPr eaLnBrk="1" hangingPunct="1"/>
            <a:endParaRPr lang="en-US" dirty="0">
              <a:cs typeface="Arial" charset="0"/>
            </a:endParaRPr>
          </a:p>
          <a:p>
            <a:pPr eaLnBrk="1" hangingPunct="1"/>
            <a:r>
              <a:rPr lang="en-US" dirty="0">
                <a:cs typeface="Arial" charset="0"/>
              </a:rPr>
              <a:t>Stress is the adverse reaction people have to excessive pressure placed on them from extraordinary demands, constraints, or opportunities. To help employees deal with stress, managers can address job-related factors by making sure an employee’s abilities match the job requirements, improve organizational communications, use a performance planning program, or redesign jobs. Addressing personal stress factors is trickier, but managers could offer employee counseling, time management programs, and wellness programs. Making change happen successfully involves focusing on making the organization change capable, making sure managers understand their own role in</a:t>
            </a:r>
            <a:r>
              <a:rPr lang="en-US" baseline="0" dirty="0">
                <a:cs typeface="Arial" charset="0"/>
              </a:rPr>
              <a:t> </a:t>
            </a:r>
            <a:r>
              <a:rPr lang="en-US" dirty="0">
                <a:cs typeface="Arial" charset="0"/>
              </a:rPr>
              <a:t>the process, and giving individual employees a role in the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2107859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Creativity is the ability to combine ideas in a unique way or to make unusual associations between ideas. Innovation is turning the outcomes of the creative process into useful products or work methods.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close and strong connection exists between design thinking and innovation. It involves knowing customers as real people with real problems and converting those insights into usable and real products.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647656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Disruptive innovation exists when a smaller company with fewer resources is able to successfully challenge established incumbent businesses.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Companies can become a victim of disruptive innovation when they choose to conduct business as usual.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180165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Ford Motor Company understands the importance of being responsive to its customers. The company’s experiments will also enable them to attract a new breed of customers, helping to secure the company’s future. But sometimes a company may make changes that fail to meet customer preferences.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 laws require changes in how managers must conduct business. Five broad categories of governmental laws include truth-in-advertising, employment and labor fair practices, environmental protection, privacy, and safety and health. </a:t>
            </a:r>
            <a:r>
              <a:rPr lang="en-MY" sz="1200" kern="1200" dirty="0">
                <a:solidFill>
                  <a:schemeClr val="tx1"/>
                </a:solidFill>
                <a:effectLst/>
                <a:latin typeface="+mn-lt"/>
                <a:ea typeface="+mn-ea"/>
                <a:cs typeface="+mn-cs"/>
              </a:rPr>
              <a:t>For example, in the European Union (EU), Directive 2006/114/EC addresses the issue of misleading and comparative advertising. It protects traders by determining the conditions in which comparative advertising is fair.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the Chevrolet Volt and the Tesla Motors Model S have in common? Both are examples of electric-powered vehicles. Compared to gas-powered vehicles, electric cars have shorter driving ranges; however, ongoing research and development into improving battery capacity to extend their range is a high priority.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Managers must respond to changes in economic forces. Consider the impact of an economic recession. According to the U.S. Bureau of Labor Statistics, recessions are characterized by a general slowdown in economic activity, a downturn in the business cycle, and a reduction in the amount of goods and services produced and sold. The so-called Great Recession (2007–2009) was considered to be one of the more severe recessions felt worldwide.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6350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In 2016, UK’s Sainsbury’s had acquired Home Retail Group for $1.6 billion. This acquisition was to boost operating profits by £20m a year through the changes, improve delivery networks, and build cross selling. In 2019, Sainsbury’s relocated over 200 Argos stores inside Sainsbury's supermarkets as part of its reorganization. As a result, both the supermarket and the warehouse retailing operations have undergone changes.</a:t>
            </a:r>
            <a:r>
              <a:rPr lang="en-US" sz="1200" kern="1200" dirty="0">
                <a:solidFill>
                  <a:schemeClr val="tx1"/>
                </a:solidFill>
                <a:effectLst/>
                <a:latin typeface="+mn-lt"/>
                <a:ea typeface="+mn-ea"/>
                <a:cs typeface="+mn-cs"/>
              </a:rPr>
              <a:t>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 the decades, the global workforce has become more diverse. A key challenge entails orchestrating these differences to maintain an inclusive culture that focuses on productivity.</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and more companies are using 3D printers to create product prototypes. Technological changes are particularly making their marks on healthcare. These technologies include advances in genomics, biotechnology, robotics, connected care, and artificial intelligence. Advances in robotic technology, for example, is changing how surgeons perform some surgical procedures.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survey revealed that the attitudes of employees at organizations going through significant changes tend to be less favorable than at more stable companies.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not all employees in changing organizations have less favorable attitudes. Those who prefer stability are less likely to try new technology or embrace change than employees who are open to change.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99220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Kurt Lewin, successful change can be planned and requires </a:t>
            </a:r>
            <a:r>
              <a:rPr lang="en-US" sz="1200" i="1" kern="1200" dirty="0">
                <a:solidFill>
                  <a:schemeClr val="tx1"/>
                </a:solidFill>
                <a:effectLst/>
                <a:latin typeface="+mn-lt"/>
                <a:ea typeface="+mn-ea"/>
                <a:cs typeface="+mn-cs"/>
              </a:rPr>
              <a:t>unfreezing </a:t>
            </a:r>
            <a:r>
              <a:rPr lang="en-US" sz="1200" kern="1200" dirty="0">
                <a:solidFill>
                  <a:schemeClr val="tx1"/>
                </a:solidFill>
                <a:effectLst/>
                <a:latin typeface="+mn-lt"/>
                <a:ea typeface="+mn-ea"/>
                <a:cs typeface="+mn-cs"/>
              </a:rPr>
              <a:t>the status quo, </a:t>
            </a:r>
            <a:r>
              <a:rPr lang="en-US" sz="1200" i="1" kern="1200" dirty="0">
                <a:solidFill>
                  <a:schemeClr val="tx1"/>
                </a:solidFill>
                <a:effectLst/>
                <a:latin typeface="+mn-lt"/>
                <a:ea typeface="+mn-ea"/>
                <a:cs typeface="+mn-cs"/>
              </a:rPr>
              <a:t>changing </a:t>
            </a:r>
            <a:r>
              <a:rPr lang="en-US" sz="1200" kern="1200" dirty="0">
                <a:solidFill>
                  <a:schemeClr val="tx1"/>
                </a:solidFill>
                <a:effectLst/>
                <a:latin typeface="+mn-lt"/>
                <a:ea typeface="+mn-ea"/>
                <a:cs typeface="+mn-cs"/>
              </a:rPr>
              <a:t>to a new state, and </a:t>
            </a:r>
            <a:r>
              <a:rPr lang="en-US" sz="1200" i="1" kern="1200" dirty="0">
                <a:solidFill>
                  <a:schemeClr val="tx1"/>
                </a:solidFill>
                <a:effectLst/>
                <a:latin typeface="+mn-lt"/>
                <a:ea typeface="+mn-ea"/>
                <a:cs typeface="+mn-cs"/>
              </a:rPr>
              <a:t>refreezing </a:t>
            </a:r>
            <a:r>
              <a:rPr lang="en-US" sz="1200" kern="1200" dirty="0">
                <a:solidFill>
                  <a:schemeClr val="tx1"/>
                </a:solidFill>
                <a:effectLst/>
                <a:latin typeface="+mn-lt"/>
                <a:ea typeface="+mn-ea"/>
                <a:cs typeface="+mn-cs"/>
              </a:rPr>
              <a:t>to make the change permanent. The status quo is considered equilibrium. To move away from this equilibrium, unfreezing is necessary. Unfreezing can be thought of as preparing for the needed change. It can be done by increasing the </a:t>
            </a:r>
            <a:r>
              <a:rPr lang="en-US" sz="1200" i="1" kern="1200" dirty="0">
                <a:solidFill>
                  <a:schemeClr val="tx1"/>
                </a:solidFill>
                <a:effectLst/>
                <a:latin typeface="+mn-lt"/>
                <a:ea typeface="+mn-ea"/>
                <a:cs typeface="+mn-cs"/>
              </a:rPr>
              <a:t>driving forces, </a:t>
            </a:r>
            <a:r>
              <a:rPr lang="en-US" sz="1200" kern="1200" dirty="0">
                <a:solidFill>
                  <a:schemeClr val="tx1"/>
                </a:solidFill>
                <a:effectLst/>
                <a:latin typeface="+mn-lt"/>
                <a:ea typeface="+mn-ea"/>
                <a:cs typeface="+mn-cs"/>
              </a:rPr>
              <a:t>which are forces pushing for change; by decreasing the </a:t>
            </a:r>
            <a:r>
              <a:rPr lang="en-US" sz="1200" i="1" kern="1200" dirty="0">
                <a:solidFill>
                  <a:schemeClr val="tx1"/>
                </a:solidFill>
                <a:effectLst/>
                <a:latin typeface="+mn-lt"/>
                <a:ea typeface="+mn-ea"/>
                <a:cs typeface="+mn-cs"/>
              </a:rPr>
              <a:t>restraining forces</a:t>
            </a:r>
            <a:r>
              <a:rPr lang="en-US" sz="1200" kern="1200" dirty="0">
                <a:solidFill>
                  <a:schemeClr val="tx1"/>
                </a:solidFill>
                <a:effectLst/>
                <a:latin typeface="+mn-lt"/>
                <a:ea typeface="+mn-ea"/>
                <a:cs typeface="+mn-cs"/>
              </a:rPr>
              <a:t>, which are forces that resist change; or by combining the two approaches. </a:t>
            </a:r>
          </a:p>
          <a:p>
            <a:endParaRPr lang="en-US" dirty="0"/>
          </a:p>
          <a:p>
            <a:r>
              <a:rPr lang="en-US" sz="1200" kern="1200" dirty="0">
                <a:solidFill>
                  <a:schemeClr val="tx1"/>
                </a:solidFill>
                <a:effectLst/>
                <a:latin typeface="+mn-lt"/>
                <a:ea typeface="+mn-ea"/>
                <a:cs typeface="+mn-cs"/>
              </a:rPr>
              <a:t>Once unfreezing is done, the change itself can be implemented. However, merely introducing change doesn’t ensure that it will take hold. The new situation needs to be </a:t>
            </a:r>
            <a:r>
              <a:rPr lang="en-US" sz="1200" i="1" kern="1200" dirty="0">
                <a:solidFill>
                  <a:schemeClr val="tx1"/>
                </a:solidFill>
                <a:effectLst/>
                <a:latin typeface="+mn-lt"/>
                <a:ea typeface="+mn-ea"/>
                <a:cs typeface="+mn-cs"/>
              </a:rPr>
              <a:t>refrozen </a:t>
            </a:r>
            <a:r>
              <a:rPr lang="en-US" sz="1200" kern="1200" dirty="0">
                <a:solidFill>
                  <a:schemeClr val="tx1"/>
                </a:solidFill>
                <a:effectLst/>
                <a:latin typeface="+mn-lt"/>
                <a:ea typeface="+mn-ea"/>
                <a:cs typeface="+mn-cs"/>
              </a:rPr>
              <a:t>so that it can be sustained over time. Unless this last step is done, there’s a strong chance that employees will revert back to the old equilibrium state—that is, the old ways of doing things.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14054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Lewin’s three-step process treats change as a move away from the organization’s current equilibrium state. It’s a calm waters scenario where an occasional disruption (a “storm”) means planning and implementing change to deal with the disruption. Once the disruption has been dealt with, however, things continue on under the new changed situation. This type of environment isn’t what most managers face today.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three steps of change are “Unfreezing”, “Changing” and “Refreezing” represented by a series of shapes in sequence - a perfect triangle gradually changing to a triangle with rounded edges and finally into a perfect circle.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47456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stability and predictability of the calm waters metaphor don’t exist. Disruptions in the status quo are not occasional and temporary, and they are not followed by a return to calm waters. Many managers never get out of the rapids.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you’d expect a chaotic and dynamic environment in high-tech industries, even organizations in non-high-tech industries are faced with constant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any organization that treats change as the occasional disturbance in an otherwise calm and stable world runs a great risk. Too much is changing too fast for an organization or its managers to be complacent.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416817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5/28/2020</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5/28/2020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5/28/2020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9"/>
          </p:nvPr>
        </p:nvSpPr>
        <p:spPr>
          <a:xfrm>
            <a:off x="838200" y="2209800"/>
            <a:ext cx="4419600" cy="2743200"/>
          </a:xfrm>
        </p:spPr>
        <p:txBody>
          <a:bodyPr/>
          <a:lstStyle/>
          <a:p>
            <a:endParaRPr lang="en-IN"/>
          </a:p>
        </p:txBody>
      </p:sp>
    </p:spTree>
    <p:extLst>
      <p:ext uri="{BB962C8B-B14F-4D97-AF65-F5344CB8AC3E}">
        <p14:creationId xmlns:p14="http://schemas.microsoft.com/office/powerpoint/2010/main" val="48106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5/28/2020</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5/28/2020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5/28/2020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5/28/2020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3" name="Picture 12"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4" name="Picture Placeholder 3">
            <a:extLst>
              <a:ext uri="{FF2B5EF4-FFF2-40B4-BE49-F238E27FC236}">
                <a16:creationId xmlns:a16="http://schemas.microsoft.com/office/drawing/2014/main" id="{327F38CA-F046-4DB3-8B1C-D0CD3B9532D4}"/>
              </a:ext>
            </a:extLst>
          </p:cNvPr>
          <p:cNvSpPr>
            <a:spLocks noGrp="1"/>
          </p:cNvSpPr>
          <p:nvPr>
            <p:ph type="pic" sz="quarter" idx="14"/>
          </p:nvPr>
        </p:nvSpPr>
        <p:spPr>
          <a:xfrm>
            <a:off x="1219200" y="2209800"/>
            <a:ext cx="3886200" cy="1676400"/>
          </a:xfrm>
        </p:spPr>
        <p:txBody>
          <a:bodyPr/>
          <a:lstStyle/>
          <a:p>
            <a:endParaRPr lang="en-US"/>
          </a:p>
        </p:txBody>
      </p:sp>
      <p:sp>
        <p:nvSpPr>
          <p:cNvPr id="6" name="Content Placeholder 5">
            <a:extLst>
              <a:ext uri="{FF2B5EF4-FFF2-40B4-BE49-F238E27FC236}">
                <a16:creationId xmlns:a16="http://schemas.microsoft.com/office/drawing/2014/main" id="{9F26E981-CB40-4C6A-A52F-18EABC8AC4BB}"/>
              </a:ext>
            </a:extLst>
          </p:cNvPr>
          <p:cNvSpPr>
            <a:spLocks noGrp="1"/>
          </p:cNvSpPr>
          <p:nvPr>
            <p:ph sz="quarter" idx="15"/>
          </p:nvPr>
        </p:nvSpPr>
        <p:spPr>
          <a:xfrm>
            <a:off x="2057400" y="4953000"/>
            <a:ext cx="45720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5/28/2020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5/28/2020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5/28/2020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5/28/2020</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4"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a:xfrm>
            <a:off x="457200" y="896841"/>
            <a:ext cx="8229600" cy="322359"/>
          </a:xfrm>
        </p:spPr>
        <p:txBody>
          <a:bodyPr/>
          <a:lstStyle/>
          <a:p>
            <a:r>
              <a:rPr lang="en-US" dirty="0"/>
              <a:t>Fifteenth Edition, Global Edition</a:t>
            </a:r>
          </a:p>
        </p:txBody>
      </p:sp>
      <p:sp>
        <p:nvSpPr>
          <p:cNvPr id="3" name="Text Placeholder 2"/>
          <p:cNvSpPr>
            <a:spLocks noGrp="1"/>
          </p:cNvSpPr>
          <p:nvPr>
            <p:ph type="body" sz="quarter" idx="14"/>
          </p:nvPr>
        </p:nvSpPr>
        <p:spPr>
          <a:xfrm>
            <a:off x="4572000" y="2667000"/>
            <a:ext cx="4114800" cy="533400"/>
          </a:xfrm>
        </p:spPr>
        <p:txBody>
          <a:bodyPr anchor="ctr"/>
          <a:lstStyle/>
          <a:p>
            <a:r>
              <a:rPr lang="en-US" dirty="0"/>
              <a:t>Chapter 7</a:t>
            </a:r>
          </a:p>
        </p:txBody>
      </p:sp>
      <p:sp>
        <p:nvSpPr>
          <p:cNvPr id="4" name="Text Placeholder 3"/>
          <p:cNvSpPr>
            <a:spLocks noGrp="1"/>
          </p:cNvSpPr>
          <p:nvPr>
            <p:ph type="body" sz="quarter" idx="15"/>
          </p:nvPr>
        </p:nvSpPr>
        <p:spPr>
          <a:xfrm>
            <a:off x="4572000" y="3429000"/>
            <a:ext cx="4114800" cy="761999"/>
          </a:xfrm>
        </p:spPr>
        <p:txBody>
          <a:bodyPr anchor="ctr"/>
          <a:lstStyle/>
          <a:p>
            <a:r>
              <a:rPr lang="en-US" dirty="0"/>
              <a:t>Managing Change and Disruptive Innovation</a:t>
            </a:r>
          </a:p>
        </p:txBody>
      </p:sp>
      <p:sp>
        <p:nvSpPr>
          <p:cNvPr id="6" name="Text Placeholder 5"/>
          <p:cNvSpPr>
            <a:spLocks noGrp="1"/>
          </p:cNvSpPr>
          <p:nvPr>
            <p:ph type="body" sz="quarter" idx="4294967295"/>
          </p:nvPr>
        </p:nvSpPr>
        <p:spPr>
          <a:xfrm>
            <a:off x="2884449" y="6427788"/>
            <a:ext cx="5870575" cy="274637"/>
          </a:xfrm>
          <a:solidFill>
            <a:schemeClr val="bg1"/>
          </a:solidFill>
        </p:spPr>
        <p:txBody>
          <a:bodyPr/>
          <a:lstStyle/>
          <a:p>
            <a:pPr marL="0" indent="0" algn="r">
              <a:buNone/>
              <a:defRPr/>
            </a:pPr>
            <a:r>
              <a:rPr lang="en-US" altLang="en-US" sz="1200" dirty="0">
                <a:latin typeface="Verdana" pitchFamily="34" charset="0"/>
                <a:ea typeface="Verdana" pitchFamily="34" charset="0"/>
                <a:cs typeface="Verdana" pitchFamily="34" charset="0"/>
              </a:rPr>
              <a:t>Copyright © 2021 Pearson Education Ltd.</a:t>
            </a:r>
          </a:p>
        </p:txBody>
      </p:sp>
      <p:pic>
        <p:nvPicPr>
          <p:cNvPr id="10" name="Picture 9" descr="A close up of a logo&#10;&#10;Description automatically generated">
            <a:extLst>
              <a:ext uri="{FF2B5EF4-FFF2-40B4-BE49-F238E27FC236}">
                <a16:creationId xmlns:a16="http://schemas.microsoft.com/office/drawing/2014/main" id="{B6B99831-2F3B-409F-8DB9-C4E9035AC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16846"/>
            <a:ext cx="3810000" cy="4903020"/>
          </a:xfrm>
          <a:prstGeom prst="rect">
            <a:avLst/>
          </a:prstGeom>
        </p:spPr>
      </p:pic>
    </p:spTree>
    <p:extLst>
      <p:ext uri="{BB962C8B-B14F-4D97-AF65-F5344CB8AC3E}">
        <p14:creationId xmlns:p14="http://schemas.microsoft.com/office/powerpoint/2010/main" val="65594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Areas of Change</a:t>
            </a:r>
          </a:p>
        </p:txBody>
      </p:sp>
      <p:sp>
        <p:nvSpPr>
          <p:cNvPr id="3" name="Content Placeholder 2"/>
          <p:cNvSpPr>
            <a:spLocks noGrp="1"/>
          </p:cNvSpPr>
          <p:nvPr>
            <p:ph idx="1"/>
          </p:nvPr>
        </p:nvSpPr>
        <p:spPr>
          <a:xfrm>
            <a:off x="457200" y="1066800"/>
            <a:ext cx="8229600" cy="3124200"/>
          </a:xfrm>
        </p:spPr>
        <p:txBody>
          <a:bodyPr/>
          <a:lstStyle/>
          <a:p>
            <a:pPr marL="0" indent="0">
              <a:buNone/>
            </a:pPr>
            <a:r>
              <a:rPr lang="en-US" sz="2400" b="1" dirty="0"/>
              <a:t>Managers focus on four main areas of change</a:t>
            </a:r>
          </a:p>
          <a:p>
            <a:pPr marL="457200" indent="-457200">
              <a:buFont typeface="+mj-lt"/>
              <a:buAutoNum type="arabicPeriod"/>
            </a:pPr>
            <a:r>
              <a:rPr lang="en-US" sz="2400" b="1" dirty="0"/>
              <a:t>Strategy</a:t>
            </a:r>
            <a:r>
              <a:rPr lang="en-US" sz="2400" dirty="0"/>
              <a:t>: Modifying the approach to success</a:t>
            </a:r>
            <a:endParaRPr lang="en-US" sz="2400" b="1" dirty="0"/>
          </a:p>
          <a:p>
            <a:pPr marL="457200" indent="-457200">
              <a:buFont typeface="+mj-lt"/>
              <a:buAutoNum type="arabicPeriod"/>
            </a:pPr>
            <a:r>
              <a:rPr lang="en-US" sz="2400" b="1" dirty="0"/>
              <a:t>Structure</a:t>
            </a:r>
            <a:r>
              <a:rPr lang="en-US" sz="2400" dirty="0"/>
              <a:t>:</a:t>
            </a:r>
            <a:r>
              <a:rPr lang="en-US" sz="2400" b="1" dirty="0"/>
              <a:t> </a:t>
            </a:r>
            <a:r>
              <a:rPr lang="en-US" sz="2400" dirty="0"/>
              <a:t>Modifying structure or design</a:t>
            </a:r>
          </a:p>
          <a:p>
            <a:pPr marL="457200" indent="-457200">
              <a:buFont typeface="+mj-lt"/>
              <a:buAutoNum type="arabicPeriod"/>
            </a:pPr>
            <a:r>
              <a:rPr lang="en-US" sz="2400" b="1" dirty="0"/>
              <a:t>Technology</a:t>
            </a:r>
            <a:r>
              <a:rPr lang="en-US" sz="2400" dirty="0"/>
              <a:t>: Modifying processes or equipment</a:t>
            </a:r>
          </a:p>
          <a:p>
            <a:pPr marL="457200" indent="-457200">
              <a:buFont typeface="+mj-lt"/>
              <a:buAutoNum type="arabicPeriod"/>
            </a:pPr>
            <a:r>
              <a:rPr lang="en-US" sz="2400" b="1" dirty="0"/>
              <a:t>People</a:t>
            </a:r>
            <a:r>
              <a:rPr lang="en-US" sz="2400" dirty="0"/>
              <a:t>: Modifying attitudes, expectations, and other individual or group beliefs or behavior</a:t>
            </a:r>
          </a:p>
        </p:txBody>
      </p:sp>
    </p:spTree>
    <p:extLst>
      <p:ext uri="{BB962C8B-B14F-4D97-AF65-F5344CB8AC3E}">
        <p14:creationId xmlns:p14="http://schemas.microsoft.com/office/powerpoint/2010/main" val="86238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552810"/>
          </a:xfrm>
        </p:spPr>
        <p:txBody>
          <a:bodyPr/>
          <a:lstStyle/>
          <a:p>
            <a:r>
              <a:rPr lang="en-US" dirty="0"/>
              <a:t>Exhibit 7.3 Four Types of Change</a:t>
            </a:r>
          </a:p>
        </p:txBody>
      </p:sp>
      <p:pic>
        <p:nvPicPr>
          <p:cNvPr id="7" name="Picture Placeholder 6" descr="A diagram illustrates four types of change.&#10;Long description is available in notes,&#10;press F6">
            <a:extLst>
              <a:ext uri="{FF2B5EF4-FFF2-40B4-BE49-F238E27FC236}">
                <a16:creationId xmlns:a16="http://schemas.microsoft.com/office/drawing/2014/main" id="{4172F368-E567-46E6-BCEE-76F7B695B420}"/>
              </a:ext>
            </a:extLst>
          </p:cNvPr>
          <p:cNvPicPr>
            <a:picLocks noGrp="1" noChangeAspect="1"/>
          </p:cNvPicPr>
          <p:nvPr>
            <p:ph type="pic" sz="quarter" idx="14"/>
          </p:nvPr>
        </p:nvPicPr>
        <p:blipFill>
          <a:blip r:embed="rId3" cstate="print"/>
          <a:stretch>
            <a:fillRect/>
          </a:stretch>
        </p:blipFill>
        <p:spPr>
          <a:xfrm>
            <a:off x="2242341" y="1013330"/>
            <a:ext cx="4659596" cy="4545950"/>
          </a:xfrm>
          <a:prstGeom prst="rect">
            <a:avLst/>
          </a:prstGeom>
        </p:spPr>
      </p:pic>
      <p:sp>
        <p:nvSpPr>
          <p:cNvPr id="6" name="Content Placeholder 5">
            <a:extLst>
              <a:ext uri="{FF2B5EF4-FFF2-40B4-BE49-F238E27FC236}">
                <a16:creationId xmlns:a16="http://schemas.microsoft.com/office/drawing/2014/main" id="{A753A32A-331B-4E91-B1AA-EBDA623711B1}"/>
              </a:ext>
            </a:extLst>
          </p:cNvPr>
          <p:cNvSpPr>
            <a:spLocks noGrp="1"/>
          </p:cNvSpPr>
          <p:nvPr>
            <p:ph sz="quarter" idx="15"/>
          </p:nvPr>
        </p:nvSpPr>
        <p:spPr>
          <a:xfrm>
            <a:off x="457200" y="5791200"/>
            <a:ext cx="8229600" cy="381000"/>
          </a:xfrm>
        </p:spPr>
        <p:txBody>
          <a:bodyPr/>
          <a:lstStyle/>
          <a:p>
            <a:pPr marL="0" indent="0">
              <a:buNone/>
            </a:pPr>
            <a:r>
              <a:rPr lang="en-US" dirty="0"/>
              <a:t>Exhibit 7.3 shows the four main areas of change managers face.</a:t>
            </a:r>
          </a:p>
        </p:txBody>
      </p:sp>
    </p:spTree>
    <p:extLst>
      <p:ext uri="{BB962C8B-B14F-4D97-AF65-F5344CB8AC3E}">
        <p14:creationId xmlns:p14="http://schemas.microsoft.com/office/powerpoint/2010/main" val="81514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Types of Change: Strategy</a:t>
            </a:r>
          </a:p>
        </p:txBody>
      </p:sp>
      <p:sp>
        <p:nvSpPr>
          <p:cNvPr id="3" name="Content Placeholder 2"/>
          <p:cNvSpPr>
            <a:spLocks noGrp="1"/>
          </p:cNvSpPr>
          <p:nvPr>
            <p:ph idx="1"/>
          </p:nvPr>
        </p:nvSpPr>
        <p:spPr>
          <a:xfrm>
            <a:off x="457200" y="1066800"/>
            <a:ext cx="8229600" cy="2133600"/>
          </a:xfrm>
        </p:spPr>
        <p:txBody>
          <a:bodyPr/>
          <a:lstStyle/>
          <a:p>
            <a:pPr>
              <a:spcBef>
                <a:spcPts val="600"/>
              </a:spcBef>
              <a:buClr>
                <a:schemeClr val="bg2"/>
              </a:buClr>
              <a:buSzTx/>
            </a:pPr>
            <a:r>
              <a:rPr lang="en-US" sz="2400" dirty="0"/>
              <a:t>Failure to change strategy when circumstances dictate could undermine a company’s success.</a:t>
            </a:r>
          </a:p>
          <a:p>
            <a:pPr>
              <a:spcBef>
                <a:spcPts val="600"/>
              </a:spcBef>
              <a:buClr>
                <a:schemeClr val="bg2"/>
              </a:buClr>
              <a:buSzTx/>
            </a:pPr>
            <a:r>
              <a:rPr lang="en-US" sz="2400" dirty="0"/>
              <a:t>Competition can dictate a change in strategy.</a:t>
            </a:r>
          </a:p>
          <a:p>
            <a:pPr>
              <a:spcBef>
                <a:spcPts val="600"/>
              </a:spcBef>
              <a:buClr>
                <a:schemeClr val="bg2"/>
              </a:buClr>
              <a:buSzTx/>
            </a:pPr>
            <a:r>
              <a:rPr lang="en-US" sz="2400" dirty="0"/>
              <a:t>Organizations that don’t recognize a need to change strategy may not survive in the long run.</a:t>
            </a:r>
            <a:endParaRPr lang="en-US" sz="1200" dirty="0"/>
          </a:p>
        </p:txBody>
      </p:sp>
    </p:spTree>
    <p:extLst>
      <p:ext uri="{BB962C8B-B14F-4D97-AF65-F5344CB8AC3E}">
        <p14:creationId xmlns:p14="http://schemas.microsoft.com/office/powerpoint/2010/main" val="96571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29988"/>
            <a:ext cx="8229600" cy="563880"/>
          </a:xfrm>
        </p:spPr>
        <p:txBody>
          <a:bodyPr/>
          <a:lstStyle/>
          <a:p>
            <a:r>
              <a:rPr lang="en-US" dirty="0"/>
              <a:t>Types of Change: Structure</a:t>
            </a:r>
          </a:p>
        </p:txBody>
      </p:sp>
      <p:sp>
        <p:nvSpPr>
          <p:cNvPr id="3" name="Content Placeholder 2"/>
          <p:cNvSpPr>
            <a:spLocks noGrp="1"/>
          </p:cNvSpPr>
          <p:nvPr>
            <p:ph idx="1"/>
          </p:nvPr>
        </p:nvSpPr>
        <p:spPr>
          <a:xfrm>
            <a:off x="457200" y="1066800"/>
            <a:ext cx="8229600" cy="1219200"/>
          </a:xfrm>
        </p:spPr>
        <p:txBody>
          <a:bodyPr/>
          <a:lstStyle/>
          <a:p>
            <a:r>
              <a:rPr lang="en-US" sz="2800" dirty="0"/>
              <a:t>Changing structural components</a:t>
            </a:r>
            <a:endParaRPr lang="en-US" sz="2800" b="1" dirty="0"/>
          </a:p>
          <a:p>
            <a:r>
              <a:rPr lang="en-US" sz="2800" dirty="0"/>
              <a:t>Changing structural design</a:t>
            </a:r>
          </a:p>
        </p:txBody>
      </p:sp>
    </p:spTree>
    <p:extLst>
      <p:ext uri="{BB962C8B-B14F-4D97-AF65-F5344CB8AC3E}">
        <p14:creationId xmlns:p14="http://schemas.microsoft.com/office/powerpoint/2010/main" val="76455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Types of Change: Technology</a:t>
            </a:r>
          </a:p>
        </p:txBody>
      </p:sp>
      <p:sp>
        <p:nvSpPr>
          <p:cNvPr id="3" name="Content Placeholder 2"/>
          <p:cNvSpPr>
            <a:spLocks noGrp="1"/>
          </p:cNvSpPr>
          <p:nvPr>
            <p:ph idx="1"/>
          </p:nvPr>
        </p:nvSpPr>
        <p:spPr>
          <a:xfrm>
            <a:off x="457200" y="1066800"/>
            <a:ext cx="8229600" cy="1676400"/>
          </a:xfrm>
        </p:spPr>
        <p:txBody>
          <a:bodyPr/>
          <a:lstStyle/>
          <a:p>
            <a:r>
              <a:rPr lang="en-US" sz="2400" dirty="0"/>
              <a:t>New equipment, tools, or methods</a:t>
            </a:r>
            <a:endParaRPr lang="en-US" sz="2400" b="1" dirty="0"/>
          </a:p>
          <a:p>
            <a:r>
              <a:rPr lang="en-US" sz="2400" dirty="0"/>
              <a:t>Automation</a:t>
            </a:r>
          </a:p>
          <a:p>
            <a:r>
              <a:rPr lang="en-US" sz="2400" dirty="0"/>
              <a:t>Computerization</a:t>
            </a:r>
          </a:p>
        </p:txBody>
      </p:sp>
    </p:spTree>
    <p:extLst>
      <p:ext uri="{BB962C8B-B14F-4D97-AF65-F5344CB8AC3E}">
        <p14:creationId xmlns:p14="http://schemas.microsoft.com/office/powerpoint/2010/main" val="179445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Types of Change: People</a:t>
            </a:r>
          </a:p>
        </p:txBody>
      </p:sp>
      <p:sp>
        <p:nvSpPr>
          <p:cNvPr id="3" name="Content Placeholder 2"/>
          <p:cNvSpPr>
            <a:spLocks noGrp="1"/>
          </p:cNvSpPr>
          <p:nvPr>
            <p:ph idx="1"/>
          </p:nvPr>
        </p:nvSpPr>
        <p:spPr>
          <a:xfrm>
            <a:off x="457200" y="1066800"/>
            <a:ext cx="8229600" cy="1524000"/>
          </a:xfrm>
        </p:spPr>
        <p:txBody>
          <a:bodyPr/>
          <a:lstStyle/>
          <a:p>
            <a:r>
              <a:rPr lang="en-US" sz="2400" b="1" dirty="0"/>
              <a:t>Organizational development</a:t>
            </a:r>
            <a:r>
              <a:rPr lang="en-US" sz="2400" dirty="0"/>
              <a:t>: change methods that focus on people and the nature and quality of interpersonal work relationships</a:t>
            </a:r>
            <a:endParaRPr lang="en-US" sz="2400" b="1" dirty="0"/>
          </a:p>
        </p:txBody>
      </p:sp>
    </p:spTree>
    <p:extLst>
      <p:ext uri="{BB962C8B-B14F-4D97-AF65-F5344CB8AC3E}">
        <p14:creationId xmlns:p14="http://schemas.microsoft.com/office/powerpoint/2010/main" val="192717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79294"/>
            <a:ext cx="8229600" cy="609600"/>
          </a:xfrm>
        </p:spPr>
        <p:txBody>
          <a:bodyPr/>
          <a:lstStyle/>
          <a:p>
            <a:r>
              <a:rPr lang="en-US" dirty="0"/>
              <a:t>Exhibit 7.4 Popular </a:t>
            </a:r>
            <a:r>
              <a:rPr lang="en-US" spc="-400" dirty="0"/>
              <a:t>O </a:t>
            </a:r>
            <a:r>
              <a:rPr lang="en-US" dirty="0"/>
              <a:t>D Techniques</a:t>
            </a:r>
          </a:p>
        </p:txBody>
      </p:sp>
      <p:pic>
        <p:nvPicPr>
          <p:cNvPr id="8" name="Picture Placeholder 7" descr="An exhibit illustrates the most popular Organizational Development (OD) techniques.&#10;Long description is available in notes,&#10;press F6">
            <a:extLst>
              <a:ext uri="{FF2B5EF4-FFF2-40B4-BE49-F238E27FC236}">
                <a16:creationId xmlns:a16="http://schemas.microsoft.com/office/drawing/2014/main" id="{2A96AE95-5CDA-42A8-BE8F-CBEDF3E40252}"/>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tretch>
            <a:fillRect/>
          </a:stretch>
        </p:blipFill>
        <p:spPr>
          <a:xfrm>
            <a:off x="1117519" y="1079272"/>
            <a:ext cx="6914782" cy="4333761"/>
          </a:xfrm>
          <a:prstGeom prst="rect">
            <a:avLst/>
          </a:prstGeom>
        </p:spPr>
      </p:pic>
      <p:sp>
        <p:nvSpPr>
          <p:cNvPr id="4" name="Content Placeholder 3">
            <a:extLst>
              <a:ext uri="{FF2B5EF4-FFF2-40B4-BE49-F238E27FC236}">
                <a16:creationId xmlns:a16="http://schemas.microsoft.com/office/drawing/2014/main" id="{A94DAF6E-F7F8-4150-999F-B80BC552ECC5}"/>
              </a:ext>
            </a:extLst>
          </p:cNvPr>
          <p:cNvSpPr>
            <a:spLocks noGrp="1"/>
          </p:cNvSpPr>
          <p:nvPr>
            <p:ph sz="quarter" idx="15"/>
          </p:nvPr>
        </p:nvSpPr>
        <p:spPr>
          <a:xfrm>
            <a:off x="457200" y="5715000"/>
            <a:ext cx="8229600" cy="381000"/>
          </a:xfrm>
        </p:spPr>
        <p:txBody>
          <a:bodyPr/>
          <a:lstStyle/>
          <a:p>
            <a:pPr marL="0" indent="0">
              <a:buNone/>
            </a:pPr>
            <a:r>
              <a:rPr lang="en-US" dirty="0"/>
              <a:t>The most popular </a:t>
            </a:r>
            <a:r>
              <a:rPr lang="en-US" spc="-200" dirty="0"/>
              <a:t>O </a:t>
            </a:r>
            <a:r>
              <a:rPr lang="en-US" dirty="0"/>
              <a:t>D techniques are described in Exhibit 7.4.</a:t>
            </a:r>
          </a:p>
        </p:txBody>
      </p:sp>
    </p:spTree>
    <p:extLst>
      <p:ext uri="{BB962C8B-B14F-4D97-AF65-F5344CB8AC3E}">
        <p14:creationId xmlns:p14="http://schemas.microsoft.com/office/powerpoint/2010/main" val="72580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50"/>
            <a:ext cx="8229600" cy="580815"/>
          </a:xfrm>
        </p:spPr>
        <p:txBody>
          <a:bodyPr/>
          <a:lstStyle/>
          <a:p>
            <a:r>
              <a:rPr lang="en-US" dirty="0"/>
              <a:t>Why Do People Resist Change?</a:t>
            </a:r>
          </a:p>
        </p:txBody>
      </p:sp>
      <p:sp>
        <p:nvSpPr>
          <p:cNvPr id="3" name="Content Placeholder 2"/>
          <p:cNvSpPr>
            <a:spLocks noGrp="1"/>
          </p:cNvSpPr>
          <p:nvPr>
            <p:ph idx="1"/>
          </p:nvPr>
        </p:nvSpPr>
        <p:spPr>
          <a:xfrm>
            <a:off x="457200" y="1066800"/>
            <a:ext cx="8229600" cy="2362199"/>
          </a:xfrm>
        </p:spPr>
        <p:txBody>
          <a:bodyPr/>
          <a:lstStyle/>
          <a:p>
            <a:r>
              <a:rPr lang="en-US" sz="2400" dirty="0"/>
              <a:t>Uncertainty</a:t>
            </a:r>
            <a:endParaRPr lang="en-US" sz="2400" b="1" dirty="0"/>
          </a:p>
          <a:p>
            <a:r>
              <a:rPr lang="en-US" sz="2400" dirty="0"/>
              <a:t>Habit</a:t>
            </a:r>
          </a:p>
          <a:p>
            <a:r>
              <a:rPr lang="en-US" sz="2400" dirty="0"/>
              <a:t>Fear of loss</a:t>
            </a:r>
          </a:p>
          <a:p>
            <a:r>
              <a:rPr lang="en-US" sz="2400" dirty="0"/>
              <a:t>Belief change is inconsistent with goals of organization</a:t>
            </a:r>
          </a:p>
        </p:txBody>
      </p:sp>
    </p:spTree>
    <p:extLst>
      <p:ext uri="{BB962C8B-B14F-4D97-AF65-F5344CB8AC3E}">
        <p14:creationId xmlns:p14="http://schemas.microsoft.com/office/powerpoint/2010/main" val="94990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94"/>
            <a:ext cx="8229600" cy="580815"/>
          </a:xfrm>
        </p:spPr>
        <p:txBody>
          <a:bodyPr/>
          <a:lstStyle/>
          <a:p>
            <a:r>
              <a:rPr lang="en-US" sz="3200" dirty="0"/>
              <a:t>Techniques for Reducing Resistance to Change</a:t>
            </a:r>
          </a:p>
        </p:txBody>
      </p:sp>
      <p:sp>
        <p:nvSpPr>
          <p:cNvPr id="3" name="Content Placeholder 2"/>
          <p:cNvSpPr>
            <a:spLocks noGrp="1"/>
          </p:cNvSpPr>
          <p:nvPr>
            <p:ph idx="1"/>
          </p:nvPr>
        </p:nvSpPr>
        <p:spPr>
          <a:xfrm>
            <a:off x="457200" y="1066800"/>
            <a:ext cx="8229600" cy="3657600"/>
          </a:xfrm>
        </p:spPr>
        <p:txBody>
          <a:bodyPr/>
          <a:lstStyle/>
          <a:p>
            <a:r>
              <a:rPr lang="en-US" sz="2400" dirty="0"/>
              <a:t>Education and communication</a:t>
            </a:r>
            <a:endParaRPr lang="en-US" sz="2400" b="1" dirty="0"/>
          </a:p>
          <a:p>
            <a:r>
              <a:rPr lang="en-US" sz="2400" dirty="0"/>
              <a:t>Participation</a:t>
            </a:r>
          </a:p>
          <a:p>
            <a:r>
              <a:rPr lang="en-US" sz="2400" dirty="0"/>
              <a:t>Facilitation and support</a:t>
            </a:r>
          </a:p>
          <a:p>
            <a:r>
              <a:rPr lang="en-US" sz="2400" dirty="0"/>
              <a:t>Negotiation</a:t>
            </a:r>
          </a:p>
          <a:p>
            <a:r>
              <a:rPr lang="en-US" sz="2400" dirty="0"/>
              <a:t>Manipulation and co-optation</a:t>
            </a:r>
          </a:p>
          <a:p>
            <a:r>
              <a:rPr lang="en-US" sz="2400" dirty="0"/>
              <a:t>Coercion</a:t>
            </a:r>
          </a:p>
        </p:txBody>
      </p:sp>
    </p:spTree>
    <p:extLst>
      <p:ext uri="{BB962C8B-B14F-4D97-AF65-F5344CB8AC3E}">
        <p14:creationId xmlns:p14="http://schemas.microsoft.com/office/powerpoint/2010/main" val="125616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706"/>
            <a:ext cx="8229600" cy="1066800"/>
          </a:xfrm>
        </p:spPr>
        <p:txBody>
          <a:bodyPr/>
          <a:lstStyle/>
          <a:p>
            <a:r>
              <a:rPr lang="en-US" sz="3200" dirty="0"/>
              <a:t>Exhibit 7.5 Techniques for Reducing Resistance to Change</a:t>
            </a:r>
          </a:p>
        </p:txBody>
      </p:sp>
      <p:graphicFrame>
        <p:nvGraphicFramePr>
          <p:cNvPr id="7" name="Table 6" descr="Headers: Technique, When Used, Advantage, Disadvantage"/>
          <p:cNvGraphicFramePr>
            <a:graphicFrameLocks noGrp="1"/>
          </p:cNvGraphicFramePr>
          <p:nvPr>
            <p:extLst>
              <p:ext uri="{D42A27DB-BD31-4B8C-83A1-F6EECF244321}">
                <p14:modId xmlns:p14="http://schemas.microsoft.com/office/powerpoint/2010/main" val="3138983434"/>
              </p:ext>
            </p:extLst>
          </p:nvPr>
        </p:nvGraphicFramePr>
        <p:xfrm>
          <a:off x="457200" y="1371600"/>
          <a:ext cx="8229599" cy="4804382"/>
        </p:xfrm>
        <a:graphic>
          <a:graphicData uri="http://schemas.openxmlformats.org/drawingml/2006/table">
            <a:tbl>
              <a:tblPr firstRow="1" bandRow="1">
                <a:tableStyleId>{3B4B98B0-60AC-42C2-AFA5-B58CD77FA1E5}</a:tableStyleId>
              </a:tblPr>
              <a:tblGrid>
                <a:gridCol w="1602223">
                  <a:extLst>
                    <a:ext uri="{9D8B030D-6E8A-4147-A177-3AD203B41FA5}">
                      <a16:colId xmlns:a16="http://schemas.microsoft.com/office/drawing/2014/main" val="20000"/>
                    </a:ext>
                  </a:extLst>
                </a:gridCol>
                <a:gridCol w="2403334">
                  <a:extLst>
                    <a:ext uri="{9D8B030D-6E8A-4147-A177-3AD203B41FA5}">
                      <a16:colId xmlns:a16="http://schemas.microsoft.com/office/drawing/2014/main" val="20001"/>
                    </a:ext>
                  </a:extLst>
                </a:gridCol>
                <a:gridCol w="1893536">
                  <a:extLst>
                    <a:ext uri="{9D8B030D-6E8A-4147-A177-3AD203B41FA5}">
                      <a16:colId xmlns:a16="http://schemas.microsoft.com/office/drawing/2014/main" val="20002"/>
                    </a:ext>
                  </a:extLst>
                </a:gridCol>
                <a:gridCol w="2330506">
                  <a:extLst>
                    <a:ext uri="{9D8B030D-6E8A-4147-A177-3AD203B41FA5}">
                      <a16:colId xmlns:a16="http://schemas.microsoft.com/office/drawing/2014/main" val="20003"/>
                    </a:ext>
                  </a:extLst>
                </a:gridCol>
              </a:tblGrid>
              <a:tr h="412915">
                <a:tc>
                  <a:txBody>
                    <a:bodyPr/>
                    <a:lstStyle/>
                    <a:p>
                      <a:pPr algn="ctr"/>
                      <a:r>
                        <a:rPr lang="en-US" sz="1400" baseline="0" dirty="0">
                          <a:solidFill>
                            <a:schemeClr val="bg1"/>
                          </a:solidFill>
                        </a:rPr>
                        <a:t>Technique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400" baseline="0" dirty="0">
                          <a:solidFill>
                            <a:schemeClr val="bg1"/>
                          </a:solidFill>
                        </a:rPr>
                        <a:t>When Used</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400" baseline="0" dirty="0">
                          <a:solidFill>
                            <a:schemeClr val="bg1"/>
                          </a:solidFill>
                        </a:rPr>
                        <a:t>Advantage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400" baseline="0" dirty="0">
                          <a:solidFill>
                            <a:schemeClr val="bg1"/>
                          </a:solidFill>
                        </a:rPr>
                        <a:t>Disadvantage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740164">
                <a:tc>
                  <a:txBody>
                    <a:bodyPr/>
                    <a:lstStyle/>
                    <a:p>
                      <a:r>
                        <a:rPr lang="en-US" sz="1400" baseline="0" dirty="0"/>
                        <a:t>Education and communication</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When resistance is due to misinformation</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Clear up misunderstandings</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May not work when mutual trust and credibility are lacking</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751921">
                <a:tc>
                  <a:txBody>
                    <a:bodyPr/>
                    <a:lstStyle/>
                    <a:p>
                      <a:r>
                        <a:rPr lang="en-US" sz="1400" baseline="0" dirty="0"/>
                        <a:t>Participation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When resisters have the expertise to make a contribution</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Increase involvement and acceptance</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Time-consuming; has potential for a poor solution</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609600">
                <a:tc>
                  <a:txBody>
                    <a:bodyPr/>
                    <a:lstStyle/>
                    <a:p>
                      <a:r>
                        <a:rPr lang="en-US" sz="1400" baseline="0" dirty="0"/>
                        <a:t>Facilitation and support</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When resisters are fearful and anxiety ridden</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Can facilitate needed adjustments</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Expensive; no guarantee of success</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628208">
                <a:tc>
                  <a:txBody>
                    <a:bodyPr/>
                    <a:lstStyle/>
                    <a:p>
                      <a:r>
                        <a:rPr lang="en-US" sz="1400" baseline="0" dirty="0"/>
                        <a:t>Negotiation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When resistance comes from a powerful group</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Can “buy” commitment</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Potentially high cost; opens doors for others to apply pressure too</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777832">
                <a:tc>
                  <a:txBody>
                    <a:bodyPr/>
                    <a:lstStyle/>
                    <a:p>
                      <a:r>
                        <a:rPr lang="en-US" sz="1400" baseline="0" dirty="0"/>
                        <a:t>Manipulation and co-optation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When a powerful group’s endorsement is needed</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Inexpensive, easy way to gain support</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Can backfire, causing change agent to lose credibility</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780430">
                <a:tc>
                  <a:txBody>
                    <a:bodyPr/>
                    <a:lstStyle/>
                    <a:p>
                      <a:r>
                        <a:rPr lang="en-US" sz="1400" baseline="0" dirty="0"/>
                        <a:t>Coercion</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When a powerful group’s endorsement is needed</a:t>
                      </a:r>
                      <a:endParaRPr lang="en-US" sz="14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Inexpensive, easy way to gain support</a:t>
                      </a:r>
                      <a:endParaRPr lang="en-US" sz="14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May be illegal; may undermine change agent’s credibility</a:t>
                      </a:r>
                      <a:endParaRPr lang="en-US" sz="14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338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Learning Objectives</a:t>
            </a:r>
          </a:p>
        </p:txBody>
      </p:sp>
      <p:sp>
        <p:nvSpPr>
          <p:cNvPr id="3" name="Content Placeholder 2"/>
          <p:cNvSpPr>
            <a:spLocks noGrp="1"/>
          </p:cNvSpPr>
          <p:nvPr>
            <p:ph idx="1"/>
          </p:nvPr>
        </p:nvSpPr>
        <p:spPr>
          <a:xfrm>
            <a:off x="457200" y="1066801"/>
            <a:ext cx="8229600" cy="4267200"/>
          </a:xfrm>
        </p:spPr>
        <p:txBody>
          <a:bodyPr/>
          <a:lstStyle/>
          <a:p>
            <a:pPr marL="0" indent="0">
              <a:buNone/>
            </a:pPr>
            <a:r>
              <a:rPr lang="en-US" sz="2400" b="1" dirty="0">
                <a:solidFill>
                  <a:srgbClr val="007FA3"/>
                </a:solidFill>
              </a:rPr>
              <a:t>7.1 </a:t>
            </a:r>
            <a:r>
              <a:rPr lang="en-US" sz="2400" b="1" dirty="0"/>
              <a:t>Describe </a:t>
            </a:r>
            <a:r>
              <a:rPr lang="en-US" sz="2400" dirty="0"/>
              <a:t>making the case for change.</a:t>
            </a:r>
          </a:p>
          <a:p>
            <a:pPr marL="0" indent="0">
              <a:buNone/>
            </a:pPr>
            <a:r>
              <a:rPr lang="en-US" sz="2400" b="1" dirty="0">
                <a:solidFill>
                  <a:srgbClr val="007FA3"/>
                </a:solidFill>
                <a:latin typeface="Arial" pitchFamily="34" charset="0"/>
                <a:cs typeface="Arial" pitchFamily="34" charset="0"/>
              </a:rPr>
              <a:t>7.2 </a:t>
            </a:r>
            <a:r>
              <a:rPr lang="en-US" sz="2400" b="1" dirty="0">
                <a:latin typeface="Arial" pitchFamily="34" charset="0"/>
                <a:cs typeface="Arial" pitchFamily="34" charset="0"/>
              </a:rPr>
              <a:t>Compare </a:t>
            </a:r>
            <a:r>
              <a:rPr lang="en-US" sz="2400" dirty="0">
                <a:latin typeface="Arial" pitchFamily="34" charset="0"/>
                <a:cs typeface="Arial" pitchFamily="34" charset="0"/>
              </a:rPr>
              <a:t>and contrast views on the change process</a:t>
            </a:r>
            <a:r>
              <a:rPr lang="en-US" sz="2400" dirty="0"/>
              <a:t>.</a:t>
            </a:r>
          </a:p>
          <a:p>
            <a:pPr marL="0" indent="0">
              <a:buNone/>
            </a:pPr>
            <a:r>
              <a:rPr lang="en-US" sz="2400" b="1" dirty="0">
                <a:solidFill>
                  <a:srgbClr val="007FA3"/>
                </a:solidFill>
              </a:rPr>
              <a:t>7.3 </a:t>
            </a:r>
            <a:r>
              <a:rPr lang="en-US" sz="2400" b="1" dirty="0">
                <a:latin typeface="Arial" pitchFamily="34" charset="0"/>
                <a:cs typeface="Arial" pitchFamily="34" charset="0"/>
              </a:rPr>
              <a:t>Classify </a:t>
            </a:r>
            <a:r>
              <a:rPr lang="en-US" sz="2400" dirty="0">
                <a:latin typeface="Arial" pitchFamily="34" charset="0"/>
                <a:cs typeface="Arial" pitchFamily="34" charset="0"/>
              </a:rPr>
              <a:t>areas of organizational change</a:t>
            </a:r>
            <a:r>
              <a:rPr lang="en-US" sz="2400" dirty="0"/>
              <a:t>.</a:t>
            </a:r>
          </a:p>
          <a:p>
            <a:pPr marL="0" indent="0">
              <a:buNone/>
            </a:pPr>
            <a:r>
              <a:rPr lang="en-US" sz="2400" b="1" dirty="0">
                <a:solidFill>
                  <a:srgbClr val="007FA3"/>
                </a:solidFill>
              </a:rPr>
              <a:t>7.4 </a:t>
            </a:r>
            <a:r>
              <a:rPr lang="en-US" sz="2400" b="1" dirty="0">
                <a:latin typeface="Arial" pitchFamily="34" charset="0"/>
                <a:cs typeface="Arial" pitchFamily="34" charset="0"/>
              </a:rPr>
              <a:t>Explain </a:t>
            </a:r>
            <a:r>
              <a:rPr lang="en-US" sz="2400" dirty="0">
                <a:latin typeface="Arial" pitchFamily="34" charset="0"/>
                <a:cs typeface="Arial" pitchFamily="34" charset="0"/>
              </a:rPr>
              <a:t>how to manage change</a:t>
            </a:r>
            <a:r>
              <a:rPr lang="en-US" sz="2400" dirty="0"/>
              <a:t>.</a:t>
            </a:r>
          </a:p>
          <a:p>
            <a:pPr marL="0" indent="0">
              <a:buNone/>
            </a:pPr>
            <a:r>
              <a:rPr lang="en-US" sz="2400" b="1" dirty="0">
                <a:solidFill>
                  <a:srgbClr val="007FA3"/>
                </a:solidFill>
              </a:rPr>
              <a:t>7.5 </a:t>
            </a:r>
            <a:r>
              <a:rPr lang="en-US" sz="2400" b="1" dirty="0">
                <a:latin typeface="Arial" pitchFamily="34" charset="0"/>
                <a:cs typeface="Arial" pitchFamily="34" charset="0"/>
              </a:rPr>
              <a:t>Discuss </a:t>
            </a:r>
            <a:r>
              <a:rPr lang="en-US" sz="2400" dirty="0">
                <a:latin typeface="Arial" pitchFamily="34" charset="0"/>
                <a:cs typeface="Arial" pitchFamily="34" charset="0"/>
              </a:rPr>
              <a:t>contemporary issues in managing change</a:t>
            </a:r>
            <a:r>
              <a:rPr lang="en-US" sz="2400" dirty="0"/>
              <a:t>.</a:t>
            </a:r>
          </a:p>
          <a:p>
            <a:pPr marL="0" indent="0">
              <a:buNone/>
            </a:pPr>
            <a:r>
              <a:rPr lang="en-US" sz="2400" b="1" dirty="0">
                <a:solidFill>
                  <a:srgbClr val="007FA3"/>
                </a:solidFill>
              </a:rPr>
              <a:t>7.6 </a:t>
            </a:r>
            <a:r>
              <a:rPr lang="en-US" sz="2400" b="1" dirty="0">
                <a:latin typeface="Arial" pitchFamily="34" charset="0"/>
                <a:cs typeface="Arial" pitchFamily="34" charset="0"/>
              </a:rPr>
              <a:t>Describe </a:t>
            </a:r>
            <a:r>
              <a:rPr lang="en-US" sz="2400" dirty="0">
                <a:latin typeface="Arial" pitchFamily="34" charset="0"/>
                <a:cs typeface="Arial" pitchFamily="34" charset="0"/>
              </a:rPr>
              <a:t>techniques for stimulating innovation</a:t>
            </a:r>
            <a:r>
              <a:rPr lang="en-US" sz="2400" dirty="0"/>
              <a:t>.</a:t>
            </a:r>
          </a:p>
          <a:p>
            <a:pPr marL="495300" indent="-495300">
              <a:buNone/>
            </a:pPr>
            <a:r>
              <a:rPr lang="en-US" sz="2400" b="1" dirty="0">
                <a:solidFill>
                  <a:srgbClr val="007FA3"/>
                </a:solidFill>
              </a:rPr>
              <a:t>7.7 </a:t>
            </a:r>
            <a:r>
              <a:rPr lang="en-US" sz="2400" b="1" dirty="0">
                <a:latin typeface="Arial" pitchFamily="34" charset="0"/>
                <a:cs typeface="Arial" pitchFamily="34" charset="0"/>
              </a:rPr>
              <a:t>Explain </a:t>
            </a:r>
            <a:r>
              <a:rPr lang="en-US" sz="2400" dirty="0">
                <a:latin typeface="Arial" pitchFamily="34" charset="0"/>
                <a:cs typeface="Arial" pitchFamily="34" charset="0"/>
              </a:rPr>
              <a:t>why managing disruptive innovation is important</a:t>
            </a:r>
            <a:r>
              <a:rPr lang="en-US" sz="2400" dirty="0"/>
              <a:t>.</a:t>
            </a:r>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50"/>
            <a:ext cx="8229600" cy="580815"/>
          </a:xfrm>
        </p:spPr>
        <p:txBody>
          <a:bodyPr/>
          <a:lstStyle/>
          <a:p>
            <a:r>
              <a:rPr lang="en-US" dirty="0"/>
              <a:t>Changing an Organization’s Culture</a:t>
            </a:r>
          </a:p>
        </p:txBody>
      </p:sp>
      <p:sp>
        <p:nvSpPr>
          <p:cNvPr id="3" name="Content Placeholder 2"/>
          <p:cNvSpPr>
            <a:spLocks noGrp="1"/>
          </p:cNvSpPr>
          <p:nvPr>
            <p:ph idx="1"/>
          </p:nvPr>
        </p:nvSpPr>
        <p:spPr>
          <a:xfrm>
            <a:off x="457200" y="1066800"/>
            <a:ext cx="8229600" cy="2286000"/>
          </a:xfrm>
        </p:spPr>
        <p:txBody>
          <a:bodyPr/>
          <a:lstStyle/>
          <a:p>
            <a:r>
              <a:rPr lang="en-US" sz="2400" dirty="0"/>
              <a:t>The fact that an organization’s culture is made up of relatively stable and permanent characteristics tends to make it very resistant to change.</a:t>
            </a:r>
          </a:p>
          <a:p>
            <a:r>
              <a:rPr lang="en-US" sz="2400" dirty="0"/>
              <a:t>However, cultures can be changed even if the process is difficult.</a:t>
            </a:r>
          </a:p>
        </p:txBody>
      </p:sp>
    </p:spTree>
    <p:extLst>
      <p:ext uri="{BB962C8B-B14F-4D97-AF65-F5344CB8AC3E}">
        <p14:creationId xmlns:p14="http://schemas.microsoft.com/office/powerpoint/2010/main" val="179791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Understanding the Situational Factors</a:t>
            </a:r>
          </a:p>
        </p:txBody>
      </p:sp>
      <p:sp>
        <p:nvSpPr>
          <p:cNvPr id="3" name="Content Placeholder 2"/>
          <p:cNvSpPr>
            <a:spLocks noGrp="1"/>
          </p:cNvSpPr>
          <p:nvPr>
            <p:ph idx="1"/>
          </p:nvPr>
        </p:nvSpPr>
        <p:spPr>
          <a:xfrm>
            <a:off x="457200" y="1066800"/>
            <a:ext cx="8229600" cy="2362200"/>
          </a:xfrm>
        </p:spPr>
        <p:txBody>
          <a:bodyPr/>
          <a:lstStyle/>
          <a:p>
            <a:r>
              <a:rPr lang="en-US" sz="2400" dirty="0"/>
              <a:t>Conditions that facilitate change:</a:t>
            </a:r>
          </a:p>
          <a:p>
            <a:pPr lvl="1"/>
            <a:r>
              <a:rPr lang="en-US" sz="2400" dirty="0"/>
              <a:t>dramatic crisis occurs</a:t>
            </a:r>
          </a:p>
          <a:p>
            <a:pPr lvl="1"/>
            <a:r>
              <a:rPr lang="en-US" sz="2400" dirty="0"/>
              <a:t>leadership changes hands</a:t>
            </a:r>
          </a:p>
          <a:p>
            <a:pPr lvl="1"/>
            <a:r>
              <a:rPr lang="en-US" sz="2400" dirty="0"/>
              <a:t>organization is young and small</a:t>
            </a:r>
          </a:p>
          <a:p>
            <a:pPr lvl="1"/>
            <a:r>
              <a:rPr lang="en-US" sz="2400" dirty="0"/>
              <a:t>culture is weak</a:t>
            </a:r>
            <a:endParaRPr lang="en-US" sz="2400" b="1" dirty="0"/>
          </a:p>
        </p:txBody>
      </p:sp>
    </p:spTree>
    <p:extLst>
      <p:ext uri="{BB962C8B-B14F-4D97-AF65-F5344CB8AC3E}">
        <p14:creationId xmlns:p14="http://schemas.microsoft.com/office/powerpoint/2010/main" val="39281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6280"/>
          </a:xfrm>
        </p:spPr>
        <p:txBody>
          <a:bodyPr/>
          <a:lstStyle/>
          <a:p>
            <a:r>
              <a:rPr lang="en-US" sz="3600" dirty="0"/>
              <a:t>Exhibit 7.6 Changing Culture</a:t>
            </a:r>
          </a:p>
        </p:txBody>
      </p:sp>
      <p:sp>
        <p:nvSpPr>
          <p:cNvPr id="5" name="Content Placeholder 4"/>
          <p:cNvSpPr>
            <a:spLocks noGrp="1"/>
          </p:cNvSpPr>
          <p:nvPr>
            <p:ph idx="13"/>
          </p:nvPr>
        </p:nvSpPr>
        <p:spPr>
          <a:xfrm>
            <a:off x="477748" y="803096"/>
            <a:ext cx="8229600" cy="4988104"/>
          </a:xfrm>
        </p:spPr>
        <p:txBody>
          <a:bodyPr/>
          <a:lstStyle/>
          <a:p>
            <a:pPr marL="0" indent="0">
              <a:spcBef>
                <a:spcPts val="600"/>
              </a:spcBef>
              <a:buClrTx/>
              <a:buNone/>
              <a:defRPr/>
            </a:pPr>
            <a:r>
              <a:rPr lang="en-US" sz="2200" b="1" dirty="0"/>
              <a:t>Set the tone through management behavior; </a:t>
            </a:r>
            <a:r>
              <a:rPr lang="en-US" sz="2200" dirty="0"/>
              <a:t>top managers, particularly, need to be positive role models.</a:t>
            </a:r>
          </a:p>
          <a:p>
            <a:pPr marL="0" indent="0">
              <a:spcBef>
                <a:spcPts val="600"/>
              </a:spcBef>
              <a:buClrTx/>
              <a:buNone/>
              <a:defRPr/>
            </a:pPr>
            <a:r>
              <a:rPr lang="en-US" sz="2200" dirty="0"/>
              <a:t>Create </a:t>
            </a:r>
            <a:r>
              <a:rPr lang="en-US" sz="2200" b="1" dirty="0"/>
              <a:t>new stories, symbols, and rituals </a:t>
            </a:r>
            <a:r>
              <a:rPr lang="en-US" sz="2200" dirty="0"/>
              <a:t>to replace those currently in use. Select, promote, and support employees who </a:t>
            </a:r>
            <a:r>
              <a:rPr lang="en-US" sz="2200" b="1" dirty="0"/>
              <a:t>adop</a:t>
            </a:r>
            <a:r>
              <a:rPr lang="en-US" sz="2200" dirty="0"/>
              <a:t>t the new values.</a:t>
            </a:r>
            <a:endParaRPr lang="en-US" sz="2200" b="1" dirty="0"/>
          </a:p>
          <a:p>
            <a:pPr marL="0" indent="0">
              <a:spcBef>
                <a:spcPts val="600"/>
              </a:spcBef>
              <a:buClrTx/>
              <a:buNone/>
              <a:defRPr/>
            </a:pPr>
            <a:r>
              <a:rPr lang="en-US" sz="2200" b="1" dirty="0"/>
              <a:t>Redesign socialization processes</a:t>
            </a:r>
            <a:r>
              <a:rPr lang="en-US" sz="2200" dirty="0"/>
              <a:t> to align with the new values.</a:t>
            </a:r>
          </a:p>
          <a:p>
            <a:pPr marL="0" indent="0">
              <a:spcBef>
                <a:spcPts val="600"/>
              </a:spcBef>
              <a:buClrTx/>
              <a:buNone/>
              <a:defRPr/>
            </a:pPr>
            <a:r>
              <a:rPr lang="en-US" sz="2200" dirty="0"/>
              <a:t>To encourage acceptance of the new values, </a:t>
            </a:r>
            <a:r>
              <a:rPr lang="en-US" sz="2200" b="1" dirty="0"/>
              <a:t>change the reward system.</a:t>
            </a:r>
            <a:endParaRPr lang="en-US" sz="2200" dirty="0"/>
          </a:p>
          <a:p>
            <a:pPr marL="0" indent="0">
              <a:spcBef>
                <a:spcPts val="600"/>
              </a:spcBef>
              <a:buClrTx/>
              <a:buNone/>
              <a:defRPr/>
            </a:pPr>
            <a:r>
              <a:rPr lang="en-US" sz="2200" dirty="0"/>
              <a:t>Replace unwritten norms with </a:t>
            </a:r>
            <a:r>
              <a:rPr lang="en-US" sz="2200" b="1" dirty="0"/>
              <a:t>clearly specified expectations.</a:t>
            </a:r>
          </a:p>
          <a:p>
            <a:pPr marL="0" indent="0">
              <a:spcBef>
                <a:spcPts val="600"/>
              </a:spcBef>
              <a:buClrTx/>
              <a:buNone/>
              <a:defRPr/>
            </a:pPr>
            <a:r>
              <a:rPr lang="en-US" sz="2200" b="1" dirty="0"/>
              <a:t>Shake up current subcultures </a:t>
            </a:r>
            <a:r>
              <a:rPr lang="en-US" sz="2200" dirty="0"/>
              <a:t>through job transfers, job rotation, and/or terminations.</a:t>
            </a:r>
          </a:p>
          <a:p>
            <a:pPr marL="0" indent="0">
              <a:spcBef>
                <a:spcPts val="600"/>
              </a:spcBef>
              <a:buClrTx/>
              <a:buNone/>
              <a:defRPr/>
            </a:pPr>
            <a:r>
              <a:rPr lang="en-US" sz="2200" dirty="0"/>
              <a:t>Work to get consensus through </a:t>
            </a:r>
            <a:r>
              <a:rPr lang="en-US" sz="2200" b="1" dirty="0"/>
              <a:t>employee participation</a:t>
            </a:r>
            <a:r>
              <a:rPr lang="en-US" sz="2200" dirty="0"/>
              <a:t> and creating a </a:t>
            </a:r>
            <a:r>
              <a:rPr lang="en-US" sz="2200" b="1" dirty="0"/>
              <a:t>climate with a high level of trust.</a:t>
            </a:r>
          </a:p>
        </p:txBody>
      </p:sp>
    </p:spTree>
    <p:extLst>
      <p:ext uri="{BB962C8B-B14F-4D97-AF65-F5344CB8AC3E}">
        <p14:creationId xmlns:p14="http://schemas.microsoft.com/office/powerpoint/2010/main" val="392990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Employee Stress</a:t>
            </a:r>
          </a:p>
        </p:txBody>
      </p:sp>
      <p:sp>
        <p:nvSpPr>
          <p:cNvPr id="3" name="Content Placeholder 2"/>
          <p:cNvSpPr>
            <a:spLocks noGrp="1"/>
          </p:cNvSpPr>
          <p:nvPr>
            <p:ph idx="1"/>
          </p:nvPr>
        </p:nvSpPr>
        <p:spPr>
          <a:xfrm>
            <a:off x="457200" y="1066800"/>
            <a:ext cx="8229600" cy="1828800"/>
          </a:xfrm>
        </p:spPr>
        <p:txBody>
          <a:bodyPr/>
          <a:lstStyle/>
          <a:p>
            <a:r>
              <a:rPr lang="en-US" sz="2400" b="1" dirty="0"/>
              <a:t>Stress</a:t>
            </a:r>
            <a:r>
              <a:rPr lang="en-US" sz="2400" dirty="0"/>
              <a:t>: the adverse reaction people have to excessive pressure placed on them from extraordinary demands, constraints, or opportunities</a:t>
            </a:r>
          </a:p>
          <a:p>
            <a:r>
              <a:rPr lang="en-US" sz="2400" b="1" dirty="0"/>
              <a:t>Stressors</a:t>
            </a:r>
            <a:r>
              <a:rPr lang="en-US" sz="2400" dirty="0"/>
              <a:t>: factors that cause stress</a:t>
            </a:r>
            <a:endParaRPr lang="en-US" sz="2400" b="1" dirty="0"/>
          </a:p>
        </p:txBody>
      </p:sp>
    </p:spTree>
    <p:extLst>
      <p:ext uri="{BB962C8B-B14F-4D97-AF65-F5344CB8AC3E}">
        <p14:creationId xmlns:p14="http://schemas.microsoft.com/office/powerpoint/2010/main" val="1090131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19389"/>
          </a:xfrm>
        </p:spPr>
        <p:txBody>
          <a:bodyPr/>
          <a:lstStyle/>
          <a:p>
            <a:r>
              <a:rPr lang="en-US" dirty="0"/>
              <a:t>What Causes Stress?</a:t>
            </a:r>
          </a:p>
        </p:txBody>
      </p:sp>
      <p:sp>
        <p:nvSpPr>
          <p:cNvPr id="3" name="Content Placeholder 2"/>
          <p:cNvSpPr>
            <a:spLocks noGrp="1"/>
          </p:cNvSpPr>
          <p:nvPr>
            <p:ph idx="1"/>
          </p:nvPr>
        </p:nvSpPr>
        <p:spPr>
          <a:xfrm>
            <a:off x="457200" y="1066801"/>
            <a:ext cx="8229600" cy="4114800"/>
          </a:xfrm>
        </p:spPr>
        <p:txBody>
          <a:bodyPr/>
          <a:lstStyle/>
          <a:p>
            <a:r>
              <a:rPr lang="en-US" sz="2400" dirty="0"/>
              <a:t>Task demands</a:t>
            </a:r>
          </a:p>
          <a:p>
            <a:r>
              <a:rPr lang="en-US" sz="2400" dirty="0"/>
              <a:t>Role demands</a:t>
            </a:r>
          </a:p>
          <a:p>
            <a:pPr lvl="1"/>
            <a:r>
              <a:rPr lang="en-US" sz="2400" dirty="0"/>
              <a:t>Role conflicts</a:t>
            </a:r>
          </a:p>
          <a:p>
            <a:pPr lvl="1"/>
            <a:r>
              <a:rPr lang="en-US" sz="2400" dirty="0"/>
              <a:t>Role overload</a:t>
            </a:r>
          </a:p>
          <a:p>
            <a:pPr lvl="1"/>
            <a:r>
              <a:rPr lang="en-US" sz="2400" dirty="0"/>
              <a:t>Role ambiguity</a:t>
            </a:r>
          </a:p>
          <a:p>
            <a:r>
              <a:rPr lang="en-US" sz="2400" dirty="0"/>
              <a:t>Interpersonal demands</a:t>
            </a:r>
          </a:p>
          <a:p>
            <a:r>
              <a:rPr lang="en-US" sz="2400" dirty="0"/>
              <a:t>Organization structure</a:t>
            </a:r>
          </a:p>
          <a:p>
            <a:r>
              <a:rPr lang="en-US" sz="2400" dirty="0"/>
              <a:t>Organizational leadership</a:t>
            </a:r>
            <a:endParaRPr lang="en-US" sz="2400" b="1" dirty="0"/>
          </a:p>
        </p:txBody>
      </p:sp>
    </p:spTree>
    <p:extLst>
      <p:ext uri="{BB962C8B-B14F-4D97-AF65-F5344CB8AC3E}">
        <p14:creationId xmlns:p14="http://schemas.microsoft.com/office/powerpoint/2010/main" val="1526548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Personal Factors</a:t>
            </a:r>
          </a:p>
        </p:txBody>
      </p:sp>
      <p:sp>
        <p:nvSpPr>
          <p:cNvPr id="3" name="Content Placeholder 2"/>
          <p:cNvSpPr>
            <a:spLocks noGrp="1"/>
          </p:cNvSpPr>
          <p:nvPr>
            <p:ph idx="1"/>
          </p:nvPr>
        </p:nvSpPr>
        <p:spPr>
          <a:xfrm>
            <a:off x="457200" y="1066800"/>
            <a:ext cx="8229600" cy="1828800"/>
          </a:xfrm>
        </p:spPr>
        <p:txBody>
          <a:bodyPr/>
          <a:lstStyle/>
          <a:p>
            <a:r>
              <a:rPr lang="en-US" sz="2400" b="1" dirty="0"/>
              <a:t>Type A personality</a:t>
            </a:r>
            <a:r>
              <a:rPr lang="en-US" sz="2400" dirty="0"/>
              <a:t>: people who have a chronic sense of urgency and an excessive competitive drive</a:t>
            </a:r>
          </a:p>
          <a:p>
            <a:r>
              <a:rPr lang="en-US" sz="2400" b="1" dirty="0"/>
              <a:t>Type B personality</a:t>
            </a:r>
            <a:r>
              <a:rPr lang="en-US" sz="2400" dirty="0"/>
              <a:t>: people who are relaxed and easygoing and accept change easily</a:t>
            </a:r>
          </a:p>
        </p:txBody>
      </p:sp>
    </p:spTree>
    <p:extLst>
      <p:ext uri="{BB962C8B-B14F-4D97-AF65-F5344CB8AC3E}">
        <p14:creationId xmlns:p14="http://schemas.microsoft.com/office/powerpoint/2010/main" val="75766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77800"/>
            <a:ext cx="8229600" cy="609600"/>
          </a:xfrm>
        </p:spPr>
        <p:txBody>
          <a:bodyPr/>
          <a:lstStyle/>
          <a:p>
            <a:r>
              <a:rPr lang="en-US" dirty="0"/>
              <a:t>Exhibit 7.7 Symptoms of Stress</a:t>
            </a:r>
          </a:p>
        </p:txBody>
      </p:sp>
      <p:pic>
        <p:nvPicPr>
          <p:cNvPr id="9" name="Picture Placeholder 8" descr="A chart shows stress symptoms grouped under three general categories – “Physical,” “Psychological,” and “Behavioral.”&#10;Long description is available in notes,&#10;press F6">
            <a:extLst>
              <a:ext uri="{FF2B5EF4-FFF2-40B4-BE49-F238E27FC236}">
                <a16:creationId xmlns:a16="http://schemas.microsoft.com/office/drawing/2014/main" id="{8583855B-C8A3-4E90-B889-9A23379C6198}"/>
              </a:ext>
            </a:extLst>
          </p:cNvPr>
          <p:cNvPicPr>
            <a:picLocks noGrp="1" noChangeAspect="1"/>
          </p:cNvPicPr>
          <p:nvPr>
            <p:ph type="pic" sz="quarter" idx="14"/>
          </p:nvPr>
        </p:nvPicPr>
        <p:blipFill>
          <a:blip r:embed="rId3" cstate="print"/>
          <a:stretch>
            <a:fillRect/>
          </a:stretch>
        </p:blipFill>
        <p:spPr>
          <a:xfrm>
            <a:off x="802570" y="1597207"/>
            <a:ext cx="7548557" cy="3411291"/>
          </a:xfrm>
          <a:prstGeom prst="rect">
            <a:avLst/>
          </a:prstGeom>
        </p:spPr>
      </p:pic>
      <p:sp>
        <p:nvSpPr>
          <p:cNvPr id="4" name="Content Placeholder 3">
            <a:extLst>
              <a:ext uri="{FF2B5EF4-FFF2-40B4-BE49-F238E27FC236}">
                <a16:creationId xmlns:a16="http://schemas.microsoft.com/office/drawing/2014/main" id="{351715B1-B72C-47A0-9F46-FF2FE3FCABD4}"/>
              </a:ext>
            </a:extLst>
          </p:cNvPr>
          <p:cNvSpPr>
            <a:spLocks noGrp="1"/>
          </p:cNvSpPr>
          <p:nvPr>
            <p:ph sz="quarter" idx="15"/>
          </p:nvPr>
        </p:nvSpPr>
        <p:spPr>
          <a:xfrm>
            <a:off x="457200" y="5572874"/>
            <a:ext cx="8229600" cy="609600"/>
          </a:xfrm>
        </p:spPr>
        <p:txBody>
          <a:bodyPr/>
          <a:lstStyle/>
          <a:p>
            <a:pPr marL="0" indent="0">
              <a:buNone/>
            </a:pPr>
            <a:r>
              <a:rPr lang="en-US" dirty="0"/>
              <a:t>As Exhibit 7.7 shows, stress symptoms can be grouped under three general categories: physical, psychological, and behavioral.</a:t>
            </a:r>
          </a:p>
        </p:txBody>
      </p:sp>
    </p:spTree>
    <p:extLst>
      <p:ext uri="{BB962C8B-B14F-4D97-AF65-F5344CB8AC3E}">
        <p14:creationId xmlns:p14="http://schemas.microsoft.com/office/powerpoint/2010/main" val="54600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How Can Stress Be Reduced?</a:t>
            </a:r>
          </a:p>
        </p:txBody>
      </p:sp>
      <p:sp>
        <p:nvSpPr>
          <p:cNvPr id="3" name="Content Placeholder 2"/>
          <p:cNvSpPr>
            <a:spLocks noGrp="1"/>
          </p:cNvSpPr>
          <p:nvPr>
            <p:ph idx="1"/>
          </p:nvPr>
        </p:nvSpPr>
        <p:spPr>
          <a:xfrm>
            <a:off x="457200" y="1066800"/>
            <a:ext cx="8229600" cy="3505200"/>
          </a:xfrm>
        </p:spPr>
        <p:txBody>
          <a:bodyPr/>
          <a:lstStyle/>
          <a:p>
            <a:r>
              <a:rPr lang="en-US" sz="2400" dirty="0"/>
              <a:t>Realistic job preview during selection process</a:t>
            </a:r>
          </a:p>
          <a:p>
            <a:r>
              <a:rPr lang="en-US" sz="2400" dirty="0"/>
              <a:t>Performance planning program, e.g. </a:t>
            </a:r>
            <a:r>
              <a:rPr lang="en-US" sz="2400" spc="-300" dirty="0"/>
              <a:t>M B </a:t>
            </a:r>
            <a:r>
              <a:rPr lang="en-US" sz="2400" dirty="0"/>
              <a:t>O</a:t>
            </a:r>
          </a:p>
          <a:p>
            <a:r>
              <a:rPr lang="en-US" sz="2400" dirty="0"/>
              <a:t>Job redesign</a:t>
            </a:r>
          </a:p>
          <a:p>
            <a:r>
              <a:rPr lang="en-US" sz="2400" dirty="0"/>
              <a:t>Addressing personal stress</a:t>
            </a:r>
          </a:p>
          <a:p>
            <a:pPr lvl="1"/>
            <a:r>
              <a:rPr lang="en-US" sz="2400" dirty="0"/>
              <a:t>counseling</a:t>
            </a:r>
          </a:p>
          <a:p>
            <a:pPr lvl="1"/>
            <a:r>
              <a:rPr lang="en-US" sz="2400" dirty="0"/>
              <a:t>time management programs</a:t>
            </a:r>
          </a:p>
          <a:p>
            <a:pPr lvl="1"/>
            <a:r>
              <a:rPr lang="en-US" sz="2400" dirty="0"/>
              <a:t>wellness programs</a:t>
            </a:r>
          </a:p>
        </p:txBody>
      </p:sp>
    </p:spTree>
    <p:extLst>
      <p:ext uri="{BB962C8B-B14F-4D97-AF65-F5344CB8AC3E}">
        <p14:creationId xmlns:p14="http://schemas.microsoft.com/office/powerpoint/2010/main" val="1443614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Creativity Versus Innovation</a:t>
            </a:r>
          </a:p>
        </p:txBody>
      </p:sp>
      <p:sp>
        <p:nvSpPr>
          <p:cNvPr id="3" name="Content Placeholder 2"/>
          <p:cNvSpPr>
            <a:spLocks noGrp="1"/>
          </p:cNvSpPr>
          <p:nvPr>
            <p:ph idx="1"/>
          </p:nvPr>
        </p:nvSpPr>
        <p:spPr>
          <a:xfrm>
            <a:off x="457200" y="1066800"/>
            <a:ext cx="8229600" cy="1905000"/>
          </a:xfrm>
        </p:spPr>
        <p:txBody>
          <a:bodyPr/>
          <a:lstStyle/>
          <a:p>
            <a:r>
              <a:rPr lang="en-US" sz="2400" b="1" dirty="0"/>
              <a:t>Creativity</a:t>
            </a:r>
            <a:r>
              <a:rPr lang="en-US" sz="2400" dirty="0"/>
              <a:t>: the ability to combine ideas in a unique way or to make unusual associations between ideas</a:t>
            </a:r>
          </a:p>
          <a:p>
            <a:r>
              <a:rPr lang="en-US" sz="2400" b="1" dirty="0"/>
              <a:t>Innovation</a:t>
            </a:r>
            <a:r>
              <a:rPr lang="en-US" sz="2400" dirty="0"/>
              <a:t>: taking creative ideas and turning them into useful products or work methods</a:t>
            </a:r>
          </a:p>
        </p:txBody>
      </p:sp>
    </p:spTree>
    <p:extLst>
      <p:ext uri="{BB962C8B-B14F-4D97-AF65-F5344CB8AC3E}">
        <p14:creationId xmlns:p14="http://schemas.microsoft.com/office/powerpoint/2010/main" val="1359349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Stimulating and Nurturing Innovation</a:t>
            </a:r>
          </a:p>
        </p:txBody>
      </p:sp>
      <p:sp>
        <p:nvSpPr>
          <p:cNvPr id="3" name="Content Placeholder 2"/>
          <p:cNvSpPr>
            <a:spLocks noGrp="1"/>
          </p:cNvSpPr>
          <p:nvPr>
            <p:ph idx="1"/>
          </p:nvPr>
        </p:nvSpPr>
        <p:spPr>
          <a:xfrm>
            <a:off x="457200" y="1066800"/>
            <a:ext cx="8229600" cy="1295400"/>
          </a:xfrm>
        </p:spPr>
        <p:txBody>
          <a:bodyPr/>
          <a:lstStyle/>
          <a:p>
            <a:r>
              <a:rPr lang="en-US" sz="2400" dirty="0"/>
              <a:t> An environment that stimulates innovation includes three variables: the organization’s structure, culture, and human resource practices.</a:t>
            </a:r>
          </a:p>
        </p:txBody>
      </p:sp>
    </p:spTree>
    <p:extLst>
      <p:ext uri="{BB962C8B-B14F-4D97-AF65-F5344CB8AC3E}">
        <p14:creationId xmlns:p14="http://schemas.microsoft.com/office/powerpoint/2010/main" val="129560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The Case for Change</a:t>
            </a:r>
          </a:p>
        </p:txBody>
      </p:sp>
      <p:sp>
        <p:nvSpPr>
          <p:cNvPr id="3" name="Content Placeholder 2"/>
          <p:cNvSpPr>
            <a:spLocks noGrp="1"/>
          </p:cNvSpPr>
          <p:nvPr>
            <p:ph idx="1"/>
          </p:nvPr>
        </p:nvSpPr>
        <p:spPr>
          <a:xfrm>
            <a:off x="457200" y="1066800"/>
            <a:ext cx="8229600" cy="3733800"/>
          </a:xfrm>
        </p:spPr>
        <p:txBody>
          <a:bodyPr/>
          <a:lstStyle/>
          <a:p>
            <a:r>
              <a:rPr lang="en-US" sz="2400" b="1" dirty="0"/>
              <a:t>Organizational change</a:t>
            </a:r>
            <a:r>
              <a:rPr lang="en-US" sz="2400" dirty="0"/>
              <a:t>: any alteration of people, structure, or technology in an organization</a:t>
            </a:r>
          </a:p>
          <a:p>
            <a:r>
              <a:rPr lang="en-US" sz="2400" b="1" dirty="0"/>
              <a:t>Change agent</a:t>
            </a:r>
            <a:r>
              <a:rPr lang="en-US" sz="2400" dirty="0"/>
              <a:t>:</a:t>
            </a:r>
            <a:r>
              <a:rPr lang="en-US" sz="2400" b="1" dirty="0"/>
              <a:t> </a:t>
            </a:r>
            <a:r>
              <a:rPr lang="en-US" sz="2400" dirty="0"/>
              <a:t>someone who acts as a catalyst and assumes the responsibility for managing the change process</a:t>
            </a:r>
          </a:p>
          <a:p>
            <a:r>
              <a:rPr lang="en-US" sz="2400" b="1" spc="-300" dirty="0"/>
              <a:t>V U C </a:t>
            </a:r>
            <a:r>
              <a:rPr lang="en-US" sz="2400" b="1" dirty="0"/>
              <a:t>A</a:t>
            </a:r>
            <a:r>
              <a:rPr lang="en-US" sz="2400" dirty="0"/>
              <a:t>: volatility, uncertainty, complexity, and ambiguity</a:t>
            </a:r>
          </a:p>
          <a:p>
            <a:pPr lvl="1"/>
            <a:r>
              <a:rPr lang="en-US" sz="2400" dirty="0"/>
              <a:t>In today’s world, change is the only constant</a:t>
            </a:r>
          </a:p>
          <a:p>
            <a:pPr lvl="1"/>
            <a:r>
              <a:rPr lang="en-US" sz="2400" dirty="0"/>
              <a:t>Managers must deal with that reality</a:t>
            </a:r>
          </a:p>
        </p:txBody>
      </p:sp>
    </p:spTree>
    <p:extLst>
      <p:ext uri="{BB962C8B-B14F-4D97-AF65-F5344CB8AC3E}">
        <p14:creationId xmlns:p14="http://schemas.microsoft.com/office/powerpoint/2010/main" val="81144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77800"/>
            <a:ext cx="8229600" cy="609600"/>
          </a:xfrm>
        </p:spPr>
        <p:txBody>
          <a:bodyPr/>
          <a:lstStyle/>
          <a:p>
            <a:r>
              <a:rPr lang="en-US" dirty="0"/>
              <a:t>Exhibit 7.8 Innovation Variables</a:t>
            </a:r>
          </a:p>
        </p:txBody>
      </p:sp>
      <p:pic>
        <p:nvPicPr>
          <p:cNvPr id="8" name="Picture Placeholder 7" descr="A chart illustrates “Innovation Variables.”&#10;Long description is available in notes,&#10;press F6">
            <a:extLst>
              <a:ext uri="{FF2B5EF4-FFF2-40B4-BE49-F238E27FC236}">
                <a16:creationId xmlns:a16="http://schemas.microsoft.com/office/drawing/2014/main" id="{E4D8925A-B0A1-40C2-82D5-D19BEEF0FAEA}"/>
              </a:ext>
            </a:extLst>
          </p:cNvPr>
          <p:cNvPicPr>
            <a:picLocks noGrp="1" noChangeAspect="1"/>
          </p:cNvPicPr>
          <p:nvPr>
            <p:ph type="pic" sz="quarter" idx="14"/>
          </p:nvPr>
        </p:nvPicPr>
        <p:blipFill>
          <a:blip r:embed="rId3" cstate="print"/>
          <a:stretch>
            <a:fillRect/>
          </a:stretch>
        </p:blipFill>
        <p:spPr>
          <a:xfrm>
            <a:off x="2097187" y="990600"/>
            <a:ext cx="4975966" cy="4386341"/>
          </a:xfrm>
          <a:prstGeom prst="rect">
            <a:avLst/>
          </a:prstGeom>
        </p:spPr>
      </p:pic>
      <p:sp>
        <p:nvSpPr>
          <p:cNvPr id="4" name="Content Placeholder 3">
            <a:extLst>
              <a:ext uri="{FF2B5EF4-FFF2-40B4-BE49-F238E27FC236}">
                <a16:creationId xmlns:a16="http://schemas.microsoft.com/office/drawing/2014/main" id="{0FB5303A-635B-4C07-8C7C-05517932A100}"/>
              </a:ext>
            </a:extLst>
          </p:cNvPr>
          <p:cNvSpPr>
            <a:spLocks noGrp="1"/>
          </p:cNvSpPr>
          <p:nvPr>
            <p:ph sz="quarter" idx="15"/>
          </p:nvPr>
        </p:nvSpPr>
        <p:spPr>
          <a:xfrm>
            <a:off x="457200" y="5900659"/>
            <a:ext cx="8229600" cy="304800"/>
          </a:xfrm>
        </p:spPr>
        <p:txBody>
          <a:bodyPr/>
          <a:lstStyle/>
          <a:p>
            <a:pPr marL="0" indent="0">
              <a:buNone/>
            </a:pPr>
            <a:r>
              <a:rPr lang="en-US" dirty="0"/>
              <a:t>Exhibit 7.8 shows the three variables in an environment that stimulate innovation.</a:t>
            </a:r>
          </a:p>
        </p:txBody>
      </p:sp>
    </p:spTree>
    <p:extLst>
      <p:ext uri="{BB962C8B-B14F-4D97-AF65-F5344CB8AC3E}">
        <p14:creationId xmlns:p14="http://schemas.microsoft.com/office/powerpoint/2010/main" val="73028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94"/>
            <a:ext cx="8229600" cy="580815"/>
          </a:xfrm>
        </p:spPr>
        <p:txBody>
          <a:bodyPr/>
          <a:lstStyle/>
          <a:p>
            <a:r>
              <a:rPr lang="en-US" dirty="0"/>
              <a:t>Structural Variables</a:t>
            </a:r>
          </a:p>
        </p:txBody>
      </p:sp>
      <p:sp>
        <p:nvSpPr>
          <p:cNvPr id="3" name="Content Placeholder 2"/>
          <p:cNvSpPr>
            <a:spLocks noGrp="1"/>
          </p:cNvSpPr>
          <p:nvPr>
            <p:ph idx="1"/>
          </p:nvPr>
        </p:nvSpPr>
        <p:spPr>
          <a:xfrm>
            <a:off x="457200" y="1066800"/>
            <a:ext cx="8229600" cy="2895600"/>
          </a:xfrm>
        </p:spPr>
        <p:txBody>
          <a:bodyPr/>
          <a:lstStyle/>
          <a:p>
            <a:r>
              <a:rPr lang="en-US" sz="2400" dirty="0"/>
              <a:t>Organic structures</a:t>
            </a:r>
          </a:p>
          <a:p>
            <a:r>
              <a:rPr lang="en-US" sz="2400" dirty="0"/>
              <a:t>Abundant resources</a:t>
            </a:r>
          </a:p>
          <a:p>
            <a:r>
              <a:rPr lang="en-US" sz="2400" dirty="0"/>
              <a:t>High interunit communication</a:t>
            </a:r>
          </a:p>
          <a:p>
            <a:r>
              <a:rPr lang="en-US" sz="2400" dirty="0"/>
              <a:t>Minimal time pressure</a:t>
            </a:r>
          </a:p>
          <a:p>
            <a:r>
              <a:rPr lang="en-US" sz="2400" dirty="0"/>
              <a:t>Work and nonwork support</a:t>
            </a:r>
          </a:p>
        </p:txBody>
      </p:sp>
    </p:spTree>
    <p:extLst>
      <p:ext uri="{BB962C8B-B14F-4D97-AF65-F5344CB8AC3E}">
        <p14:creationId xmlns:p14="http://schemas.microsoft.com/office/powerpoint/2010/main" val="868035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Cultural Variables</a:t>
            </a:r>
          </a:p>
        </p:txBody>
      </p:sp>
      <p:sp>
        <p:nvSpPr>
          <p:cNvPr id="3" name="Content Placeholder 2"/>
          <p:cNvSpPr>
            <a:spLocks noGrp="1"/>
          </p:cNvSpPr>
          <p:nvPr>
            <p:ph idx="1"/>
          </p:nvPr>
        </p:nvSpPr>
        <p:spPr>
          <a:xfrm>
            <a:off x="457200" y="1066801"/>
            <a:ext cx="8229600" cy="4267200"/>
          </a:xfrm>
        </p:spPr>
        <p:txBody>
          <a:bodyPr/>
          <a:lstStyle/>
          <a:p>
            <a:pPr>
              <a:spcBef>
                <a:spcPts val="1200"/>
              </a:spcBef>
            </a:pPr>
            <a:r>
              <a:rPr lang="en-US" sz="2400" dirty="0"/>
              <a:t>Acceptance of ambiguity</a:t>
            </a:r>
          </a:p>
          <a:p>
            <a:pPr>
              <a:spcBef>
                <a:spcPts val="1200"/>
              </a:spcBef>
            </a:pPr>
            <a:r>
              <a:rPr lang="en-US" sz="2400" dirty="0"/>
              <a:t>Tolerance of the impractical</a:t>
            </a:r>
          </a:p>
          <a:p>
            <a:pPr>
              <a:spcBef>
                <a:spcPts val="1200"/>
              </a:spcBef>
            </a:pPr>
            <a:r>
              <a:rPr lang="en-US" sz="2400" dirty="0"/>
              <a:t>Low external controls</a:t>
            </a:r>
          </a:p>
          <a:p>
            <a:pPr>
              <a:spcBef>
                <a:spcPts val="1200"/>
              </a:spcBef>
            </a:pPr>
            <a:r>
              <a:rPr lang="en-US" sz="2400" dirty="0"/>
              <a:t>Tolerance of risks</a:t>
            </a:r>
          </a:p>
          <a:p>
            <a:pPr>
              <a:spcBef>
                <a:spcPts val="1200"/>
              </a:spcBef>
            </a:pPr>
            <a:r>
              <a:rPr lang="en-US" sz="2400" dirty="0"/>
              <a:t>Tolerance of conflict</a:t>
            </a:r>
          </a:p>
          <a:p>
            <a:pPr>
              <a:spcBef>
                <a:spcPts val="1200"/>
              </a:spcBef>
            </a:pPr>
            <a:r>
              <a:rPr lang="en-US" sz="2400" dirty="0"/>
              <a:t>Focus on ends</a:t>
            </a:r>
          </a:p>
          <a:p>
            <a:pPr>
              <a:spcBef>
                <a:spcPts val="1200"/>
              </a:spcBef>
            </a:pPr>
            <a:r>
              <a:rPr lang="en-US" sz="2400" dirty="0"/>
              <a:t>Open-system focus</a:t>
            </a:r>
          </a:p>
          <a:p>
            <a:pPr>
              <a:spcBef>
                <a:spcPts val="1200"/>
              </a:spcBef>
            </a:pPr>
            <a:r>
              <a:rPr lang="en-US" sz="2400" dirty="0"/>
              <a:t>Positive feedback</a:t>
            </a:r>
          </a:p>
        </p:txBody>
      </p:sp>
    </p:spTree>
    <p:extLst>
      <p:ext uri="{BB962C8B-B14F-4D97-AF65-F5344CB8AC3E}">
        <p14:creationId xmlns:p14="http://schemas.microsoft.com/office/powerpoint/2010/main" val="1259623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94"/>
            <a:ext cx="8229600" cy="580815"/>
          </a:xfrm>
        </p:spPr>
        <p:txBody>
          <a:bodyPr/>
          <a:lstStyle/>
          <a:p>
            <a:r>
              <a:rPr lang="en-US" dirty="0"/>
              <a:t>Human Resource Variables</a:t>
            </a:r>
          </a:p>
        </p:txBody>
      </p:sp>
      <p:sp>
        <p:nvSpPr>
          <p:cNvPr id="3" name="Content Placeholder 2"/>
          <p:cNvSpPr>
            <a:spLocks noGrp="1"/>
          </p:cNvSpPr>
          <p:nvPr>
            <p:ph idx="1"/>
          </p:nvPr>
        </p:nvSpPr>
        <p:spPr>
          <a:xfrm>
            <a:off x="457200" y="1066800"/>
            <a:ext cx="8229600" cy="1600200"/>
          </a:xfrm>
        </p:spPr>
        <p:txBody>
          <a:bodyPr/>
          <a:lstStyle/>
          <a:p>
            <a:r>
              <a:rPr lang="en-US" sz="2400" b="1" dirty="0"/>
              <a:t>Idea champion</a:t>
            </a:r>
            <a:r>
              <a:rPr lang="en-US" sz="2400" dirty="0"/>
              <a:t>: individual who actively and enthusiastically supports new ideas, builds support, overcomes resistance, and ensures that innovations are implemented</a:t>
            </a:r>
          </a:p>
        </p:txBody>
      </p:sp>
    </p:spTree>
    <p:extLst>
      <p:ext uri="{BB962C8B-B14F-4D97-AF65-F5344CB8AC3E}">
        <p14:creationId xmlns:p14="http://schemas.microsoft.com/office/powerpoint/2010/main" val="98338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Stimulating Innovation</a:t>
            </a:r>
          </a:p>
        </p:txBody>
      </p:sp>
      <p:sp>
        <p:nvSpPr>
          <p:cNvPr id="3" name="Content Placeholder 2"/>
          <p:cNvSpPr>
            <a:spLocks noGrp="1"/>
          </p:cNvSpPr>
          <p:nvPr>
            <p:ph idx="1"/>
          </p:nvPr>
        </p:nvSpPr>
        <p:spPr>
          <a:xfrm>
            <a:off x="457200" y="1066800"/>
            <a:ext cx="8229600" cy="2819400"/>
          </a:xfrm>
        </p:spPr>
        <p:txBody>
          <a:bodyPr/>
          <a:lstStyle/>
          <a:p>
            <a:r>
              <a:rPr lang="en-US" sz="2400" dirty="0"/>
              <a:t>Innovation is the foundation of many of the world’s most successful organizations.</a:t>
            </a:r>
          </a:p>
          <a:p>
            <a:r>
              <a:rPr lang="en-US" sz="2400" dirty="0"/>
              <a:t>The top five innovative firms are Apple, Netflix, Square, Tencent, and Amazon.</a:t>
            </a:r>
          </a:p>
          <a:p>
            <a:r>
              <a:rPr lang="en-US" sz="2400" dirty="0"/>
              <a:t>So, how do managers stimulate innovation? The following slides highlight a few approaches.</a:t>
            </a:r>
          </a:p>
        </p:txBody>
      </p:sp>
    </p:spTree>
    <p:extLst>
      <p:ext uri="{BB962C8B-B14F-4D97-AF65-F5344CB8AC3E}">
        <p14:creationId xmlns:p14="http://schemas.microsoft.com/office/powerpoint/2010/main" val="1877158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Disruptive Innovation Definition</a:t>
            </a:r>
          </a:p>
        </p:txBody>
      </p:sp>
      <p:sp>
        <p:nvSpPr>
          <p:cNvPr id="3" name="Content Placeholder 2"/>
          <p:cNvSpPr>
            <a:spLocks noGrp="1"/>
          </p:cNvSpPr>
          <p:nvPr>
            <p:ph idx="1"/>
          </p:nvPr>
        </p:nvSpPr>
        <p:spPr>
          <a:xfrm>
            <a:off x="457200" y="1066800"/>
            <a:ext cx="8229600" cy="2209800"/>
          </a:xfrm>
        </p:spPr>
        <p:txBody>
          <a:bodyPr/>
          <a:lstStyle/>
          <a:p>
            <a:r>
              <a:rPr lang="en-US" sz="2400" b="1" dirty="0"/>
              <a:t>Disruptive innovation</a:t>
            </a:r>
            <a:r>
              <a:rPr lang="en-US" sz="2400" dirty="0"/>
              <a:t>: innovations in products, services, or processes that radically change an industry’s rules of the game</a:t>
            </a:r>
          </a:p>
          <a:p>
            <a:r>
              <a:rPr lang="en-US" sz="2400" b="1" dirty="0"/>
              <a:t>Sustaining innovation</a:t>
            </a:r>
            <a:r>
              <a:rPr lang="en-US" sz="2400" dirty="0"/>
              <a:t>: small and incremental changes in established products rather than dramatic breakthroughs</a:t>
            </a:r>
          </a:p>
        </p:txBody>
      </p:sp>
    </p:spTree>
    <p:extLst>
      <p:ext uri="{BB962C8B-B14F-4D97-AF65-F5344CB8AC3E}">
        <p14:creationId xmlns:p14="http://schemas.microsoft.com/office/powerpoint/2010/main" val="98082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Established Business, Distuptor, Established Business, Disruptor"/>
          <p:cNvSpPr>
            <a:spLocks noGrp="1"/>
          </p:cNvSpPr>
          <p:nvPr>
            <p:ph type="title"/>
          </p:nvPr>
        </p:nvSpPr>
        <p:spPr>
          <a:xfrm>
            <a:off x="457200" y="254000"/>
            <a:ext cx="8229600" cy="533400"/>
          </a:xfrm>
        </p:spPr>
        <p:txBody>
          <a:bodyPr/>
          <a:lstStyle/>
          <a:p>
            <a:r>
              <a:rPr lang="en-US" sz="2800" dirty="0"/>
              <a:t>Exhibit 7.9 Examples of Past Disruptive Innovators</a:t>
            </a:r>
          </a:p>
        </p:txBody>
      </p:sp>
      <p:graphicFrame>
        <p:nvGraphicFramePr>
          <p:cNvPr id="7" name="Table 6" descr="Headers: Established Business, Disruptor, Established Business, Disruptor"/>
          <p:cNvGraphicFramePr>
            <a:graphicFrameLocks noGrp="1"/>
          </p:cNvGraphicFramePr>
          <p:nvPr>
            <p:extLst>
              <p:ext uri="{D42A27DB-BD31-4B8C-83A1-F6EECF244321}">
                <p14:modId xmlns:p14="http://schemas.microsoft.com/office/powerpoint/2010/main" val="4007309096"/>
              </p:ext>
            </p:extLst>
          </p:nvPr>
        </p:nvGraphicFramePr>
        <p:xfrm>
          <a:off x="457200" y="990601"/>
          <a:ext cx="8229600" cy="4952999"/>
        </p:xfrm>
        <a:graphic>
          <a:graphicData uri="http://schemas.openxmlformats.org/drawingml/2006/table">
            <a:tbl>
              <a:tblPr firstRow="1" bandRow="1">
                <a:tableStyleId>{3B4B98B0-60AC-42C2-AFA5-B58CD77FA1E5}</a:tableStyleId>
              </a:tblPr>
              <a:tblGrid>
                <a:gridCol w="2128345">
                  <a:extLst>
                    <a:ext uri="{9D8B030D-6E8A-4147-A177-3AD203B41FA5}">
                      <a16:colId xmlns:a16="http://schemas.microsoft.com/office/drawing/2014/main" val="20000"/>
                    </a:ext>
                  </a:extLst>
                </a:gridCol>
                <a:gridCol w="1915510">
                  <a:extLst>
                    <a:ext uri="{9D8B030D-6E8A-4147-A177-3AD203B41FA5}">
                      <a16:colId xmlns:a16="http://schemas.microsoft.com/office/drawing/2014/main" val="20001"/>
                    </a:ext>
                  </a:extLst>
                </a:gridCol>
                <a:gridCol w="2341180">
                  <a:extLst>
                    <a:ext uri="{9D8B030D-6E8A-4147-A177-3AD203B41FA5}">
                      <a16:colId xmlns:a16="http://schemas.microsoft.com/office/drawing/2014/main" val="20002"/>
                    </a:ext>
                  </a:extLst>
                </a:gridCol>
                <a:gridCol w="1844565">
                  <a:extLst>
                    <a:ext uri="{9D8B030D-6E8A-4147-A177-3AD203B41FA5}">
                      <a16:colId xmlns:a16="http://schemas.microsoft.com/office/drawing/2014/main" val="20003"/>
                    </a:ext>
                  </a:extLst>
                </a:gridCol>
              </a:tblGrid>
              <a:tr h="548037">
                <a:tc>
                  <a:txBody>
                    <a:bodyPr/>
                    <a:lstStyle/>
                    <a:p>
                      <a:r>
                        <a:rPr lang="en-US" sz="1400" dirty="0">
                          <a:solidFill>
                            <a:schemeClr val="bg1"/>
                          </a:solidFill>
                        </a:rPr>
                        <a:t>Established Business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400" dirty="0">
                          <a:solidFill>
                            <a:schemeClr val="bg1"/>
                          </a:solidFill>
                        </a:rPr>
                        <a:t>Disruptor</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400" dirty="0">
                          <a:solidFill>
                            <a:schemeClr val="bg1"/>
                          </a:solidFill>
                        </a:rPr>
                        <a:t>Established Business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400" dirty="0">
                          <a:solidFill>
                            <a:schemeClr val="bg1"/>
                          </a:solidFill>
                        </a:rPr>
                        <a:t>Disruptor</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17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Compact disc </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Apple iTunes</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Traveler’s checks </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ATMs and Visa </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30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Carbon paper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Xerox copy machine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Encyclopedias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Wikipedia</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48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Canvas tennis shoes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Nike athletic shoes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Newspaper</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classified ads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Craigslist</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548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Portable radio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Sony Walkman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kern="1200" dirty="0">
                          <a:solidFill>
                            <a:schemeClr val="tx1"/>
                          </a:solidFill>
                          <a:effectLst/>
                          <a:latin typeface="+mn-lt"/>
                          <a:ea typeface="+mn-ea"/>
                          <a:cs typeface="+mn-cs"/>
                        </a:rPr>
                        <a:t>AM/FM radio stations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Sirius XM</a:t>
                      </a:r>
                      <a:br>
                        <a:rPr lang="en-US" sz="1400" kern="1200" dirty="0">
                          <a:solidFill>
                            <a:schemeClr val="tx1"/>
                          </a:solidFill>
                          <a:effectLst/>
                          <a:latin typeface="+mn-lt"/>
                          <a:ea typeface="+mn-ea"/>
                          <a:cs typeface="+mn-cs"/>
                        </a:rPr>
                      </a:b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18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Sony Walkman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Apple iPod</a:t>
                      </a:r>
                      <a:br>
                        <a:rPr lang="en-US" sz="1400" kern="1200" dirty="0">
                          <a:solidFill>
                            <a:schemeClr val="tx1"/>
                          </a:solidFill>
                          <a:effectLst/>
                          <a:latin typeface="+mn-lt"/>
                          <a:ea typeface="+mn-ea"/>
                          <a:cs typeface="+mn-cs"/>
                        </a:rPr>
                      </a:b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Tax preparation services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Intuit’s Turbo Tax </a:t>
                      </a:r>
                      <a:endParaRPr lang="en-US" sz="1400" dirty="0"/>
                    </a:p>
                    <a:p>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317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Typewriters</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IBM PC</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Yellow Pages</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Google</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548037">
                <a:tc>
                  <a:txBody>
                    <a:bodyPr/>
                    <a:lstStyle/>
                    <a:p>
                      <a:r>
                        <a:rPr lang="en-US" sz="1400" kern="1200" dirty="0">
                          <a:solidFill>
                            <a:schemeClr val="tx1"/>
                          </a:solidFill>
                          <a:effectLst/>
                          <a:latin typeface="+mn-lt"/>
                          <a:ea typeface="+mn-ea"/>
                          <a:cs typeface="+mn-cs"/>
                        </a:rPr>
                        <a:t>Weekly news</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magazines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CNN</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Paper maps</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Garmin’s GPS </a:t>
                      </a:r>
                      <a:endParaRPr lang="en-US" sz="1400" dirty="0"/>
                    </a:p>
                    <a:p>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317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TV networks</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Cable and Netflix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Paperback books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Kindle</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479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Local travel agencies </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Expedia</a:t>
                      </a:r>
                      <a:br>
                        <a:rPr lang="en-US" sz="1400" kern="1200" dirty="0">
                          <a:solidFill>
                            <a:schemeClr val="tx1"/>
                          </a:solidFill>
                          <a:effectLst/>
                          <a:latin typeface="+mn-lt"/>
                          <a:ea typeface="+mn-ea"/>
                          <a:cs typeface="+mn-cs"/>
                        </a:rPr>
                      </a:b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dirty="0"/>
                        <a:t>Lawyers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Legal Zoom</a:t>
                      </a:r>
                      <a:br>
                        <a:rPr lang="en-US" sz="1400" kern="1200" dirty="0">
                          <a:solidFill>
                            <a:schemeClr val="tx1"/>
                          </a:solidFill>
                          <a:effectLst/>
                          <a:latin typeface="+mn-lt"/>
                          <a:ea typeface="+mn-ea"/>
                          <a:cs typeface="+mn-cs"/>
                        </a:rPr>
                      </a:b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342599">
                <a:tc>
                  <a:txBody>
                    <a:bodyPr/>
                    <a:lstStyle/>
                    <a:p>
                      <a:r>
                        <a:rPr lang="en-US" sz="1400" kern="1200" dirty="0">
                          <a:solidFill>
                            <a:schemeClr val="tx1"/>
                          </a:solidFill>
                          <a:effectLst/>
                          <a:latin typeface="+mn-lt"/>
                          <a:ea typeface="+mn-ea"/>
                          <a:cs typeface="+mn-cs"/>
                        </a:rPr>
                        <a:t>Stockbrokers</a:t>
                      </a:r>
                      <a:endParaRPr lang="en-US" sz="14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eTrade</a:t>
                      </a:r>
                      <a:endParaRPr lang="en-US" sz="14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400" dirty="0"/>
                        <a:t>Taxis</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Uber </a:t>
                      </a:r>
                      <a:endParaRPr lang="en-US" sz="14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8722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94"/>
            <a:ext cx="8229600" cy="580815"/>
          </a:xfrm>
        </p:spPr>
        <p:txBody>
          <a:bodyPr/>
          <a:lstStyle/>
          <a:p>
            <a:r>
              <a:rPr lang="en-US" dirty="0"/>
              <a:t>Why Disruptive Innovation Is Important</a:t>
            </a:r>
          </a:p>
        </p:txBody>
      </p:sp>
      <p:sp>
        <p:nvSpPr>
          <p:cNvPr id="3" name="Content Placeholder 2"/>
          <p:cNvSpPr>
            <a:spLocks noGrp="1"/>
          </p:cNvSpPr>
          <p:nvPr>
            <p:ph idx="1"/>
          </p:nvPr>
        </p:nvSpPr>
        <p:spPr>
          <a:xfrm>
            <a:off x="457200" y="1066800"/>
            <a:ext cx="8229600" cy="1524000"/>
          </a:xfrm>
        </p:spPr>
        <p:txBody>
          <a:bodyPr/>
          <a:lstStyle/>
          <a:p>
            <a:r>
              <a:rPr lang="en-US" sz="2400" dirty="0"/>
              <a:t>Disruptive innovations are a threat to many established businesses, and responding with sustaining innovations isn’t enough.</a:t>
            </a:r>
          </a:p>
        </p:txBody>
      </p:sp>
    </p:spTree>
    <p:extLst>
      <p:ext uri="{BB962C8B-B14F-4D97-AF65-F5344CB8AC3E}">
        <p14:creationId xmlns:p14="http://schemas.microsoft.com/office/powerpoint/2010/main" val="62525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Who’s Vulnerable?</a:t>
            </a:r>
          </a:p>
        </p:txBody>
      </p:sp>
      <p:sp>
        <p:nvSpPr>
          <p:cNvPr id="3" name="Content Placeholder 2"/>
          <p:cNvSpPr>
            <a:spLocks noGrp="1"/>
          </p:cNvSpPr>
          <p:nvPr>
            <p:ph idx="1"/>
          </p:nvPr>
        </p:nvSpPr>
        <p:spPr>
          <a:xfrm>
            <a:off x="457200" y="1066800"/>
            <a:ext cx="8229600" cy="1828800"/>
          </a:xfrm>
        </p:spPr>
        <p:txBody>
          <a:bodyPr/>
          <a:lstStyle/>
          <a:p>
            <a:r>
              <a:rPr lang="en-US" sz="2400" dirty="0"/>
              <a:t>Large, established, and highly profitable organizations are most vulnerable to disruptive innovations because they have the most to lose and are most vested in their current markets and technologies.</a:t>
            </a:r>
          </a:p>
        </p:txBody>
      </p:sp>
    </p:spTree>
    <p:extLst>
      <p:ext uri="{BB962C8B-B14F-4D97-AF65-F5344CB8AC3E}">
        <p14:creationId xmlns:p14="http://schemas.microsoft.com/office/powerpoint/2010/main" val="1477109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94"/>
            <a:ext cx="8229600" cy="580815"/>
          </a:xfrm>
        </p:spPr>
        <p:txBody>
          <a:bodyPr/>
          <a:lstStyle/>
          <a:p>
            <a:r>
              <a:rPr lang="en-US" dirty="0"/>
              <a:t>Implications</a:t>
            </a:r>
          </a:p>
        </p:txBody>
      </p:sp>
      <p:sp>
        <p:nvSpPr>
          <p:cNvPr id="3" name="Content Placeholder 2"/>
          <p:cNvSpPr>
            <a:spLocks noGrp="1"/>
          </p:cNvSpPr>
          <p:nvPr>
            <p:ph idx="1"/>
          </p:nvPr>
        </p:nvSpPr>
        <p:spPr>
          <a:xfrm>
            <a:off x="457200" y="1066800"/>
            <a:ext cx="8229600" cy="3581400"/>
          </a:xfrm>
        </p:spPr>
        <p:txBody>
          <a:bodyPr/>
          <a:lstStyle/>
          <a:p>
            <a:r>
              <a:rPr lang="en-US" sz="2400" dirty="0"/>
              <a:t>For entrepreneurs</a:t>
            </a:r>
          </a:p>
          <a:p>
            <a:r>
              <a:rPr lang="en-US" sz="2400" dirty="0"/>
              <a:t>For corporate managers</a:t>
            </a:r>
          </a:p>
          <a:p>
            <a:pPr lvl="1"/>
            <a:r>
              <a:rPr lang="en-US" sz="2400" b="1" dirty="0"/>
              <a:t>Skunk works</a:t>
            </a:r>
            <a:r>
              <a:rPr lang="en-US" sz="2400" dirty="0"/>
              <a:t>: a small group within a large organization, given a high degree of autonomy and unhampered by corporate bureaucracy, whose mission is to develop a project primarily for the sake of radical innovation</a:t>
            </a:r>
          </a:p>
          <a:p>
            <a:r>
              <a:rPr lang="en-US" sz="2400" dirty="0"/>
              <a:t>For career planning</a:t>
            </a:r>
          </a:p>
        </p:txBody>
      </p:sp>
    </p:spTree>
    <p:extLst>
      <p:ext uri="{BB962C8B-B14F-4D97-AF65-F5344CB8AC3E}">
        <p14:creationId xmlns:p14="http://schemas.microsoft.com/office/powerpoint/2010/main" val="9519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47"/>
            <a:ext cx="8229600" cy="609600"/>
          </a:xfrm>
        </p:spPr>
        <p:txBody>
          <a:bodyPr/>
          <a:lstStyle/>
          <a:p>
            <a:r>
              <a:rPr lang="en-US" sz="2800" dirty="0"/>
              <a:t>Exhibit 7.1 External and Internal Forces for Change</a:t>
            </a:r>
          </a:p>
        </p:txBody>
      </p:sp>
      <p:graphicFrame>
        <p:nvGraphicFramePr>
          <p:cNvPr id="6" name="Table 5" descr="Headers: External, Internal"/>
          <p:cNvGraphicFramePr>
            <a:graphicFrameLocks noGrp="1"/>
          </p:cNvGraphicFramePr>
          <p:nvPr>
            <p:extLst>
              <p:ext uri="{D42A27DB-BD31-4B8C-83A1-F6EECF244321}">
                <p14:modId xmlns:p14="http://schemas.microsoft.com/office/powerpoint/2010/main" val="1636752277"/>
              </p:ext>
            </p:extLst>
          </p:nvPr>
        </p:nvGraphicFramePr>
        <p:xfrm>
          <a:off x="457200" y="1066800"/>
          <a:ext cx="8229600" cy="1969652"/>
        </p:xfrm>
        <a:graphic>
          <a:graphicData uri="http://schemas.openxmlformats.org/drawingml/2006/table">
            <a:tbl>
              <a:tblPr firstRow="1" bandRow="1">
                <a:tableStyleId>{3B4B98B0-60AC-42C2-AFA5-B58CD77FA1E5}</a:tableStyleId>
              </a:tblPr>
              <a:tblGrid>
                <a:gridCol w="4228662">
                  <a:extLst>
                    <a:ext uri="{9D8B030D-6E8A-4147-A177-3AD203B41FA5}">
                      <a16:colId xmlns:a16="http://schemas.microsoft.com/office/drawing/2014/main" val="20000"/>
                    </a:ext>
                  </a:extLst>
                </a:gridCol>
                <a:gridCol w="4000938">
                  <a:extLst>
                    <a:ext uri="{9D8B030D-6E8A-4147-A177-3AD203B41FA5}">
                      <a16:colId xmlns:a16="http://schemas.microsoft.com/office/drawing/2014/main" val="20001"/>
                    </a:ext>
                  </a:extLst>
                </a:gridCol>
              </a:tblGrid>
              <a:tr h="365607">
                <a:tc>
                  <a:txBody>
                    <a:bodyPr/>
                    <a:lstStyle/>
                    <a:p>
                      <a:r>
                        <a:rPr lang="en-US" dirty="0">
                          <a:solidFill>
                            <a:schemeClr val="bg1"/>
                          </a:solidFill>
                        </a:rPr>
                        <a:t>External</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a:solidFill>
                            <a:schemeClr val="bg1"/>
                          </a:solidFill>
                        </a:rPr>
                        <a:t>Internal</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36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Consumer needs and wants</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New organizational strategy</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69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New governmental laws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Composition of the workforce</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65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Technology</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New equipment</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32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The economy</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Employee attitudes</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3005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635"/>
            <a:ext cx="8229600" cy="474452"/>
          </a:xfrm>
        </p:spPr>
        <p:txBody>
          <a:bodyPr/>
          <a:lstStyle/>
          <a:p>
            <a:r>
              <a:rPr lang="en-US" dirty="0"/>
              <a:t>Review Learning Objective 7.1</a:t>
            </a:r>
          </a:p>
        </p:txBody>
      </p:sp>
      <p:sp>
        <p:nvSpPr>
          <p:cNvPr id="3" name="Content Placeholder 2"/>
          <p:cNvSpPr>
            <a:spLocks noGrp="1"/>
          </p:cNvSpPr>
          <p:nvPr>
            <p:ph idx="1"/>
          </p:nvPr>
        </p:nvSpPr>
        <p:spPr>
          <a:xfrm>
            <a:off x="457200" y="1066800"/>
            <a:ext cx="8229600" cy="1828800"/>
          </a:xfrm>
        </p:spPr>
        <p:txBody>
          <a:bodyPr/>
          <a:lstStyle/>
          <a:p>
            <a:r>
              <a:rPr lang="en-US" sz="2400" b="1" dirty="0"/>
              <a:t>Describe making the case for change.</a:t>
            </a:r>
          </a:p>
          <a:p>
            <a:pPr lvl="1"/>
            <a:r>
              <a:rPr lang="en-US" sz="2400" dirty="0"/>
              <a:t>Change agent</a:t>
            </a:r>
          </a:p>
          <a:p>
            <a:pPr lvl="1"/>
            <a:r>
              <a:rPr lang="en-US" sz="2400" dirty="0"/>
              <a:t>External forces</a:t>
            </a:r>
          </a:p>
          <a:p>
            <a:pPr lvl="1"/>
            <a:r>
              <a:rPr lang="en-US" sz="2400" dirty="0"/>
              <a:t>Internal forces</a:t>
            </a:r>
          </a:p>
        </p:txBody>
      </p:sp>
    </p:spTree>
    <p:extLst>
      <p:ext uri="{BB962C8B-B14F-4D97-AF65-F5344CB8AC3E}">
        <p14:creationId xmlns:p14="http://schemas.microsoft.com/office/powerpoint/2010/main" val="18460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Review Learning Objective 7.2</a:t>
            </a:r>
          </a:p>
        </p:txBody>
      </p:sp>
      <p:sp>
        <p:nvSpPr>
          <p:cNvPr id="3" name="Content Placeholder 2"/>
          <p:cNvSpPr>
            <a:spLocks noGrp="1"/>
          </p:cNvSpPr>
          <p:nvPr>
            <p:ph idx="1"/>
          </p:nvPr>
        </p:nvSpPr>
        <p:spPr>
          <a:xfrm>
            <a:off x="457200" y="1066800"/>
            <a:ext cx="8229600" cy="1828800"/>
          </a:xfrm>
        </p:spPr>
        <p:txBody>
          <a:bodyPr/>
          <a:lstStyle/>
          <a:p>
            <a:r>
              <a:rPr lang="en-US" sz="2400" b="1" dirty="0">
                <a:cs typeface="Arial" pitchFamily="34" charset="0"/>
              </a:rPr>
              <a:t>Compare and contrast views on the change process</a:t>
            </a:r>
            <a:r>
              <a:rPr lang="en-US" sz="2400" b="1" dirty="0"/>
              <a:t>.</a:t>
            </a:r>
          </a:p>
          <a:p>
            <a:pPr lvl="1"/>
            <a:r>
              <a:rPr lang="en-US" sz="2400" dirty="0"/>
              <a:t>Calm waters metaphor</a:t>
            </a:r>
          </a:p>
          <a:p>
            <a:pPr lvl="1"/>
            <a:r>
              <a:rPr lang="en-US" sz="2400" dirty="0"/>
              <a:t>White-water rapids metaphor</a:t>
            </a:r>
          </a:p>
          <a:p>
            <a:pPr lvl="1"/>
            <a:r>
              <a:rPr lang="en-US" sz="2400" dirty="0"/>
              <a:t>Lewin’s three-step model</a:t>
            </a:r>
          </a:p>
        </p:txBody>
      </p:sp>
    </p:spTree>
    <p:extLst>
      <p:ext uri="{BB962C8B-B14F-4D97-AF65-F5344CB8AC3E}">
        <p14:creationId xmlns:p14="http://schemas.microsoft.com/office/powerpoint/2010/main" val="80105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Review Learning Objective 7.3</a:t>
            </a:r>
          </a:p>
        </p:txBody>
      </p:sp>
      <p:sp>
        <p:nvSpPr>
          <p:cNvPr id="3" name="Content Placeholder 2"/>
          <p:cNvSpPr>
            <a:spLocks noGrp="1"/>
          </p:cNvSpPr>
          <p:nvPr>
            <p:ph idx="1"/>
          </p:nvPr>
        </p:nvSpPr>
        <p:spPr>
          <a:xfrm>
            <a:off x="457200" y="1066800"/>
            <a:ext cx="8229600" cy="2362200"/>
          </a:xfrm>
        </p:spPr>
        <p:txBody>
          <a:bodyPr/>
          <a:lstStyle/>
          <a:p>
            <a:r>
              <a:rPr lang="en-US" sz="2400" b="1" dirty="0">
                <a:cs typeface="Arial"/>
              </a:rPr>
              <a:t>Classify areas of organizational change</a:t>
            </a:r>
            <a:r>
              <a:rPr lang="en-US" sz="2400" b="1" dirty="0"/>
              <a:t>.</a:t>
            </a:r>
          </a:p>
          <a:p>
            <a:pPr lvl="1"/>
            <a:r>
              <a:rPr lang="en-US" sz="2400" dirty="0"/>
              <a:t>Strategy</a:t>
            </a:r>
          </a:p>
          <a:p>
            <a:pPr lvl="1"/>
            <a:r>
              <a:rPr lang="en-US" sz="2400" dirty="0"/>
              <a:t>Structure</a:t>
            </a:r>
          </a:p>
          <a:p>
            <a:pPr lvl="1"/>
            <a:r>
              <a:rPr lang="en-US" sz="2400" dirty="0"/>
              <a:t>Technology</a:t>
            </a:r>
          </a:p>
          <a:p>
            <a:pPr lvl="1"/>
            <a:r>
              <a:rPr lang="en-US" sz="2400" dirty="0"/>
              <a:t>People</a:t>
            </a:r>
          </a:p>
        </p:txBody>
      </p:sp>
    </p:spTree>
    <p:extLst>
      <p:ext uri="{BB962C8B-B14F-4D97-AF65-F5344CB8AC3E}">
        <p14:creationId xmlns:p14="http://schemas.microsoft.com/office/powerpoint/2010/main" val="469394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Review Learning Objective 7.4</a:t>
            </a:r>
          </a:p>
        </p:txBody>
      </p:sp>
      <p:sp>
        <p:nvSpPr>
          <p:cNvPr id="3" name="Content Placeholder 2"/>
          <p:cNvSpPr>
            <a:spLocks noGrp="1"/>
          </p:cNvSpPr>
          <p:nvPr>
            <p:ph idx="1"/>
          </p:nvPr>
        </p:nvSpPr>
        <p:spPr>
          <a:xfrm>
            <a:off x="457200" y="1066800"/>
            <a:ext cx="8229600" cy="3200400"/>
          </a:xfrm>
        </p:spPr>
        <p:txBody>
          <a:bodyPr/>
          <a:lstStyle/>
          <a:p>
            <a:r>
              <a:rPr lang="en-US" sz="2400" b="1" dirty="0"/>
              <a:t>Explain how to manage change.</a:t>
            </a:r>
          </a:p>
          <a:p>
            <a:pPr lvl="1"/>
            <a:r>
              <a:rPr lang="en-US" sz="2400" dirty="0">
                <a:cs typeface="Arial"/>
              </a:rPr>
              <a:t>People resist change because of uncertainty, habit, concern over personal loss, and the belief that the change is not in the organization’s best interest</a:t>
            </a:r>
            <a:r>
              <a:rPr lang="en-US" sz="2400" dirty="0"/>
              <a:t>.</a:t>
            </a:r>
          </a:p>
          <a:p>
            <a:pPr lvl="1"/>
            <a:r>
              <a:rPr lang="en-US" sz="2400" dirty="0">
                <a:cs typeface="Arial"/>
              </a:rPr>
              <a:t>Techniques for reducing resistance to change include: education and communication, participation, facilitation, negotiation, manipulation and co-optation, and coercion</a:t>
            </a:r>
            <a:endParaRPr lang="en-US" sz="2400" dirty="0"/>
          </a:p>
        </p:txBody>
      </p:sp>
    </p:spTree>
    <p:extLst>
      <p:ext uri="{BB962C8B-B14F-4D97-AF65-F5344CB8AC3E}">
        <p14:creationId xmlns:p14="http://schemas.microsoft.com/office/powerpoint/2010/main" val="1751251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Review Learning Objective 7.5</a:t>
            </a:r>
          </a:p>
        </p:txBody>
      </p:sp>
      <p:sp>
        <p:nvSpPr>
          <p:cNvPr id="3" name="Content Placeholder 2"/>
          <p:cNvSpPr>
            <a:spLocks noGrp="1"/>
          </p:cNvSpPr>
          <p:nvPr>
            <p:ph idx="1"/>
          </p:nvPr>
        </p:nvSpPr>
        <p:spPr>
          <a:xfrm>
            <a:off x="457200" y="1066801"/>
            <a:ext cx="8229600" cy="4267200"/>
          </a:xfrm>
        </p:spPr>
        <p:txBody>
          <a:bodyPr/>
          <a:lstStyle/>
          <a:p>
            <a:r>
              <a:rPr lang="en-US" sz="2400" b="1" dirty="0">
                <a:cs typeface="Arial" pitchFamily="34" charset="0"/>
              </a:rPr>
              <a:t>Discuss contemporary issues in managing change</a:t>
            </a:r>
            <a:r>
              <a:rPr lang="en-US" sz="2400" b="1" dirty="0"/>
              <a:t>.</a:t>
            </a:r>
          </a:p>
          <a:p>
            <a:pPr lvl="1">
              <a:spcBef>
                <a:spcPts val="300"/>
              </a:spcBef>
            </a:pPr>
            <a:r>
              <a:rPr lang="en-US" sz="2400" dirty="0">
                <a:cs typeface="Arial"/>
              </a:rPr>
              <a:t>Managers lead the change process by:</a:t>
            </a:r>
          </a:p>
          <a:p>
            <a:pPr lvl="2">
              <a:spcBef>
                <a:spcPts val="300"/>
              </a:spcBef>
            </a:pPr>
            <a:r>
              <a:rPr lang="en-US" sz="2400" dirty="0">
                <a:cs typeface="Arial"/>
              </a:rPr>
              <a:t>Making organization change capable</a:t>
            </a:r>
          </a:p>
          <a:p>
            <a:pPr lvl="2">
              <a:spcBef>
                <a:spcPts val="300"/>
              </a:spcBef>
            </a:pPr>
            <a:r>
              <a:rPr lang="en-US" sz="2400" dirty="0">
                <a:cs typeface="Arial"/>
              </a:rPr>
              <a:t>Understanding own role</a:t>
            </a:r>
          </a:p>
          <a:p>
            <a:pPr lvl="2">
              <a:spcBef>
                <a:spcPts val="300"/>
              </a:spcBef>
            </a:pPr>
            <a:r>
              <a:rPr lang="en-US" sz="2400" dirty="0">
                <a:cs typeface="Arial"/>
              </a:rPr>
              <a:t>Giving employees a role in change process</a:t>
            </a:r>
            <a:endParaRPr lang="en-US" sz="2400" dirty="0"/>
          </a:p>
          <a:p>
            <a:pPr lvl="1">
              <a:spcBef>
                <a:spcPts val="300"/>
              </a:spcBef>
            </a:pPr>
            <a:r>
              <a:rPr lang="en-US" sz="2400" dirty="0">
                <a:cs typeface="Arial"/>
              </a:rPr>
              <a:t>Managers help employees deal with stress by:</a:t>
            </a:r>
          </a:p>
          <a:p>
            <a:pPr lvl="2">
              <a:spcBef>
                <a:spcPts val="300"/>
              </a:spcBef>
            </a:pPr>
            <a:r>
              <a:rPr lang="en-US" sz="2400" dirty="0">
                <a:cs typeface="Arial"/>
              </a:rPr>
              <a:t>Ensuring employees’ abilities match job</a:t>
            </a:r>
          </a:p>
          <a:p>
            <a:pPr lvl="2">
              <a:spcBef>
                <a:spcPts val="300"/>
              </a:spcBef>
            </a:pPr>
            <a:r>
              <a:rPr lang="en-US" sz="2400" dirty="0">
                <a:cs typeface="Arial"/>
              </a:rPr>
              <a:t>Improving organizational communication</a:t>
            </a:r>
          </a:p>
          <a:p>
            <a:pPr lvl="2">
              <a:spcBef>
                <a:spcPts val="300"/>
              </a:spcBef>
            </a:pPr>
            <a:r>
              <a:rPr lang="en-US" sz="2400" dirty="0">
                <a:cs typeface="Arial"/>
              </a:rPr>
              <a:t>Using a performance planning program</a:t>
            </a:r>
          </a:p>
          <a:p>
            <a:pPr lvl="2">
              <a:spcBef>
                <a:spcPts val="300"/>
              </a:spcBef>
            </a:pPr>
            <a:r>
              <a:rPr lang="en-US" sz="2400" dirty="0">
                <a:cs typeface="Arial"/>
              </a:rPr>
              <a:t>Redesigning jobs</a:t>
            </a:r>
            <a:endParaRPr lang="en-US" sz="2400" dirty="0"/>
          </a:p>
        </p:txBody>
      </p:sp>
    </p:spTree>
    <p:extLst>
      <p:ext uri="{BB962C8B-B14F-4D97-AF65-F5344CB8AC3E}">
        <p14:creationId xmlns:p14="http://schemas.microsoft.com/office/powerpoint/2010/main" val="880354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Review Learning Objective 7.6</a:t>
            </a:r>
          </a:p>
        </p:txBody>
      </p:sp>
      <p:sp>
        <p:nvSpPr>
          <p:cNvPr id="3" name="Content Placeholder 2"/>
          <p:cNvSpPr>
            <a:spLocks noGrp="1"/>
          </p:cNvSpPr>
          <p:nvPr>
            <p:ph idx="1"/>
          </p:nvPr>
        </p:nvSpPr>
        <p:spPr>
          <a:xfrm>
            <a:off x="457200" y="1066800"/>
            <a:ext cx="8229600" cy="1828800"/>
          </a:xfrm>
        </p:spPr>
        <p:txBody>
          <a:bodyPr/>
          <a:lstStyle/>
          <a:p>
            <a:r>
              <a:rPr lang="en-US" sz="2400" b="1" dirty="0">
                <a:cs typeface="Arial" pitchFamily="34" charset="0"/>
              </a:rPr>
              <a:t>Describe techniques for stimulating innovation.</a:t>
            </a:r>
            <a:endParaRPr lang="en-US" sz="2400" b="1" dirty="0"/>
          </a:p>
          <a:p>
            <a:pPr lvl="1"/>
            <a:r>
              <a:rPr lang="en-US" sz="2400" dirty="0">
                <a:cs typeface="Arial"/>
              </a:rPr>
              <a:t>Creativity</a:t>
            </a:r>
          </a:p>
          <a:p>
            <a:pPr lvl="1"/>
            <a:r>
              <a:rPr lang="en-US" sz="2400" dirty="0">
                <a:cs typeface="Arial"/>
              </a:rPr>
              <a:t>Innovation</a:t>
            </a:r>
          </a:p>
          <a:p>
            <a:pPr lvl="1"/>
            <a:r>
              <a:rPr lang="en-US" sz="2400" dirty="0">
                <a:cs typeface="Arial"/>
              </a:rPr>
              <a:t>Design thinking and innovation</a:t>
            </a:r>
          </a:p>
        </p:txBody>
      </p:sp>
    </p:spTree>
    <p:extLst>
      <p:ext uri="{BB962C8B-B14F-4D97-AF65-F5344CB8AC3E}">
        <p14:creationId xmlns:p14="http://schemas.microsoft.com/office/powerpoint/2010/main" val="1115498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Review Learning Objective 7.7</a:t>
            </a:r>
          </a:p>
        </p:txBody>
      </p:sp>
      <p:sp>
        <p:nvSpPr>
          <p:cNvPr id="3" name="Content Placeholder 2"/>
          <p:cNvSpPr>
            <a:spLocks noGrp="1"/>
          </p:cNvSpPr>
          <p:nvPr>
            <p:ph idx="1"/>
          </p:nvPr>
        </p:nvSpPr>
        <p:spPr>
          <a:xfrm>
            <a:off x="457200" y="1066800"/>
            <a:ext cx="8229600" cy="3276600"/>
          </a:xfrm>
        </p:spPr>
        <p:txBody>
          <a:bodyPr/>
          <a:lstStyle/>
          <a:p>
            <a:r>
              <a:rPr lang="en-US" sz="2400" b="1" dirty="0">
                <a:cs typeface="Arial" pitchFamily="34" charset="0"/>
              </a:rPr>
              <a:t>Explain why managing disruptive innovation is important.</a:t>
            </a:r>
            <a:endParaRPr lang="en-US" sz="2400" b="1" dirty="0"/>
          </a:p>
          <a:p>
            <a:pPr lvl="1"/>
            <a:r>
              <a:rPr lang="en-US" sz="2400" dirty="0"/>
              <a:t>Disruptive innovation exists when a smaller company with fewer resources is able to successfully challenge established incumbent businesses.</a:t>
            </a:r>
            <a:endParaRPr lang="en-US" sz="2400" dirty="0">
              <a:cs typeface="Arial"/>
            </a:endParaRPr>
          </a:p>
          <a:p>
            <a:pPr lvl="1"/>
            <a:r>
              <a:rPr lang="en-US" sz="2400" dirty="0"/>
              <a:t>Disruptive innovation presents an asset to organizations that recognize the market potential of the technology.</a:t>
            </a:r>
          </a:p>
        </p:txBody>
      </p:sp>
    </p:spTree>
    <p:extLst>
      <p:ext uri="{BB962C8B-B14F-4D97-AF65-F5344CB8AC3E}">
        <p14:creationId xmlns:p14="http://schemas.microsoft.com/office/powerpoint/2010/main" val="4444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32"/>
            <a:ext cx="8229600" cy="580815"/>
          </a:xfrm>
        </p:spPr>
        <p:txBody>
          <a:bodyPr/>
          <a:lstStyle/>
          <a:p>
            <a:r>
              <a:rPr lang="en-US" dirty="0"/>
              <a:t>External Forces for Change</a:t>
            </a:r>
          </a:p>
        </p:txBody>
      </p:sp>
      <p:sp>
        <p:nvSpPr>
          <p:cNvPr id="3" name="Content Placeholder 2"/>
          <p:cNvSpPr>
            <a:spLocks noGrp="1"/>
          </p:cNvSpPr>
          <p:nvPr>
            <p:ph idx="1"/>
          </p:nvPr>
        </p:nvSpPr>
        <p:spPr>
          <a:xfrm>
            <a:off x="457200" y="1066800"/>
            <a:ext cx="8229600" cy="2133600"/>
          </a:xfrm>
        </p:spPr>
        <p:txBody>
          <a:bodyPr/>
          <a:lstStyle/>
          <a:p>
            <a:r>
              <a:rPr lang="en-US" sz="2400" dirty="0"/>
              <a:t>Consumer needs and wants</a:t>
            </a:r>
          </a:p>
          <a:p>
            <a:r>
              <a:rPr lang="en-US" sz="2400" dirty="0"/>
              <a:t>New governmental laws</a:t>
            </a:r>
          </a:p>
          <a:p>
            <a:r>
              <a:rPr lang="en-US" sz="2400" dirty="0"/>
              <a:t>Technology</a:t>
            </a:r>
          </a:p>
          <a:p>
            <a:r>
              <a:rPr lang="en-US" sz="2400" dirty="0"/>
              <a:t>The economy</a:t>
            </a:r>
          </a:p>
        </p:txBody>
      </p:sp>
    </p:spTree>
    <p:extLst>
      <p:ext uri="{BB962C8B-B14F-4D97-AF65-F5344CB8AC3E}">
        <p14:creationId xmlns:p14="http://schemas.microsoft.com/office/powerpoint/2010/main" val="53116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85"/>
            <a:ext cx="8229600" cy="580815"/>
          </a:xfrm>
        </p:spPr>
        <p:txBody>
          <a:bodyPr/>
          <a:lstStyle/>
          <a:p>
            <a:r>
              <a:rPr lang="en-US" dirty="0"/>
              <a:t>Internal Forces for Change</a:t>
            </a:r>
          </a:p>
        </p:txBody>
      </p:sp>
      <p:sp>
        <p:nvSpPr>
          <p:cNvPr id="3" name="Content Placeholder 2"/>
          <p:cNvSpPr>
            <a:spLocks noGrp="1"/>
          </p:cNvSpPr>
          <p:nvPr>
            <p:ph idx="1"/>
          </p:nvPr>
        </p:nvSpPr>
        <p:spPr>
          <a:xfrm>
            <a:off x="457200" y="1066800"/>
            <a:ext cx="8229600" cy="2286000"/>
          </a:xfrm>
        </p:spPr>
        <p:txBody>
          <a:bodyPr/>
          <a:lstStyle/>
          <a:p>
            <a:r>
              <a:rPr lang="en-US" sz="2400" dirty="0"/>
              <a:t>New organizational strategy</a:t>
            </a:r>
          </a:p>
          <a:p>
            <a:r>
              <a:rPr lang="en-US" sz="2400" dirty="0"/>
              <a:t>Composition of workforce</a:t>
            </a:r>
          </a:p>
          <a:p>
            <a:r>
              <a:rPr lang="en-US" sz="2400" dirty="0"/>
              <a:t>New equipment</a:t>
            </a:r>
          </a:p>
          <a:p>
            <a:r>
              <a:rPr lang="en-US" sz="2400" dirty="0"/>
              <a:t>Employee attitudes</a:t>
            </a:r>
          </a:p>
        </p:txBody>
      </p:sp>
    </p:spTree>
    <p:extLst>
      <p:ext uri="{BB962C8B-B14F-4D97-AF65-F5344CB8AC3E}">
        <p14:creationId xmlns:p14="http://schemas.microsoft.com/office/powerpoint/2010/main" val="202327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601"/>
            <a:ext cx="8229600" cy="474452"/>
          </a:xfrm>
        </p:spPr>
        <p:txBody>
          <a:bodyPr/>
          <a:lstStyle/>
          <a:p>
            <a:r>
              <a:rPr lang="en-US" sz="2800" dirty="0"/>
              <a:t>Calm Waters Versus White-Water Rapids Metaphors</a:t>
            </a:r>
          </a:p>
        </p:txBody>
      </p:sp>
      <p:sp>
        <p:nvSpPr>
          <p:cNvPr id="3" name="Content Placeholder 2"/>
          <p:cNvSpPr>
            <a:spLocks noGrp="1"/>
          </p:cNvSpPr>
          <p:nvPr>
            <p:ph idx="1"/>
          </p:nvPr>
        </p:nvSpPr>
        <p:spPr>
          <a:xfrm>
            <a:off x="457200" y="1066800"/>
            <a:ext cx="8229600" cy="2057400"/>
          </a:xfrm>
        </p:spPr>
        <p:txBody>
          <a:bodyPr/>
          <a:lstStyle/>
          <a:p>
            <a:r>
              <a:rPr lang="en-US" sz="2400" b="1" dirty="0"/>
              <a:t>Calm waters metaphor</a:t>
            </a:r>
            <a:r>
              <a:rPr lang="en-US" sz="2400" dirty="0"/>
              <a:t>:</a:t>
            </a:r>
          </a:p>
          <a:p>
            <a:pPr lvl="1"/>
            <a:r>
              <a:rPr lang="en-US" sz="2400" dirty="0"/>
              <a:t>Unfreezing the status quo</a:t>
            </a:r>
          </a:p>
          <a:p>
            <a:pPr lvl="1"/>
            <a:r>
              <a:rPr lang="en-US" sz="2400" dirty="0"/>
              <a:t>Changing to a new state</a:t>
            </a:r>
          </a:p>
          <a:p>
            <a:pPr lvl="1"/>
            <a:r>
              <a:rPr lang="en-US" sz="2400" dirty="0"/>
              <a:t>Refreezing to make the change permanent</a:t>
            </a:r>
          </a:p>
        </p:txBody>
      </p:sp>
    </p:spTree>
    <p:extLst>
      <p:ext uri="{BB962C8B-B14F-4D97-AF65-F5344CB8AC3E}">
        <p14:creationId xmlns:p14="http://schemas.microsoft.com/office/powerpoint/2010/main" val="5200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685800"/>
          </a:xfrm>
        </p:spPr>
        <p:txBody>
          <a:bodyPr/>
          <a:lstStyle/>
          <a:p>
            <a:r>
              <a:rPr lang="en-US" dirty="0"/>
              <a:t>Exhibit 7.2 The Three-Step Change Process</a:t>
            </a:r>
          </a:p>
        </p:txBody>
      </p:sp>
      <p:pic>
        <p:nvPicPr>
          <p:cNvPr id="11" name="Picture Placeholder 10" descr="A figure illustrates Kurt Lewin’s three-step change process.&#10;Long description is available in notes,&#10;press F6">
            <a:extLst>
              <a:ext uri="{FF2B5EF4-FFF2-40B4-BE49-F238E27FC236}">
                <a16:creationId xmlns:a16="http://schemas.microsoft.com/office/drawing/2014/main" id="{2A4A46C4-483F-4DAF-BA13-C8F3C3D37DA5}"/>
              </a:ext>
            </a:extLst>
          </p:cNvPr>
          <p:cNvPicPr>
            <a:picLocks noGrp="1" noChangeAspect="1"/>
          </p:cNvPicPr>
          <p:nvPr>
            <p:ph type="pic" sz="quarter" idx="14"/>
          </p:nvPr>
        </p:nvPicPr>
        <p:blipFill>
          <a:blip r:embed="rId3" cstate="print"/>
          <a:stretch>
            <a:fillRect/>
          </a:stretch>
        </p:blipFill>
        <p:spPr>
          <a:xfrm>
            <a:off x="465788" y="1838290"/>
            <a:ext cx="8215629" cy="2489319"/>
          </a:xfrm>
          <a:prstGeom prst="rect">
            <a:avLst/>
          </a:prstGeom>
        </p:spPr>
      </p:pic>
      <p:sp>
        <p:nvSpPr>
          <p:cNvPr id="4" name="Content Placeholder 3">
            <a:extLst>
              <a:ext uri="{FF2B5EF4-FFF2-40B4-BE49-F238E27FC236}">
                <a16:creationId xmlns:a16="http://schemas.microsoft.com/office/drawing/2014/main" id="{FC6207F8-698C-4204-9687-1A8BE603CE63}"/>
              </a:ext>
            </a:extLst>
          </p:cNvPr>
          <p:cNvSpPr>
            <a:spLocks noGrp="1"/>
          </p:cNvSpPr>
          <p:nvPr>
            <p:ph sz="quarter" idx="15"/>
          </p:nvPr>
        </p:nvSpPr>
        <p:spPr>
          <a:xfrm>
            <a:off x="457200" y="5842000"/>
            <a:ext cx="8229600" cy="457200"/>
          </a:xfrm>
        </p:spPr>
        <p:txBody>
          <a:bodyPr/>
          <a:lstStyle/>
          <a:p>
            <a:pPr marL="0" indent="0">
              <a:buNone/>
            </a:pPr>
            <a:r>
              <a:rPr lang="en-US" dirty="0"/>
              <a:t>Exhibit 7.2 illustrates Kurt Lewin’s three-step change process.</a:t>
            </a:r>
          </a:p>
        </p:txBody>
      </p:sp>
    </p:spTree>
    <p:extLst>
      <p:ext uri="{BB962C8B-B14F-4D97-AF65-F5344CB8AC3E}">
        <p14:creationId xmlns:p14="http://schemas.microsoft.com/office/powerpoint/2010/main" val="21857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580815"/>
          </a:xfrm>
        </p:spPr>
        <p:txBody>
          <a:bodyPr/>
          <a:lstStyle/>
          <a:p>
            <a:r>
              <a:rPr lang="en-US" dirty="0"/>
              <a:t>White-Water Rapids Metaphor</a:t>
            </a:r>
          </a:p>
        </p:txBody>
      </p:sp>
      <p:sp>
        <p:nvSpPr>
          <p:cNvPr id="3" name="Content Placeholder 2"/>
          <p:cNvSpPr>
            <a:spLocks noGrp="1"/>
          </p:cNvSpPr>
          <p:nvPr>
            <p:ph idx="1"/>
          </p:nvPr>
        </p:nvSpPr>
        <p:spPr>
          <a:xfrm>
            <a:off x="457200" y="1066800"/>
            <a:ext cx="8229600" cy="1981200"/>
          </a:xfrm>
        </p:spPr>
        <p:txBody>
          <a:bodyPr/>
          <a:lstStyle/>
          <a:p>
            <a:r>
              <a:rPr lang="en-US" sz="2400" b="1" dirty="0"/>
              <a:t>White-water rapids metaphor</a:t>
            </a:r>
            <a:r>
              <a:rPr lang="en-US" sz="2400" dirty="0"/>
              <a:t>: the lack of environmental stability and predictability requires that managers and organizations continually adapt and manage change actively to survive</a:t>
            </a:r>
          </a:p>
        </p:txBody>
      </p:sp>
    </p:spTree>
    <p:extLst>
      <p:ext uri="{BB962C8B-B14F-4D97-AF65-F5344CB8AC3E}">
        <p14:creationId xmlns:p14="http://schemas.microsoft.com/office/powerpoint/2010/main" val="132202550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194</TotalTime>
  <Words>6430</Words>
  <Application>Microsoft Office PowerPoint</Application>
  <PresentationFormat>On-screen Show (4:3)</PresentationFormat>
  <Paragraphs>522</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Times New Roman</vt:lpstr>
      <vt:lpstr>Verdana</vt:lpstr>
      <vt:lpstr>Wingdings</vt:lpstr>
      <vt:lpstr>508 Lecture</vt:lpstr>
      <vt:lpstr>Management</vt:lpstr>
      <vt:lpstr>Learning Objectives</vt:lpstr>
      <vt:lpstr>The Case for Change</vt:lpstr>
      <vt:lpstr>Exhibit 7.1 External and Internal Forces for Change</vt:lpstr>
      <vt:lpstr>External Forces for Change</vt:lpstr>
      <vt:lpstr>Internal Forces for Change</vt:lpstr>
      <vt:lpstr>Calm Waters Versus White-Water Rapids Metaphors</vt:lpstr>
      <vt:lpstr>Exhibit 7.2 The Three-Step Change Process</vt:lpstr>
      <vt:lpstr>White-Water Rapids Metaphor</vt:lpstr>
      <vt:lpstr>Areas of Change</vt:lpstr>
      <vt:lpstr>Exhibit 7.3 Four Types of Change</vt:lpstr>
      <vt:lpstr>Types of Change: Strategy</vt:lpstr>
      <vt:lpstr>Types of Change: Structure</vt:lpstr>
      <vt:lpstr>Types of Change: Technology</vt:lpstr>
      <vt:lpstr>Types of Change: People</vt:lpstr>
      <vt:lpstr>Exhibit 7.4 Popular O D Techniques</vt:lpstr>
      <vt:lpstr>Why Do People Resist Change?</vt:lpstr>
      <vt:lpstr>Techniques for Reducing Resistance to Change</vt:lpstr>
      <vt:lpstr>Exhibit 7.5 Techniques for Reducing Resistance to Change</vt:lpstr>
      <vt:lpstr>Changing an Organization’s Culture</vt:lpstr>
      <vt:lpstr>Understanding the Situational Factors</vt:lpstr>
      <vt:lpstr>Exhibit 7.6 Changing Culture</vt:lpstr>
      <vt:lpstr>Employee Stress</vt:lpstr>
      <vt:lpstr>What Causes Stress?</vt:lpstr>
      <vt:lpstr>Personal Factors</vt:lpstr>
      <vt:lpstr>Exhibit 7.7 Symptoms of Stress</vt:lpstr>
      <vt:lpstr>How Can Stress Be Reduced?</vt:lpstr>
      <vt:lpstr>Creativity Versus Innovation</vt:lpstr>
      <vt:lpstr>Stimulating and Nurturing Innovation</vt:lpstr>
      <vt:lpstr>Exhibit 7.8 Innovation Variables</vt:lpstr>
      <vt:lpstr>Structural Variables</vt:lpstr>
      <vt:lpstr>Cultural Variables</vt:lpstr>
      <vt:lpstr>Human Resource Variables</vt:lpstr>
      <vt:lpstr>Stimulating Innovation</vt:lpstr>
      <vt:lpstr>Disruptive Innovation Definition</vt:lpstr>
      <vt:lpstr>Exhibit 7.9 Examples of Past Disruptive Innovators</vt:lpstr>
      <vt:lpstr>Why Disruptive Innovation Is Important</vt:lpstr>
      <vt:lpstr>Who’s Vulnerable?</vt:lpstr>
      <vt:lpstr>Implications</vt:lpstr>
      <vt:lpstr>Review Learning Objective 7.1</vt:lpstr>
      <vt:lpstr>Review Learning Objective 7.2</vt:lpstr>
      <vt:lpstr>Review Learning Objective 7.3</vt:lpstr>
      <vt:lpstr>Review Learning Objective 7.4</vt:lpstr>
      <vt:lpstr>Review Learning Objective 7.5</vt:lpstr>
      <vt:lpstr>Review Learning Objective 7.6</vt:lpstr>
      <vt:lpstr>Review Learning Objective 7.7</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Fifteenth Edition, Chapter 7, Managing Change and Disruptive Innovations</dc:title>
  <dc:subject/>
  <dc:creator>Stephen P. Robbins and Mary Coulter</dc:creator>
  <cp:keywords>Management</cp:keywords>
  <dc:description/>
  <cp:lastModifiedBy>Banerjee, Paromita</cp:lastModifiedBy>
  <cp:revision>704</cp:revision>
  <dcterms:created xsi:type="dcterms:W3CDTF">2014-07-14T20:04:21Z</dcterms:created>
  <dcterms:modified xsi:type="dcterms:W3CDTF">2020-05-28T07:27:46Z</dcterms:modified>
  <cp:category/>
</cp:coreProperties>
</file>