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3" r:id="rId8"/>
    <p:sldId id="274" r:id="rId9"/>
    <p:sldId id="275" r:id="rId10"/>
    <p:sldId id="276" r:id="rId11"/>
    <p:sldId id="277" r:id="rId12"/>
    <p:sldId id="278" r:id="rId13"/>
    <p:sldId id="262" r:id="rId14"/>
    <p:sldId id="263" r:id="rId15"/>
    <p:sldId id="264" r:id="rId16"/>
    <p:sldId id="265" r:id="rId17"/>
    <p:sldId id="279" r:id="rId18"/>
    <p:sldId id="266" r:id="rId19"/>
    <p:sldId id="280" r:id="rId20"/>
    <p:sldId id="281" r:id="rId21"/>
    <p:sldId id="282" r:id="rId22"/>
    <p:sldId id="267" r:id="rId23"/>
    <p:sldId id="268" r:id="rId24"/>
    <p:sldId id="269" r:id="rId25"/>
    <p:sldId id="270" r:id="rId26"/>
    <p:sldId id="283" r:id="rId27"/>
    <p:sldId id="284" r:id="rId28"/>
    <p:sldId id="285" r:id="rId29"/>
    <p:sldId id="286" r:id="rId30"/>
    <p:sldId id="287"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318D949-D0C8-4085-B9A5-75D2F4403CB1}" type="datetimeFigureOut">
              <a:rPr lang="tr-TR" smtClean="0"/>
              <a:pPr/>
              <a:t>09.12.2018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EEB5D4D-DC71-4D7F-BFE4-8143A3AC1F8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8D949-D0C8-4085-B9A5-75D2F4403CB1}" type="datetimeFigureOut">
              <a:rPr lang="tr-TR" smtClean="0"/>
              <a:pPr/>
              <a:t>09.12.2018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B5D4D-DC71-4D7F-BFE4-8143A3AC1F8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GENETİK HASTALIKLAR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Dalakta büyüme ve nörolojik bozukluklar görülür. </a:t>
            </a:r>
          </a:p>
          <a:p>
            <a:r>
              <a:rPr lang="tr-TR" dirty="0" smtClean="0"/>
              <a:t>Anemi ve </a:t>
            </a:r>
            <a:r>
              <a:rPr lang="tr-TR" dirty="0" err="1" smtClean="0"/>
              <a:t>lökopeni</a:t>
            </a:r>
            <a:r>
              <a:rPr lang="tr-TR" dirty="0" smtClean="0"/>
              <a:t> gibi kan tablosu bozuklukları</a:t>
            </a:r>
          </a:p>
          <a:p>
            <a:r>
              <a:rPr lang="tr-TR" dirty="0" smtClean="0"/>
              <a:t>Kemik tutulumu sonucu şiddetli ağrı ve kırıklar</a:t>
            </a:r>
            <a:endParaRPr lang="tr-TR" dirty="0"/>
          </a:p>
        </p:txBody>
      </p:sp>
    </p:spTree>
    <p:extLst>
      <p:ext uri="{BB962C8B-B14F-4D97-AF65-F5344CB8AC3E}">
        <p14:creationId xmlns:p14="http://schemas.microsoft.com/office/powerpoint/2010/main" val="3973116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Turner</a:t>
            </a:r>
            <a:r>
              <a:rPr lang="tr-TR" dirty="0" smtClean="0"/>
              <a:t> sendromu</a:t>
            </a:r>
            <a:endParaRPr lang="tr-TR" dirty="0"/>
          </a:p>
        </p:txBody>
      </p:sp>
      <p:sp>
        <p:nvSpPr>
          <p:cNvPr id="3" name="İçerik Yer Tutucusu 2"/>
          <p:cNvSpPr>
            <a:spLocks noGrp="1"/>
          </p:cNvSpPr>
          <p:nvPr>
            <p:ph idx="1"/>
          </p:nvPr>
        </p:nvSpPr>
        <p:spPr/>
        <p:txBody>
          <a:bodyPr/>
          <a:lstStyle/>
          <a:p>
            <a:r>
              <a:rPr lang="tr-TR" dirty="0" smtClean="0"/>
              <a:t>X kromozomunun tam veya kısmi eksikliği</a:t>
            </a:r>
          </a:p>
          <a:p>
            <a:r>
              <a:rPr lang="tr-TR" dirty="0" smtClean="0"/>
              <a:t>Etkilenen kadınlarda cinsel hormon yetmezliği görülür</a:t>
            </a:r>
          </a:p>
          <a:p>
            <a:r>
              <a:rPr lang="tr-TR" dirty="0" err="1" smtClean="0"/>
              <a:t>Gonadlarda</a:t>
            </a:r>
            <a:r>
              <a:rPr lang="tr-TR" dirty="0" smtClean="0"/>
              <a:t> tümör gelişme riski vardır. Bu yüzden koruyucu amaçlı </a:t>
            </a:r>
            <a:r>
              <a:rPr lang="tr-TR" dirty="0" err="1" smtClean="0"/>
              <a:t>gonadlar</a:t>
            </a:r>
            <a:r>
              <a:rPr lang="tr-TR" dirty="0" smtClean="0"/>
              <a:t> çıkarılır. </a:t>
            </a:r>
            <a:endParaRPr lang="tr-TR" dirty="0"/>
          </a:p>
        </p:txBody>
      </p:sp>
    </p:spTree>
    <p:extLst>
      <p:ext uri="{BB962C8B-B14F-4D97-AF65-F5344CB8AC3E}">
        <p14:creationId xmlns:p14="http://schemas.microsoft.com/office/powerpoint/2010/main" val="228921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Hastalarda; </a:t>
            </a:r>
          </a:p>
          <a:p>
            <a:r>
              <a:rPr lang="tr-TR" dirty="0" err="1"/>
              <a:t>K</a:t>
            </a:r>
            <a:r>
              <a:rPr lang="tr-TR" dirty="0" err="1" smtClean="0"/>
              <a:t>onjenital</a:t>
            </a:r>
            <a:r>
              <a:rPr lang="tr-TR" dirty="0" smtClean="0"/>
              <a:t> kalp </a:t>
            </a:r>
            <a:r>
              <a:rPr lang="tr-TR" dirty="0" err="1" smtClean="0"/>
              <a:t>defektleri</a:t>
            </a:r>
            <a:endParaRPr lang="tr-TR" dirty="0" smtClean="0"/>
          </a:p>
          <a:p>
            <a:r>
              <a:rPr lang="tr-TR" dirty="0" smtClean="0"/>
              <a:t>Kısa boy, pelerin tarzı boyun</a:t>
            </a:r>
          </a:p>
          <a:p>
            <a:r>
              <a:rPr lang="tr-TR" dirty="0" smtClean="0"/>
              <a:t>Vücutta çok sayıda pigmente </a:t>
            </a:r>
            <a:r>
              <a:rPr lang="tr-TR" dirty="0" err="1" smtClean="0"/>
              <a:t>nevus</a:t>
            </a:r>
            <a:r>
              <a:rPr lang="tr-TR" dirty="0" smtClean="0"/>
              <a:t> görülür. </a:t>
            </a:r>
            <a:endParaRPr lang="tr-TR" dirty="0"/>
          </a:p>
        </p:txBody>
      </p:sp>
    </p:spTree>
    <p:extLst>
      <p:ext uri="{BB962C8B-B14F-4D97-AF65-F5344CB8AC3E}">
        <p14:creationId xmlns:p14="http://schemas.microsoft.com/office/powerpoint/2010/main" val="965885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BULAŞICI HASTALIKLAR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Enfeksiyon Nedir?</a:t>
            </a:r>
            <a:endParaRPr lang="tr-TR" dirty="0"/>
          </a:p>
        </p:txBody>
      </p:sp>
      <p:sp>
        <p:nvSpPr>
          <p:cNvPr id="3" name="2 İçerik Yer Tutucusu"/>
          <p:cNvSpPr>
            <a:spLocks noGrp="1"/>
          </p:cNvSpPr>
          <p:nvPr>
            <p:ph idx="1"/>
          </p:nvPr>
        </p:nvSpPr>
        <p:spPr/>
        <p:txBody>
          <a:bodyPr/>
          <a:lstStyle/>
          <a:p>
            <a:pPr algn="just"/>
            <a:r>
              <a:rPr lang="tr-TR" dirty="0" smtClean="0"/>
              <a:t>Vücuda giren mikroorganizmanın burada canlılığını sürdürebilmesi ve çoğalabilmesidir.</a:t>
            </a:r>
          </a:p>
          <a:p>
            <a:pPr algn="just"/>
            <a:r>
              <a:rPr lang="tr-TR" dirty="0" smtClean="0"/>
              <a:t>Enfeksiyon sonucunda ortaya çıkan hastalık da enfeksiyon hastalığı olarak isimlendirilir.</a:t>
            </a:r>
          </a:p>
          <a:p>
            <a:pPr algn="just"/>
            <a:r>
              <a:rPr lang="tr-TR" dirty="0" smtClean="0"/>
              <a:t>Enfeksiyon hastalığı; vücuda giren mikroorganizmanın çoğalarak vücuda zarar vermesi ve sonucunda klinik belirtilerle kendini göstermesi</a:t>
            </a:r>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11960" y="620688"/>
            <a:ext cx="4752528" cy="5616624"/>
          </a:xfrm>
        </p:spPr>
        <p:txBody>
          <a:bodyPr>
            <a:normAutofit fontScale="92500" lnSpcReduction="20000"/>
          </a:bodyPr>
          <a:lstStyle/>
          <a:p>
            <a:r>
              <a:rPr lang="tr-TR" dirty="0" smtClean="0"/>
              <a:t>Enfeksiyon hastalığına neden olan mikroorganizma patojen olarak adlandırılır.</a:t>
            </a:r>
          </a:p>
          <a:p>
            <a:r>
              <a:rPr lang="tr-TR" dirty="0" smtClean="0"/>
              <a:t>Normalde sağlıklı vücut florasında bulunan mikroorganizmalar da potansiyel patojen özellik gösterirler.</a:t>
            </a:r>
          </a:p>
          <a:p>
            <a:r>
              <a:rPr lang="tr-TR" dirty="0" smtClean="0"/>
              <a:t>Bunlar, koşullar uygun olduğunda fırsatçı patojen olarak </a:t>
            </a:r>
            <a:r>
              <a:rPr lang="tr-TR" dirty="0" err="1" smtClean="0">
                <a:solidFill>
                  <a:srgbClr val="FF0000"/>
                </a:solidFill>
              </a:rPr>
              <a:t>endojen</a:t>
            </a:r>
            <a:r>
              <a:rPr lang="tr-TR" dirty="0" smtClean="0">
                <a:solidFill>
                  <a:srgbClr val="FF0000"/>
                </a:solidFill>
              </a:rPr>
              <a:t> enfeksiyona </a:t>
            </a:r>
            <a:r>
              <a:rPr lang="tr-TR" dirty="0" smtClean="0"/>
              <a:t>neden olurlar.</a:t>
            </a:r>
            <a:endParaRPr lang="tr-TR" dirty="0"/>
          </a:p>
        </p:txBody>
      </p:sp>
      <p:pic>
        <p:nvPicPr>
          <p:cNvPr id="4098" name="Picture 2" descr="C:\Users\acer\Desktop\indir (3).jpg"/>
          <p:cNvPicPr>
            <a:picLocks noChangeAspect="1" noChangeArrowheads="1"/>
          </p:cNvPicPr>
          <p:nvPr/>
        </p:nvPicPr>
        <p:blipFill>
          <a:blip r:embed="rId2" cstate="print"/>
          <a:srcRect/>
          <a:stretch>
            <a:fillRect/>
          </a:stretch>
        </p:blipFill>
        <p:spPr bwMode="auto">
          <a:xfrm>
            <a:off x="0" y="1412776"/>
            <a:ext cx="4067944" cy="334621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Endojen</a:t>
            </a:r>
            <a:r>
              <a:rPr lang="tr-TR" dirty="0" smtClean="0"/>
              <a:t> enfeksiyonlar: Diş çürüğü,</a:t>
            </a:r>
            <a:r>
              <a:rPr lang="tr-TR" dirty="0" err="1" smtClean="0"/>
              <a:t>periodontal</a:t>
            </a:r>
            <a:r>
              <a:rPr lang="tr-TR" dirty="0" smtClean="0"/>
              <a:t> hastalıklar.</a:t>
            </a:r>
          </a:p>
          <a:p>
            <a:r>
              <a:rPr lang="tr-TR" dirty="0" err="1" smtClean="0">
                <a:solidFill>
                  <a:srgbClr val="FF0000"/>
                </a:solidFill>
              </a:rPr>
              <a:t>Eksojen</a:t>
            </a:r>
            <a:r>
              <a:rPr lang="tr-TR" dirty="0" smtClean="0">
                <a:solidFill>
                  <a:srgbClr val="FF0000"/>
                </a:solidFill>
              </a:rPr>
              <a:t> enfeksiyonlar: </a:t>
            </a:r>
            <a:r>
              <a:rPr lang="tr-TR" dirty="0" smtClean="0"/>
              <a:t>dış çevreden vücuda bulaşan mikroorganizmaların neden olduğu enfeksiyonlardır. </a:t>
            </a:r>
            <a:r>
              <a:rPr lang="tr-TR" dirty="0" err="1" smtClean="0"/>
              <a:t>grip,suçiçeği,hepatit,tüberkülos</a:t>
            </a:r>
            <a:r>
              <a:rPr lang="tr-TR" dirty="0" smtClean="0"/>
              <a:t>, tetanos</a:t>
            </a:r>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Bazen hastalık hiçbir klinik belirti vermeden ilerler. Bu durumda sadece kan testleri ile enfeksiyon belirlenebilir. </a:t>
            </a:r>
          </a:p>
          <a:p>
            <a:r>
              <a:rPr lang="tr-TR" dirty="0" smtClean="0"/>
              <a:t>Hastalığın hiçbir klinik belirti vermeden </a:t>
            </a:r>
            <a:r>
              <a:rPr lang="tr-TR" dirty="0" err="1" smtClean="0"/>
              <a:t>enfekte</a:t>
            </a:r>
            <a:r>
              <a:rPr lang="tr-TR" dirty="0" smtClean="0"/>
              <a:t> ettiği kişilere taşıyıcı (portör) denir. </a:t>
            </a:r>
          </a:p>
          <a:p>
            <a:r>
              <a:rPr lang="tr-TR" dirty="0" smtClean="0"/>
              <a:t>Taşıyıcılar hastalıklarının farkında değildir ve bulaşıcı hastalıkların yayılmasında ciddi rol oynarlar. </a:t>
            </a:r>
          </a:p>
          <a:p>
            <a:r>
              <a:rPr lang="tr-TR" dirty="0" smtClean="0"/>
              <a:t>Enfeksiyon hastalıkları kişiden kişiye, bir canlıdan başka bir canlıya veya insana geçiyorsa </a:t>
            </a:r>
            <a:r>
              <a:rPr lang="tr-TR" dirty="0" smtClean="0">
                <a:solidFill>
                  <a:srgbClr val="FF0000"/>
                </a:solidFill>
              </a:rPr>
              <a:t>bulaşıcı hastalık</a:t>
            </a:r>
            <a:r>
              <a:rPr lang="tr-TR" dirty="0" smtClean="0"/>
              <a:t> denir. </a:t>
            </a:r>
            <a:endParaRPr lang="tr-TR" dirty="0"/>
          </a:p>
        </p:txBody>
      </p:sp>
    </p:spTree>
    <p:extLst>
      <p:ext uri="{BB962C8B-B14F-4D97-AF65-F5344CB8AC3E}">
        <p14:creationId xmlns:p14="http://schemas.microsoft.com/office/powerpoint/2010/main" val="3359294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Enfeksiyon Hastalıklarında Belirleyici Faktörler</a:t>
            </a:r>
            <a:endParaRPr lang="tr-TR" dirty="0"/>
          </a:p>
        </p:txBody>
      </p:sp>
      <p:sp>
        <p:nvSpPr>
          <p:cNvPr id="3" name="2 İçerik Yer Tutucusu"/>
          <p:cNvSpPr>
            <a:spLocks noGrp="1"/>
          </p:cNvSpPr>
          <p:nvPr>
            <p:ph idx="1"/>
          </p:nvPr>
        </p:nvSpPr>
        <p:spPr>
          <a:xfrm>
            <a:off x="467544" y="1844824"/>
            <a:ext cx="8229600" cy="4525963"/>
          </a:xfrm>
        </p:spPr>
        <p:txBody>
          <a:bodyPr/>
          <a:lstStyle/>
          <a:p>
            <a:r>
              <a:rPr lang="tr-TR" b="1" dirty="0" smtClean="0"/>
              <a:t>Doz;</a:t>
            </a:r>
            <a:r>
              <a:rPr lang="tr-TR" dirty="0" smtClean="0"/>
              <a:t> vücuda giren </a:t>
            </a:r>
            <a:r>
              <a:rPr lang="tr-TR" dirty="0" err="1" smtClean="0"/>
              <a:t>mikroorganızma</a:t>
            </a:r>
            <a:r>
              <a:rPr lang="tr-TR" dirty="0" smtClean="0"/>
              <a:t> sayısını ifade eder.</a:t>
            </a:r>
          </a:p>
          <a:p>
            <a:r>
              <a:rPr lang="tr-TR" b="1" dirty="0" err="1" smtClean="0"/>
              <a:t>Virulans</a:t>
            </a:r>
            <a:r>
              <a:rPr lang="tr-TR" b="1" dirty="0" smtClean="0"/>
              <a:t>;</a:t>
            </a:r>
            <a:r>
              <a:rPr lang="tr-TR" dirty="0" smtClean="0"/>
              <a:t> mikroorganizmanın hastalığa neden olabilme yeteneği.</a:t>
            </a:r>
          </a:p>
          <a:p>
            <a:r>
              <a:rPr lang="tr-TR" b="1" dirty="0" smtClean="0"/>
              <a:t>Direnç;</a:t>
            </a:r>
            <a:r>
              <a:rPr lang="tr-TR" dirty="0" smtClean="0"/>
              <a:t> vücudun bu mikroorganizmaya karşı kendini koruyabilme yeteneği</a:t>
            </a:r>
          </a:p>
          <a:p>
            <a:pPr marL="0" indent="0">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Diş hekimliğinde enfeksiyonların başlıca kaynağı ağız içidir.</a:t>
            </a:r>
          </a:p>
          <a:p>
            <a:r>
              <a:rPr lang="tr-TR" dirty="0" smtClean="0"/>
              <a:t>Mikroorganizmalar </a:t>
            </a:r>
            <a:r>
              <a:rPr lang="tr-TR" dirty="0" err="1" smtClean="0"/>
              <a:t>dental</a:t>
            </a:r>
            <a:r>
              <a:rPr lang="tr-TR" dirty="0" smtClean="0"/>
              <a:t> işlemler sırasında hastanın </a:t>
            </a:r>
            <a:r>
              <a:rPr lang="tr-TR" dirty="0" err="1" smtClean="0"/>
              <a:t>tükrük</a:t>
            </a:r>
            <a:r>
              <a:rPr lang="tr-TR" dirty="0" smtClean="0"/>
              <a:t>, solunum </a:t>
            </a:r>
            <a:r>
              <a:rPr lang="tr-TR" dirty="0" err="1" smtClean="0"/>
              <a:t>sekresyonları</a:t>
            </a:r>
            <a:r>
              <a:rPr lang="tr-TR" dirty="0" smtClean="0"/>
              <a:t> veya kanından bulaşır. </a:t>
            </a:r>
          </a:p>
          <a:p>
            <a:r>
              <a:rPr lang="tr-TR" dirty="0" smtClean="0"/>
              <a:t>Hekim veya yardımcı personelde de enfeksiyon bulunabilir. </a:t>
            </a:r>
          </a:p>
          <a:p>
            <a:r>
              <a:rPr lang="tr-TR" dirty="0" smtClean="0"/>
              <a:t>En önemli kural; her hastanın enfeksiyon hastası kabul edilerek enfeksiyon kontrol önlemlerinin her hastada aynı titizlikle uygulanması zorunluluğudur. </a:t>
            </a:r>
            <a:endParaRPr lang="tr-TR" dirty="0"/>
          </a:p>
        </p:txBody>
      </p:sp>
    </p:spTree>
    <p:extLst>
      <p:ext uri="{BB962C8B-B14F-4D97-AF65-F5344CB8AC3E}">
        <p14:creationId xmlns:p14="http://schemas.microsoft.com/office/powerpoint/2010/main" val="1652675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Genetik Nedir?</a:t>
            </a:r>
            <a:endParaRPr lang="tr-TR" dirty="0"/>
          </a:p>
        </p:txBody>
      </p:sp>
      <p:sp>
        <p:nvSpPr>
          <p:cNvPr id="3" name="2 İçerik Yer Tutucusu"/>
          <p:cNvSpPr>
            <a:spLocks noGrp="1"/>
          </p:cNvSpPr>
          <p:nvPr>
            <p:ph idx="1"/>
          </p:nvPr>
        </p:nvSpPr>
        <p:spPr>
          <a:xfrm>
            <a:off x="0" y="1556792"/>
            <a:ext cx="5544616" cy="4525963"/>
          </a:xfrm>
        </p:spPr>
        <p:txBody>
          <a:bodyPr>
            <a:normAutofit fontScale="92500" lnSpcReduction="10000"/>
          </a:bodyPr>
          <a:lstStyle/>
          <a:p>
            <a:r>
              <a:rPr lang="tr-TR" dirty="0"/>
              <a:t>Canlıların özelliklerini ve kalıtsal </a:t>
            </a:r>
            <a:r>
              <a:rPr lang="tr-TR" dirty="0" err="1"/>
              <a:t>karekterlerini</a:t>
            </a:r>
            <a:r>
              <a:rPr lang="tr-TR" dirty="0"/>
              <a:t> inceleyen, bu </a:t>
            </a:r>
            <a:r>
              <a:rPr lang="tr-TR" dirty="0" err="1"/>
              <a:t>karekterlerin</a:t>
            </a:r>
            <a:r>
              <a:rPr lang="tr-TR" dirty="0"/>
              <a:t> nesillere geçişini belli kalıtım kanunlarına bağlayan, genin yapı ve görevlerini araştıran </a:t>
            </a:r>
            <a:r>
              <a:rPr lang="tr-TR" dirty="0" smtClean="0"/>
              <a:t>bilim dalıdır.</a:t>
            </a:r>
          </a:p>
          <a:p>
            <a:r>
              <a:rPr lang="tr-TR" dirty="0"/>
              <a:t> Bitki, hayvan ve insanlarda kalıtım olaylarını inceleyen dirimbilim dalı, kalıtımbilim.</a:t>
            </a:r>
          </a:p>
        </p:txBody>
      </p:sp>
      <p:pic>
        <p:nvPicPr>
          <p:cNvPr id="1026" name="Picture 2" descr="C:\Users\acer\Desktop\indir.jpg"/>
          <p:cNvPicPr>
            <a:picLocks noChangeAspect="1" noChangeArrowheads="1"/>
          </p:cNvPicPr>
          <p:nvPr/>
        </p:nvPicPr>
        <p:blipFill>
          <a:blip r:embed="rId2" cstate="print"/>
          <a:srcRect/>
          <a:stretch>
            <a:fillRect/>
          </a:stretch>
        </p:blipFill>
        <p:spPr bwMode="auto">
          <a:xfrm>
            <a:off x="5352658" y="2348880"/>
            <a:ext cx="3791342" cy="450912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smtClean="0"/>
              <a:t>Dental</a:t>
            </a:r>
            <a:r>
              <a:rPr lang="tr-TR" dirty="0" smtClean="0"/>
              <a:t> uygulamalar hastanın ağzından mikroorganizmaların yapay ve yoğun olarak çıkmasına sebep olur. </a:t>
            </a:r>
          </a:p>
          <a:p>
            <a:r>
              <a:rPr lang="tr-TR" dirty="0" smtClean="0"/>
              <a:t>Hasta ağzına giren veya hasta sıvılarıyla temas eden </a:t>
            </a:r>
            <a:r>
              <a:rPr lang="tr-TR" dirty="0" err="1" smtClean="0"/>
              <a:t>herşey</a:t>
            </a:r>
            <a:r>
              <a:rPr lang="tr-TR" dirty="0" smtClean="0"/>
              <a:t> (eller, aletler, filmler, pamuk tamponlar, iğneler, apareyler ve protezler gibi) </a:t>
            </a:r>
            <a:r>
              <a:rPr lang="tr-TR" dirty="0" err="1" smtClean="0"/>
              <a:t>kontaminedir</a:t>
            </a:r>
            <a:r>
              <a:rPr lang="tr-TR" dirty="0" smtClean="0"/>
              <a:t>. </a:t>
            </a:r>
          </a:p>
          <a:p>
            <a:r>
              <a:rPr lang="tr-TR" dirty="0" smtClean="0"/>
              <a:t>Ayrıca çalışma sırasında çevreye sıçrayan damlacıklar da mikroorganizmaları içerir. </a:t>
            </a:r>
            <a:endParaRPr lang="tr-TR" dirty="0"/>
          </a:p>
        </p:txBody>
      </p:sp>
    </p:spTree>
    <p:extLst>
      <p:ext uri="{BB962C8B-B14F-4D97-AF65-F5344CB8AC3E}">
        <p14:creationId xmlns:p14="http://schemas.microsoft.com/office/powerpoint/2010/main" val="2939354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damlacıklar sağlık personelinin vücuduna temas edebilir veya solunumla vücuda girebilir. Ayrıca yüzeyleri </a:t>
            </a:r>
            <a:r>
              <a:rPr lang="tr-TR" dirty="0" err="1" smtClean="0"/>
              <a:t>kontamine</a:t>
            </a:r>
            <a:r>
              <a:rPr lang="tr-TR" dirty="0" smtClean="0"/>
              <a:t> eder. </a:t>
            </a:r>
          </a:p>
          <a:p>
            <a:r>
              <a:rPr lang="tr-TR" dirty="0" smtClean="0"/>
              <a:t>Bu nedenle eldiven, maske, gözlük veya siperlik kullanılması kontrol işlemlerinin başında yer alır. </a:t>
            </a:r>
          </a:p>
          <a:p>
            <a:pPr marL="0" indent="0">
              <a:buNone/>
            </a:pPr>
            <a:endParaRPr lang="tr-TR" dirty="0" smtClean="0"/>
          </a:p>
          <a:p>
            <a:endParaRPr lang="tr-TR" dirty="0"/>
          </a:p>
        </p:txBody>
      </p:sp>
    </p:spTree>
    <p:extLst>
      <p:ext uri="{BB962C8B-B14F-4D97-AF65-F5344CB8AC3E}">
        <p14:creationId xmlns:p14="http://schemas.microsoft.com/office/powerpoint/2010/main" val="539913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Enfeksiyon Nasıl Bulaşır?</a:t>
            </a:r>
            <a:endParaRPr lang="tr-TR" dirty="0"/>
          </a:p>
        </p:txBody>
      </p:sp>
      <p:sp>
        <p:nvSpPr>
          <p:cNvPr id="3" name="2 İçerik Yer Tutucusu"/>
          <p:cNvSpPr>
            <a:spLocks noGrp="1"/>
          </p:cNvSpPr>
          <p:nvPr>
            <p:ph idx="1"/>
          </p:nvPr>
        </p:nvSpPr>
        <p:spPr/>
        <p:txBody>
          <a:bodyPr/>
          <a:lstStyle/>
          <a:p>
            <a:r>
              <a:rPr lang="tr-TR" dirty="0" smtClean="0"/>
              <a:t>Diş hekimliğinde mikroorganizmalar vücuda yoğun olarak </a:t>
            </a:r>
            <a:r>
              <a:rPr lang="tr-TR" dirty="0" err="1" smtClean="0"/>
              <a:t>solunum,sindirim,deri</a:t>
            </a:r>
            <a:r>
              <a:rPr lang="tr-TR" dirty="0" smtClean="0"/>
              <a:t> veya mukoza teması yoluyla girebilirler.</a:t>
            </a:r>
          </a:p>
          <a:p>
            <a:pPr>
              <a:buNone/>
            </a:pPr>
            <a:endParaRPr lang="tr-TR" dirty="0" smtClean="0"/>
          </a:p>
          <a:p>
            <a:r>
              <a:rPr lang="tr-TR" dirty="0" smtClean="0"/>
              <a:t>Direkt temas,</a:t>
            </a:r>
          </a:p>
          <a:p>
            <a:r>
              <a:rPr lang="tr-TR" dirty="0" err="1" smtClean="0"/>
              <a:t>İndirekt</a:t>
            </a:r>
            <a:r>
              <a:rPr lang="tr-TR" dirty="0" smtClean="0"/>
              <a:t> temas</a:t>
            </a:r>
          </a:p>
          <a:p>
            <a:r>
              <a:rPr lang="tr-TR" dirty="0" smtClean="0"/>
              <a:t>Damlacık enfeksiyonu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Direk Temas</a:t>
            </a:r>
            <a:endParaRPr lang="tr-TR" dirty="0"/>
          </a:p>
        </p:txBody>
      </p:sp>
      <p:pic>
        <p:nvPicPr>
          <p:cNvPr id="4" name="3 İçerik Yer Tutucusu" descr="images (1).jpg"/>
          <p:cNvPicPr>
            <a:picLocks noGrp="1" noChangeAspect="1"/>
          </p:cNvPicPr>
          <p:nvPr>
            <p:ph idx="1"/>
          </p:nvPr>
        </p:nvPicPr>
        <p:blipFill>
          <a:blip r:embed="rId2" cstate="print"/>
          <a:stretch>
            <a:fillRect/>
          </a:stretch>
        </p:blipFill>
        <p:spPr>
          <a:xfrm>
            <a:off x="7020272" y="3717032"/>
            <a:ext cx="2100843" cy="2994819"/>
          </a:xfrm>
        </p:spPr>
      </p:pic>
      <p:sp>
        <p:nvSpPr>
          <p:cNvPr id="6" name="2 İçerik Yer Tutucusu"/>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Hastanın</a:t>
            </a:r>
            <a:r>
              <a:rPr kumimoji="0" lang="tr-TR" sz="3200" b="0" i="0" u="none" strike="noStrike" kern="1200" cap="none" spc="0" normalizeH="0" noProof="0" dirty="0" smtClean="0">
                <a:ln>
                  <a:noFill/>
                </a:ln>
                <a:solidFill>
                  <a:schemeClr val="tx1"/>
                </a:solidFill>
                <a:effectLst/>
                <a:uLnTx/>
                <a:uFillTx/>
                <a:latin typeface="+mn-lt"/>
                <a:ea typeface="+mn-ea"/>
                <a:cs typeface="+mn-cs"/>
              </a:rPr>
              <a:t> dişlerine veya yumuşak dokularına eldivensiz olarak temas sırasında mikroorganizmalar,tırnaklar arasından veya derideki çatlak ve kesiklerden vücuda doğrudan girebilirler.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Bütünlüğü bozulmuş olan deri veya </a:t>
            </a:r>
          </a:p>
          <a:p>
            <a:pPr marR="0" lvl="0" algn="l" defTabSz="914400" rtl="0" eaLnBrk="1" fontAlgn="auto" latinLnBrk="0" hangingPunct="1">
              <a:lnSpc>
                <a:spcPct val="100000"/>
              </a:lnSpc>
              <a:spcBef>
                <a:spcPct val="20000"/>
              </a:spcBef>
              <a:spcAft>
                <a:spcPts val="0"/>
              </a:spcAft>
              <a:buClrTx/>
              <a:buSzTx/>
              <a:tabLst/>
              <a:defRPr/>
            </a:pPr>
            <a:r>
              <a:rPr lang="tr-TR" sz="3200" noProof="0" dirty="0" smtClean="0"/>
              <a:t>    mukozadan kan veya salya gibi vücut</a:t>
            </a:r>
          </a:p>
          <a:p>
            <a:pPr marR="0" lvl="0" algn="l"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dirty="0">
                <a:ln>
                  <a:noFill/>
                </a:ln>
                <a:solidFill>
                  <a:schemeClr val="tx1"/>
                </a:solidFill>
                <a:effectLst/>
                <a:uLnTx/>
                <a:uFillTx/>
                <a:latin typeface="+mn-lt"/>
                <a:ea typeface="+mn-ea"/>
                <a:cs typeface="+mn-cs"/>
              </a:rPr>
              <a:t> </a:t>
            </a:r>
            <a:r>
              <a:rPr kumimoji="0" lang="tr-TR" sz="3200" b="0" i="0" u="none" strike="noStrike" kern="1200" cap="none" spc="0" normalizeH="0" dirty="0" smtClean="0">
                <a:ln>
                  <a:noFill/>
                </a:ln>
                <a:solidFill>
                  <a:schemeClr val="tx1"/>
                </a:solidFill>
                <a:effectLst/>
                <a:uLnTx/>
                <a:uFillTx/>
                <a:latin typeface="+mn-lt"/>
                <a:ea typeface="+mn-ea"/>
                <a:cs typeface="+mn-cs"/>
              </a:rPr>
              <a:t>   sıvılarındaki patojen </a:t>
            </a:r>
          </a:p>
          <a:p>
            <a:pPr marR="0" lvl="0" algn="l" defTabSz="914400" rtl="0" eaLnBrk="1" fontAlgn="auto" latinLnBrk="0" hangingPunct="1">
              <a:lnSpc>
                <a:spcPct val="100000"/>
              </a:lnSpc>
              <a:spcBef>
                <a:spcPct val="20000"/>
              </a:spcBef>
              <a:spcAft>
                <a:spcPts val="0"/>
              </a:spcAft>
              <a:buClrTx/>
              <a:buSzTx/>
              <a:tabLst/>
              <a:defRPr/>
            </a:pPr>
            <a:r>
              <a:rPr lang="tr-TR" sz="3200" dirty="0"/>
              <a:t> </a:t>
            </a:r>
            <a:r>
              <a:rPr lang="tr-TR" sz="3200" dirty="0" smtClean="0"/>
              <a:t>   </a:t>
            </a:r>
            <a:r>
              <a:rPr kumimoji="0" lang="tr-TR" sz="3200" b="0" i="0" u="none" strike="noStrike" kern="1200" cap="none" spc="0" normalizeH="0" dirty="0" smtClean="0">
                <a:ln>
                  <a:noFill/>
                </a:ln>
                <a:solidFill>
                  <a:schemeClr val="tx1"/>
                </a:solidFill>
                <a:effectLst/>
                <a:uLnTx/>
                <a:uFillTx/>
                <a:latin typeface="+mn-lt"/>
                <a:ea typeface="+mn-ea"/>
                <a:cs typeface="+mn-cs"/>
              </a:rPr>
              <a:t>mikroorganizmalar bulaşabilir.</a:t>
            </a:r>
            <a:endParaRPr kumimoji="0" lang="tr-T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indir (1).png"/>
          <p:cNvPicPr>
            <a:picLocks noChangeAspect="1"/>
          </p:cNvPicPr>
          <p:nvPr/>
        </p:nvPicPr>
        <p:blipFill>
          <a:blip r:embed="rId2" cstate="print"/>
          <a:srcRect l="21047" t="7624" r="22655" b="2539"/>
          <a:stretch>
            <a:fillRect/>
          </a:stretch>
        </p:blipFill>
        <p:spPr>
          <a:xfrm>
            <a:off x="1943200" y="908720"/>
            <a:ext cx="7200800" cy="5452033"/>
          </a:xfrm>
          <a:prstGeom prst="rect">
            <a:avLst/>
          </a:prstGeom>
        </p:spPr>
      </p:pic>
      <p:sp>
        <p:nvSpPr>
          <p:cNvPr id="2" name="1 Başlık"/>
          <p:cNvSpPr>
            <a:spLocks noGrp="1"/>
          </p:cNvSpPr>
          <p:nvPr>
            <p:ph type="title"/>
          </p:nvPr>
        </p:nvSpPr>
        <p:spPr>
          <a:xfrm>
            <a:off x="539552" y="0"/>
            <a:ext cx="8229600" cy="1143000"/>
          </a:xfrm>
        </p:spPr>
        <p:txBody>
          <a:bodyPr/>
          <a:lstStyle/>
          <a:p>
            <a:r>
              <a:rPr lang="tr-TR" dirty="0" err="1" smtClean="0"/>
              <a:t>İndirekt</a:t>
            </a:r>
            <a:r>
              <a:rPr lang="tr-TR" dirty="0" smtClean="0"/>
              <a:t> Temas</a:t>
            </a:r>
            <a:endParaRPr lang="tr-TR" dirty="0"/>
          </a:p>
        </p:txBody>
      </p:sp>
      <p:sp>
        <p:nvSpPr>
          <p:cNvPr id="3" name="2 İçerik Yer Tutucusu"/>
          <p:cNvSpPr>
            <a:spLocks noGrp="1"/>
          </p:cNvSpPr>
          <p:nvPr>
            <p:ph idx="1"/>
          </p:nvPr>
        </p:nvSpPr>
        <p:spPr>
          <a:xfrm>
            <a:off x="107504" y="3284984"/>
            <a:ext cx="3347864" cy="4381947"/>
          </a:xfrm>
        </p:spPr>
        <p:txBody>
          <a:bodyPr>
            <a:normAutofit/>
          </a:bodyPr>
          <a:lstStyle/>
          <a:p>
            <a:r>
              <a:rPr lang="tr-TR" sz="2400" dirty="0" smtClean="0"/>
              <a:t>Bu yolla bulaşma olması için mikroorganizmaların bu ortamlarda canlı kalması gerekmektedir.</a:t>
            </a:r>
            <a:endParaRPr lang="tr-T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Damlacık Enfeksiyonu</a:t>
            </a:r>
            <a:endParaRPr lang="tr-TR" dirty="0"/>
          </a:p>
        </p:txBody>
      </p:sp>
      <p:sp>
        <p:nvSpPr>
          <p:cNvPr id="3" name="2 İçerik Yer Tutucusu"/>
          <p:cNvSpPr>
            <a:spLocks noGrp="1"/>
          </p:cNvSpPr>
          <p:nvPr>
            <p:ph idx="1"/>
          </p:nvPr>
        </p:nvSpPr>
        <p:spPr>
          <a:xfrm>
            <a:off x="251520" y="1600201"/>
            <a:ext cx="8435280" cy="3124944"/>
          </a:xfrm>
        </p:spPr>
        <p:txBody>
          <a:bodyPr>
            <a:normAutofit fontScale="92500" lnSpcReduction="10000"/>
          </a:bodyPr>
          <a:lstStyle/>
          <a:p>
            <a:r>
              <a:rPr lang="tr-TR" dirty="0" smtClean="0"/>
              <a:t>Damlacık enfeksiyonu; hapşırma, öksürme gibi </a:t>
            </a:r>
            <a:r>
              <a:rPr lang="tr-TR" dirty="0" smtClean="0"/>
              <a:t>durumlarda, </a:t>
            </a:r>
            <a:r>
              <a:rPr lang="tr-TR" dirty="0" err="1" smtClean="0"/>
              <a:t>tdavi</a:t>
            </a:r>
            <a:r>
              <a:rPr lang="tr-TR" dirty="0" smtClean="0"/>
              <a:t> sırasında sıçrayan damlacıklarla veya çalışma sırasında oluşan </a:t>
            </a:r>
            <a:r>
              <a:rPr lang="tr-TR" dirty="0" err="1" smtClean="0"/>
              <a:t>aerosollerle</a:t>
            </a:r>
            <a:r>
              <a:rPr lang="tr-TR" dirty="0" smtClean="0"/>
              <a:t>  </a:t>
            </a:r>
            <a:r>
              <a:rPr lang="tr-TR" dirty="0" smtClean="0"/>
              <a:t>ağızdan çıkan </a:t>
            </a:r>
            <a:r>
              <a:rPr lang="tr-TR" dirty="0" smtClean="0"/>
              <a:t>mikroorganizmaların </a:t>
            </a:r>
            <a:r>
              <a:rPr lang="tr-TR" dirty="0" smtClean="0"/>
              <a:t>havada kalmasıyla başka insanlara bulaşarak hastalığı yaymasıdır</a:t>
            </a:r>
            <a:r>
              <a:rPr lang="tr-TR" dirty="0" smtClean="0"/>
              <a:t>.</a:t>
            </a:r>
          </a:p>
          <a:p>
            <a:pPr marL="0" indent="0">
              <a:buNone/>
            </a:pPr>
            <a:r>
              <a:rPr lang="tr-TR" dirty="0" smtClean="0"/>
              <a:t/>
            </a:r>
            <a:br>
              <a:rPr lang="tr-TR" dirty="0" smtClean="0"/>
            </a:br>
            <a:endParaRPr lang="tr-TR" dirty="0"/>
          </a:p>
        </p:txBody>
      </p:sp>
      <p:pic>
        <p:nvPicPr>
          <p:cNvPr id="1027" name="Picture 3" descr="C:\Users\acer\Desktop\indir.png"/>
          <p:cNvPicPr>
            <a:picLocks noChangeAspect="1" noChangeArrowheads="1"/>
          </p:cNvPicPr>
          <p:nvPr/>
        </p:nvPicPr>
        <p:blipFill>
          <a:blip r:embed="rId2" cstate="print"/>
          <a:srcRect l="17026" t="844" r="16222"/>
          <a:stretch>
            <a:fillRect/>
          </a:stretch>
        </p:blipFill>
        <p:spPr bwMode="auto">
          <a:xfrm>
            <a:off x="5389997" y="4143460"/>
            <a:ext cx="3721038" cy="2622559"/>
          </a:xfrm>
          <a:prstGeom prst="rect">
            <a:avLst/>
          </a:prstGeom>
          <a:noFill/>
        </p:spPr>
      </p:pic>
      <p:sp>
        <p:nvSpPr>
          <p:cNvPr id="4" name="Metin kutusu 3"/>
          <p:cNvSpPr txBox="1"/>
          <p:nvPr/>
        </p:nvSpPr>
        <p:spPr>
          <a:xfrm>
            <a:off x="251520" y="3932517"/>
            <a:ext cx="4824536" cy="2246769"/>
          </a:xfrm>
          <a:prstGeom prst="rect">
            <a:avLst/>
          </a:prstGeom>
          <a:noFill/>
        </p:spPr>
        <p:txBody>
          <a:bodyPr wrap="square" rtlCol="0">
            <a:spAutoFit/>
          </a:bodyPr>
          <a:lstStyle/>
          <a:p>
            <a:pPr marL="285750" indent="-285750">
              <a:buFont typeface="Arial" panose="020B0604020202020204" pitchFamily="34" charset="0"/>
              <a:buChar char="•"/>
            </a:pPr>
            <a:r>
              <a:rPr lang="tr-TR" sz="2800" dirty="0" smtClean="0"/>
              <a:t>Bu damlacık ve </a:t>
            </a:r>
            <a:r>
              <a:rPr lang="tr-TR" sz="2800" dirty="0" err="1" smtClean="0"/>
              <a:t>aerosoller</a:t>
            </a:r>
            <a:r>
              <a:rPr lang="tr-TR" sz="2800" dirty="0" smtClean="0"/>
              <a:t> ya direkt temas ile  veya solunum yolu ile alındığında mikroorganizma da vücuda girmiş olur.</a:t>
            </a:r>
            <a:endParaRPr lang="tr-TR"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Çapraz enfeksiyon </a:t>
            </a:r>
            <a:endParaRPr lang="tr-TR" dirty="0"/>
          </a:p>
        </p:txBody>
      </p:sp>
      <p:sp>
        <p:nvSpPr>
          <p:cNvPr id="3" name="İçerik Yer Tutucusu 2"/>
          <p:cNvSpPr>
            <a:spLocks noGrp="1"/>
          </p:cNvSpPr>
          <p:nvPr>
            <p:ph idx="1"/>
          </p:nvPr>
        </p:nvSpPr>
        <p:spPr/>
        <p:txBody>
          <a:bodyPr/>
          <a:lstStyle/>
          <a:p>
            <a:r>
              <a:rPr lang="tr-TR" dirty="0" smtClean="0"/>
              <a:t>Mikroorganizmalar çalışma ortamında hekime, yardımcılarına ve diş protez teknisyenlerine kolayca transfer edilebilir. Bu gruplar arasında edinilen enfeksiyona </a:t>
            </a:r>
            <a:r>
              <a:rPr lang="tr-TR" dirty="0" smtClean="0">
                <a:solidFill>
                  <a:srgbClr val="FF0000"/>
                </a:solidFill>
              </a:rPr>
              <a:t>çapraz enfeksiyon </a:t>
            </a:r>
            <a:r>
              <a:rPr lang="tr-TR" dirty="0" smtClean="0"/>
              <a:t>denir.</a:t>
            </a:r>
          </a:p>
          <a:p>
            <a:r>
              <a:rPr lang="tr-TR" dirty="0" err="1" smtClean="0"/>
              <a:t>Dişhekimliği</a:t>
            </a:r>
            <a:r>
              <a:rPr lang="tr-TR" dirty="0" smtClean="0"/>
              <a:t> ağız bölgesi ile diş ve çevre dokuların enfeksiyonlarıyla  ilişkilidir. Çalışma ortamında normal vücut </a:t>
            </a:r>
            <a:r>
              <a:rPr lang="tr-TR" dirty="0" err="1" smtClean="0"/>
              <a:t>mikroflorası</a:t>
            </a:r>
            <a:r>
              <a:rPr lang="tr-TR" dirty="0" smtClean="0"/>
              <a:t> mevcuttur. </a:t>
            </a:r>
            <a:endParaRPr lang="tr-TR" dirty="0"/>
          </a:p>
        </p:txBody>
      </p:sp>
    </p:spTree>
    <p:extLst>
      <p:ext uri="{BB962C8B-B14F-4D97-AF65-F5344CB8AC3E}">
        <p14:creationId xmlns:p14="http://schemas.microsoft.com/office/powerpoint/2010/main" val="3498809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Uygulamalar sırasında Hepatit B, Hepatit C ve HIV bulaşması ile ilgili hastadan personele, personelden hastaya veya hastadan hastaya bulaşma olabilir. </a:t>
            </a:r>
          </a:p>
          <a:p>
            <a:r>
              <a:rPr lang="tr-TR" dirty="0" smtClean="0"/>
              <a:t>Bulaşma olursa enfeksiyon kontrolünde hangi aşamada eksiklik olduğu bulunup giderilmelidir.  </a:t>
            </a:r>
            <a:endParaRPr lang="tr-TR" dirty="0"/>
          </a:p>
        </p:txBody>
      </p:sp>
    </p:spTree>
    <p:extLst>
      <p:ext uri="{BB962C8B-B14F-4D97-AF65-F5344CB8AC3E}">
        <p14:creationId xmlns:p14="http://schemas.microsoft.com/office/powerpoint/2010/main" val="2526205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Hastaya veya personele bulaşabilecek enfeksiyonlar için bir diğer kaynak diş </a:t>
            </a:r>
            <a:r>
              <a:rPr lang="tr-TR" dirty="0" err="1" smtClean="0"/>
              <a:t>ünitinin</a:t>
            </a:r>
            <a:r>
              <a:rPr lang="tr-TR" dirty="0" smtClean="0"/>
              <a:t> suyudur. Diş </a:t>
            </a:r>
            <a:r>
              <a:rPr lang="tr-TR" dirty="0" err="1" smtClean="0"/>
              <a:t>ünit</a:t>
            </a:r>
            <a:r>
              <a:rPr lang="tr-TR" dirty="0" smtClean="0"/>
              <a:t> suyunun </a:t>
            </a:r>
            <a:r>
              <a:rPr lang="tr-TR" dirty="0" err="1" smtClean="0"/>
              <a:t>biyofilmden</a:t>
            </a:r>
            <a:r>
              <a:rPr lang="tr-TR" dirty="0" smtClean="0"/>
              <a:t> arındırılması gerekir. </a:t>
            </a:r>
          </a:p>
          <a:p>
            <a:r>
              <a:rPr lang="tr-TR" dirty="0" smtClean="0"/>
              <a:t>Klinikten  topluma, hekim ve yardımcı personelin ailelerine bulaş; tıbbi atıkların uygun olmayan yöntemlerle bertaraf edilmesi, çalışanların </a:t>
            </a:r>
            <a:r>
              <a:rPr lang="tr-TR" dirty="0" err="1" smtClean="0"/>
              <a:t>kontamine</a:t>
            </a:r>
            <a:r>
              <a:rPr lang="tr-TR" dirty="0" smtClean="0"/>
              <a:t> giysilerle toplum içine veya ailelerinin yanına katılmaları sonucunda gerçekleşir. </a:t>
            </a:r>
            <a:endParaRPr lang="tr-TR" dirty="0"/>
          </a:p>
        </p:txBody>
      </p:sp>
    </p:spTree>
    <p:extLst>
      <p:ext uri="{BB962C8B-B14F-4D97-AF65-F5344CB8AC3E}">
        <p14:creationId xmlns:p14="http://schemas.microsoft.com/office/powerpoint/2010/main" val="3264381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Çapraz enfeksiyonu engelleme</a:t>
            </a:r>
            <a:endParaRPr lang="tr-TR" dirty="0"/>
          </a:p>
        </p:txBody>
      </p:sp>
      <p:sp>
        <p:nvSpPr>
          <p:cNvPr id="3" name="İçerik Yer Tutucusu 2"/>
          <p:cNvSpPr>
            <a:spLocks noGrp="1"/>
          </p:cNvSpPr>
          <p:nvPr>
            <p:ph idx="1"/>
          </p:nvPr>
        </p:nvSpPr>
        <p:spPr>
          <a:xfrm>
            <a:off x="457200" y="1600200"/>
            <a:ext cx="8229600" cy="5141168"/>
          </a:xfrm>
        </p:spPr>
        <p:txBody>
          <a:bodyPr>
            <a:normAutofit fontScale="92500" lnSpcReduction="10000"/>
          </a:bodyPr>
          <a:lstStyle/>
          <a:p>
            <a:pPr marL="0" indent="0">
              <a:buNone/>
            </a:pPr>
            <a:r>
              <a:rPr lang="tr-TR" dirty="0" smtClean="0"/>
              <a:t>Uyulması gereken temel kurallar; </a:t>
            </a:r>
          </a:p>
          <a:p>
            <a:r>
              <a:rPr lang="tr-TR" dirty="0"/>
              <a:t>D</a:t>
            </a:r>
            <a:r>
              <a:rPr lang="tr-TR" dirty="0" smtClean="0"/>
              <a:t>iş hekimi ve yardımcı personelin </a:t>
            </a:r>
            <a:r>
              <a:rPr lang="tr-TR" dirty="0" err="1" smtClean="0"/>
              <a:t>dental</a:t>
            </a:r>
            <a:r>
              <a:rPr lang="tr-TR" dirty="0" smtClean="0"/>
              <a:t> işlemler sırasında enfeksiyona maruz kalmalarını engellemek</a:t>
            </a:r>
          </a:p>
          <a:p>
            <a:r>
              <a:rPr lang="tr-TR" dirty="0" smtClean="0"/>
              <a:t>Çalışma alanında patojen mikroorganizma sayısını azaltmak</a:t>
            </a:r>
          </a:p>
          <a:p>
            <a:r>
              <a:rPr lang="tr-TR" dirty="0" smtClean="0"/>
              <a:t>Kolay ve uygulanabilir bir çapraz enfeksiyon kontrol sistemi kurmak</a:t>
            </a:r>
          </a:p>
          <a:p>
            <a:r>
              <a:rPr lang="tr-TR" dirty="0" smtClean="0"/>
              <a:t>Enfeksiyon geçişini engellemek için her hastada çapraz enfeksiyon kontrolünü en üst seviyede uygulamak</a:t>
            </a:r>
          </a:p>
        </p:txBody>
      </p:sp>
    </p:spTree>
    <p:extLst>
      <p:ext uri="{BB962C8B-B14F-4D97-AF65-F5344CB8AC3E}">
        <p14:creationId xmlns:p14="http://schemas.microsoft.com/office/powerpoint/2010/main" val="309283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Genetik Geçiş Gösteren Hastalıklar</a:t>
            </a:r>
            <a:endParaRPr lang="tr-TR" dirty="0"/>
          </a:p>
        </p:txBody>
      </p:sp>
      <p:sp>
        <p:nvSpPr>
          <p:cNvPr id="3" name="2 İçerik Yer Tutucusu"/>
          <p:cNvSpPr>
            <a:spLocks noGrp="1"/>
          </p:cNvSpPr>
          <p:nvPr>
            <p:ph idx="1"/>
          </p:nvPr>
        </p:nvSpPr>
        <p:spPr/>
        <p:txBody>
          <a:bodyPr>
            <a:normAutofit fontScale="55000" lnSpcReduction="20000"/>
          </a:bodyPr>
          <a:lstStyle/>
          <a:p>
            <a:r>
              <a:rPr lang="tr-TR" dirty="0" err="1" smtClean="0">
                <a:solidFill>
                  <a:srgbClr val="FF0000"/>
                </a:solidFill>
              </a:rPr>
              <a:t>Fenilketonüri</a:t>
            </a:r>
            <a:r>
              <a:rPr lang="tr-TR" dirty="0" smtClean="0">
                <a:solidFill>
                  <a:srgbClr val="FF0000"/>
                </a:solidFill>
              </a:rPr>
              <a:t> </a:t>
            </a:r>
          </a:p>
          <a:p>
            <a:r>
              <a:rPr lang="tr-TR" dirty="0" err="1" smtClean="0">
                <a:solidFill>
                  <a:srgbClr val="FF0000"/>
                </a:solidFill>
              </a:rPr>
              <a:t>Gaucher</a:t>
            </a:r>
            <a:r>
              <a:rPr lang="tr-TR" dirty="0" smtClean="0">
                <a:solidFill>
                  <a:srgbClr val="FF0000"/>
                </a:solidFill>
              </a:rPr>
              <a:t> hastalığı</a:t>
            </a:r>
          </a:p>
          <a:p>
            <a:r>
              <a:rPr lang="tr-TR" dirty="0" err="1" smtClean="0">
                <a:solidFill>
                  <a:srgbClr val="FF0000"/>
                </a:solidFill>
              </a:rPr>
              <a:t>Turner</a:t>
            </a:r>
            <a:r>
              <a:rPr lang="tr-TR" dirty="0" smtClean="0">
                <a:solidFill>
                  <a:srgbClr val="FF0000"/>
                </a:solidFill>
              </a:rPr>
              <a:t> sendromu</a:t>
            </a:r>
          </a:p>
          <a:p>
            <a:r>
              <a:rPr lang="tr-TR" dirty="0" err="1" smtClean="0">
                <a:solidFill>
                  <a:srgbClr val="FF0000"/>
                </a:solidFill>
              </a:rPr>
              <a:t>Down</a:t>
            </a:r>
            <a:r>
              <a:rPr lang="tr-TR" dirty="0" smtClean="0">
                <a:solidFill>
                  <a:srgbClr val="FF0000"/>
                </a:solidFill>
              </a:rPr>
              <a:t> </a:t>
            </a:r>
            <a:r>
              <a:rPr lang="tr-TR" dirty="0">
                <a:solidFill>
                  <a:srgbClr val="FF0000"/>
                </a:solidFill>
              </a:rPr>
              <a:t>sendromu</a:t>
            </a:r>
          </a:p>
          <a:p>
            <a:r>
              <a:rPr lang="tr-TR" dirty="0" err="1" smtClean="0"/>
              <a:t>Kistik</a:t>
            </a:r>
            <a:r>
              <a:rPr lang="tr-TR" dirty="0" smtClean="0"/>
              <a:t> </a:t>
            </a:r>
            <a:r>
              <a:rPr lang="tr-TR" dirty="0" err="1"/>
              <a:t>fibrozis</a:t>
            </a:r>
            <a:endParaRPr lang="tr-TR" dirty="0"/>
          </a:p>
          <a:p>
            <a:r>
              <a:rPr lang="tr-TR" dirty="0" err="1"/>
              <a:t>Müsküler</a:t>
            </a:r>
            <a:r>
              <a:rPr lang="tr-TR" dirty="0"/>
              <a:t> </a:t>
            </a:r>
            <a:r>
              <a:rPr lang="tr-TR" dirty="0" err="1"/>
              <a:t>distrofi</a:t>
            </a:r>
            <a:endParaRPr lang="tr-TR" dirty="0"/>
          </a:p>
          <a:p>
            <a:r>
              <a:rPr lang="tr-TR" dirty="0"/>
              <a:t>Açıklanamayan ölü doğum ve yeni doğan ölümü</a:t>
            </a:r>
          </a:p>
          <a:p>
            <a:r>
              <a:rPr lang="tr-TR" dirty="0"/>
              <a:t>Hemofili veya diğer kanama bozuklukları</a:t>
            </a:r>
          </a:p>
          <a:p>
            <a:r>
              <a:rPr lang="tr-TR" dirty="0" smtClean="0"/>
              <a:t>Tekrarlayan </a:t>
            </a:r>
            <a:r>
              <a:rPr lang="tr-TR" dirty="0"/>
              <a:t>düşükler</a:t>
            </a:r>
          </a:p>
          <a:p>
            <a:r>
              <a:rPr lang="tr-TR" dirty="0" err="1"/>
              <a:t>Mental</a:t>
            </a:r>
            <a:r>
              <a:rPr lang="tr-TR" dirty="0"/>
              <a:t> </a:t>
            </a:r>
            <a:r>
              <a:rPr lang="tr-TR" dirty="0" err="1"/>
              <a:t>retardasyon</a:t>
            </a:r>
            <a:endParaRPr lang="tr-TR" dirty="0"/>
          </a:p>
          <a:p>
            <a:r>
              <a:rPr lang="tr-TR" dirty="0" err="1"/>
              <a:t>Kromozomal</a:t>
            </a:r>
            <a:r>
              <a:rPr lang="tr-TR" dirty="0"/>
              <a:t> sendromlar</a:t>
            </a:r>
          </a:p>
          <a:p>
            <a:r>
              <a:rPr lang="tr-TR" dirty="0" err="1"/>
              <a:t>Huntington</a:t>
            </a:r>
            <a:r>
              <a:rPr lang="tr-TR" dirty="0"/>
              <a:t> hastalığı</a:t>
            </a:r>
          </a:p>
          <a:p>
            <a:r>
              <a:rPr lang="tr-TR" dirty="0" err="1" smtClean="0"/>
              <a:t>Nörofibromatozis</a:t>
            </a:r>
            <a:endParaRPr lang="tr-TR" dirty="0"/>
          </a:p>
          <a:p>
            <a:r>
              <a:rPr lang="tr-TR" dirty="0" smtClean="0"/>
              <a:t>Orak </a:t>
            </a:r>
            <a:r>
              <a:rPr lang="tr-TR" dirty="0"/>
              <a:t>hücre anemisi</a:t>
            </a:r>
          </a:p>
          <a:p>
            <a:r>
              <a:rPr lang="tr-TR" dirty="0" err="1"/>
              <a:t>Metabolik</a:t>
            </a:r>
            <a:r>
              <a:rPr lang="tr-TR" dirty="0"/>
              <a:t> hastalıklar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Aşı ile korunma</a:t>
            </a:r>
            <a:endParaRPr lang="tr-TR" dirty="0"/>
          </a:p>
        </p:txBody>
      </p:sp>
      <p:sp>
        <p:nvSpPr>
          <p:cNvPr id="3" name="İçerik Yer Tutucusu 2"/>
          <p:cNvSpPr>
            <a:spLocks noGrp="1"/>
          </p:cNvSpPr>
          <p:nvPr>
            <p:ph idx="1"/>
          </p:nvPr>
        </p:nvSpPr>
        <p:spPr/>
        <p:txBody>
          <a:bodyPr>
            <a:normAutofit lnSpcReduction="10000"/>
          </a:bodyPr>
          <a:lstStyle/>
          <a:p>
            <a:r>
              <a:rPr lang="tr-TR" dirty="0" smtClean="0"/>
              <a:t>Aşı ile kişiye </a:t>
            </a:r>
            <a:r>
              <a:rPr lang="tr-TR" dirty="0"/>
              <a:t>zayıflatılmış mikrop veya toksinleri </a:t>
            </a:r>
            <a:r>
              <a:rPr lang="tr-TR" dirty="0" smtClean="0"/>
              <a:t>verilerek yapay bağışıklık oluşturulur.</a:t>
            </a:r>
          </a:p>
          <a:p>
            <a:r>
              <a:rPr lang="tr-TR" dirty="0" smtClean="0"/>
              <a:t>Böylece kişinin kanında antikorlar oluşur. </a:t>
            </a:r>
          </a:p>
          <a:p>
            <a:r>
              <a:rPr lang="tr-TR" dirty="0" smtClean="0"/>
              <a:t>Etkili bir yöntemdir. Çocukluk döneminde yaptırılması gereken aşıların düzenli olarak tamamlanması gerekir. Yetişkinlerde ise </a:t>
            </a:r>
            <a:r>
              <a:rPr lang="tr-TR" smtClean="0"/>
              <a:t>gerekli durumlarda </a:t>
            </a:r>
            <a:r>
              <a:rPr lang="tr-TR" dirty="0" smtClean="0"/>
              <a:t>grip ve </a:t>
            </a:r>
            <a:r>
              <a:rPr lang="tr-TR" dirty="0" err="1" smtClean="0"/>
              <a:t>tetanoz</a:t>
            </a:r>
            <a:r>
              <a:rPr lang="tr-TR" dirty="0" smtClean="0"/>
              <a:t> aşıları ile </a:t>
            </a:r>
            <a:r>
              <a:rPr lang="tr-TR" dirty="0" err="1" smtClean="0"/>
              <a:t>dişhekimliği</a:t>
            </a:r>
            <a:r>
              <a:rPr lang="tr-TR" dirty="0" smtClean="0"/>
              <a:t> çalışanlarında Hepatit B aşısı yaptırmaları önemlidir.  </a:t>
            </a:r>
            <a:endParaRPr lang="tr-TR" dirty="0"/>
          </a:p>
        </p:txBody>
      </p:sp>
    </p:spTree>
    <p:extLst>
      <p:ext uri="{BB962C8B-B14F-4D97-AF65-F5344CB8AC3E}">
        <p14:creationId xmlns:p14="http://schemas.microsoft.com/office/powerpoint/2010/main" val="25280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Down</a:t>
            </a:r>
            <a:r>
              <a:rPr lang="tr-TR" dirty="0" smtClean="0"/>
              <a:t> Sendromu</a:t>
            </a:r>
            <a:endParaRPr lang="tr-TR" dirty="0"/>
          </a:p>
        </p:txBody>
      </p:sp>
      <p:sp>
        <p:nvSpPr>
          <p:cNvPr id="3" name="2 İçerik Yer Tutucusu"/>
          <p:cNvSpPr>
            <a:spLocks noGrp="1"/>
          </p:cNvSpPr>
          <p:nvPr>
            <p:ph idx="1"/>
          </p:nvPr>
        </p:nvSpPr>
        <p:spPr/>
        <p:txBody>
          <a:bodyPr/>
          <a:lstStyle/>
          <a:p>
            <a:r>
              <a:rPr lang="tr-TR" dirty="0" err="1" smtClean="0"/>
              <a:t>Trizomi</a:t>
            </a:r>
            <a:r>
              <a:rPr lang="tr-TR" dirty="0" smtClean="0"/>
              <a:t> 21 denilen bu hastalık; en sık görülen </a:t>
            </a:r>
            <a:r>
              <a:rPr lang="tr-TR" dirty="0" err="1" smtClean="0"/>
              <a:t>kromozal</a:t>
            </a:r>
            <a:r>
              <a:rPr lang="tr-TR" dirty="0" smtClean="0"/>
              <a:t> hastalıktır. </a:t>
            </a:r>
            <a:endParaRPr lang="tr-TR" dirty="0"/>
          </a:p>
          <a:p>
            <a:r>
              <a:rPr lang="tr-TR" dirty="0" smtClean="0"/>
              <a:t>Vakaların çoğu 4-8 hafta arası düşükle sonuçlanır.</a:t>
            </a:r>
          </a:p>
          <a:p>
            <a:r>
              <a:rPr lang="tr-TR" dirty="0" smtClean="0"/>
              <a:t>Hastalarda 47 </a:t>
            </a:r>
            <a:r>
              <a:rPr lang="tr-TR" dirty="0" err="1" smtClean="0"/>
              <a:t>kromozon</a:t>
            </a:r>
            <a:r>
              <a:rPr lang="tr-TR" dirty="0" smtClean="0"/>
              <a:t> vardır.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a:t>Down</a:t>
            </a:r>
            <a:r>
              <a:rPr lang="tr-TR" dirty="0"/>
              <a:t> sendromuna sebep olduğu bilinen tek etmen hamilelik yaşıdır, 35 </a:t>
            </a:r>
            <a:r>
              <a:rPr lang="tr-TR" dirty="0" err="1"/>
              <a:t>yaşüstü</a:t>
            </a:r>
            <a:r>
              <a:rPr lang="tr-TR" dirty="0"/>
              <a:t> hamileliklerde risk artar. </a:t>
            </a:r>
            <a:endParaRPr lang="tr-TR" dirty="0" smtClean="0"/>
          </a:p>
          <a:p>
            <a:r>
              <a:rPr lang="tr-TR" dirty="0"/>
              <a:t>Ortalama her 800 doğumda bir görülür. Tüm dünyada 6 milyon civarında </a:t>
            </a:r>
            <a:r>
              <a:rPr lang="tr-TR" dirty="0" err="1"/>
              <a:t>Down</a:t>
            </a:r>
            <a:r>
              <a:rPr lang="tr-TR" dirty="0"/>
              <a:t> sendromlu birey yaşamaktadır. </a:t>
            </a:r>
            <a:endParaRPr lang="tr-TR" dirty="0" smtClean="0"/>
          </a:p>
          <a:p>
            <a:r>
              <a:rPr lang="tr-TR" dirty="0"/>
              <a:t>Türkiye'de tam bir veri yok ama yaklaşık 70.000 </a:t>
            </a:r>
            <a:r>
              <a:rPr lang="tr-TR" dirty="0" err="1"/>
              <a:t>Down</a:t>
            </a:r>
            <a:r>
              <a:rPr lang="tr-TR" dirty="0"/>
              <a:t> sendromlu kişi olduğu tahmin ediliyor.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4437112"/>
          </a:xfrm>
        </p:spPr>
        <p:txBody>
          <a:bodyPr>
            <a:normAutofit/>
          </a:bodyPr>
          <a:lstStyle/>
          <a:p>
            <a:r>
              <a:rPr lang="tr-TR" dirty="0" err="1"/>
              <a:t>Down</a:t>
            </a:r>
            <a:r>
              <a:rPr lang="tr-TR" dirty="0"/>
              <a:t> sendromlularda görülen bazı fiziksel özellikler çekik küçük gözler, basık burun, kısa parmaklar, kıvrık serçe parmak, kalın ense, avuç içindeki tek çizgi, ayak baş parmağının diğer parmaklardan daha açık olmasıdır.Bu özelliklerin hepsi veya birkaçı görülebilir</a:t>
            </a:r>
            <a:r>
              <a:rPr lang="tr-TR" dirty="0" smtClean="0"/>
              <a:t>. Bunun yanında sıklıkla kalp </a:t>
            </a:r>
            <a:r>
              <a:rPr lang="tr-TR" dirty="0" err="1" smtClean="0"/>
              <a:t>defektleri</a:t>
            </a:r>
            <a:r>
              <a:rPr lang="tr-TR" dirty="0" smtClean="0"/>
              <a:t> ve </a:t>
            </a:r>
            <a:r>
              <a:rPr lang="tr-TR" dirty="0" err="1" smtClean="0"/>
              <a:t>sisndirim</a:t>
            </a:r>
            <a:r>
              <a:rPr lang="tr-TR" dirty="0" smtClean="0"/>
              <a:t> sistemi anomalileri görülebilir. Lösemi </a:t>
            </a:r>
            <a:r>
              <a:rPr lang="tr-TR" dirty="0" err="1" smtClean="0"/>
              <a:t>insidansı</a:t>
            </a:r>
            <a:r>
              <a:rPr lang="tr-TR" dirty="0" smtClean="0"/>
              <a:t> yüksektir. </a:t>
            </a:r>
            <a:endParaRPr lang="tr-TR" dirty="0"/>
          </a:p>
        </p:txBody>
      </p:sp>
      <p:pic>
        <p:nvPicPr>
          <p:cNvPr id="2051" name="Picture 3" descr="C:\Users\acer\Desktop\images.jpg"/>
          <p:cNvPicPr>
            <a:picLocks noChangeAspect="1" noChangeArrowheads="1"/>
          </p:cNvPicPr>
          <p:nvPr/>
        </p:nvPicPr>
        <p:blipFill>
          <a:blip r:embed="rId2" cstate="print"/>
          <a:srcRect/>
          <a:stretch>
            <a:fillRect/>
          </a:stretch>
        </p:blipFill>
        <p:spPr bwMode="auto">
          <a:xfrm>
            <a:off x="467545" y="4149080"/>
            <a:ext cx="3197156" cy="2664296"/>
          </a:xfrm>
          <a:prstGeom prst="rect">
            <a:avLst/>
          </a:prstGeom>
          <a:noFill/>
        </p:spPr>
      </p:pic>
      <p:pic>
        <p:nvPicPr>
          <p:cNvPr id="2052" name="Picture 4" descr="C:\Users\acer\Desktop\down-sendromu-nedir.jpg"/>
          <p:cNvPicPr>
            <a:picLocks noChangeAspect="1" noChangeArrowheads="1"/>
          </p:cNvPicPr>
          <p:nvPr/>
        </p:nvPicPr>
        <p:blipFill>
          <a:blip r:embed="rId3" cstate="print"/>
          <a:srcRect/>
          <a:stretch>
            <a:fillRect/>
          </a:stretch>
        </p:blipFill>
        <p:spPr bwMode="auto">
          <a:xfrm>
            <a:off x="4223538" y="4149080"/>
            <a:ext cx="4920462" cy="257718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Fenilketonüri</a:t>
            </a:r>
            <a:r>
              <a:rPr lang="tr-TR" dirty="0" smtClean="0"/>
              <a:t> </a:t>
            </a:r>
            <a:endParaRPr lang="tr-TR" dirty="0"/>
          </a:p>
        </p:txBody>
      </p:sp>
      <p:sp>
        <p:nvSpPr>
          <p:cNvPr id="3" name="İçerik Yer Tutucusu 2"/>
          <p:cNvSpPr>
            <a:spLocks noGrp="1"/>
          </p:cNvSpPr>
          <p:nvPr>
            <p:ph idx="1"/>
          </p:nvPr>
        </p:nvSpPr>
        <p:spPr/>
        <p:txBody>
          <a:bodyPr>
            <a:normAutofit/>
          </a:bodyPr>
          <a:lstStyle/>
          <a:p>
            <a:r>
              <a:rPr lang="tr-TR" dirty="0" smtClean="0"/>
              <a:t>Beslenme ile vücuda alınan </a:t>
            </a:r>
            <a:r>
              <a:rPr lang="tr-TR" dirty="0" err="1" smtClean="0"/>
              <a:t>fenilalanin</a:t>
            </a:r>
            <a:r>
              <a:rPr lang="tr-TR" dirty="0" smtClean="0"/>
              <a:t> adlı </a:t>
            </a:r>
            <a:r>
              <a:rPr lang="tr-TR" dirty="0" err="1" smtClean="0"/>
              <a:t>aminoasitin</a:t>
            </a:r>
            <a:r>
              <a:rPr lang="tr-TR" dirty="0" smtClean="0"/>
              <a:t> bir kısmı protein sentezinde kullanılır. Bir kısmı da </a:t>
            </a:r>
            <a:r>
              <a:rPr lang="tr-TR" dirty="0" err="1" smtClean="0"/>
              <a:t>metabolize</a:t>
            </a:r>
            <a:r>
              <a:rPr lang="tr-TR" dirty="0" smtClean="0"/>
              <a:t> edilir ve </a:t>
            </a:r>
            <a:r>
              <a:rPr lang="tr-TR" dirty="0" err="1" smtClean="0"/>
              <a:t>fenilalanin</a:t>
            </a:r>
            <a:r>
              <a:rPr lang="tr-TR" dirty="0" smtClean="0"/>
              <a:t> </a:t>
            </a:r>
            <a:r>
              <a:rPr lang="tr-TR" dirty="0" err="1" smtClean="0"/>
              <a:t>hidroksilaz</a:t>
            </a:r>
            <a:r>
              <a:rPr lang="tr-TR" dirty="0" smtClean="0"/>
              <a:t> ve </a:t>
            </a:r>
            <a:r>
              <a:rPr lang="tr-TR" dirty="0" err="1" smtClean="0"/>
              <a:t>tirozin</a:t>
            </a:r>
            <a:r>
              <a:rPr lang="tr-TR" dirty="0" smtClean="0"/>
              <a:t> denen maddelere dönüştürülür</a:t>
            </a:r>
            <a:r>
              <a:rPr lang="tr-TR" dirty="0"/>
              <a:t>. </a:t>
            </a:r>
            <a:endParaRPr lang="tr-TR" dirty="0" smtClean="0"/>
          </a:p>
          <a:p>
            <a:r>
              <a:rPr lang="tr-TR" dirty="0" err="1" smtClean="0"/>
              <a:t>Fenilalanini</a:t>
            </a:r>
            <a:r>
              <a:rPr lang="tr-TR" dirty="0" smtClean="0"/>
              <a:t> </a:t>
            </a:r>
            <a:r>
              <a:rPr lang="tr-TR" dirty="0"/>
              <a:t>parçalamak için gereken enzimi yaratmaya yardım eden gendeki bir kusurdan kaynaklanır. </a:t>
            </a:r>
            <a:endParaRPr lang="tr-TR" dirty="0" smtClean="0"/>
          </a:p>
        </p:txBody>
      </p:sp>
    </p:spTree>
    <p:extLst>
      <p:ext uri="{BB962C8B-B14F-4D97-AF65-F5344CB8AC3E}">
        <p14:creationId xmlns:p14="http://schemas.microsoft.com/office/powerpoint/2010/main" val="172319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Enzim görevini yerine getirmediği için, alınan </a:t>
            </a:r>
            <a:r>
              <a:rPr lang="tr-TR" dirty="0" err="1"/>
              <a:t>fenilalanin</a:t>
            </a:r>
            <a:r>
              <a:rPr lang="tr-TR" dirty="0"/>
              <a:t> kanda yükselir ve beyine ciddi derecede kalıcı hasar verir. </a:t>
            </a:r>
          </a:p>
          <a:p>
            <a:r>
              <a:rPr lang="tr-TR" dirty="0" smtClean="0"/>
              <a:t>Diyetle vücuda </a:t>
            </a:r>
            <a:r>
              <a:rPr lang="tr-TR" dirty="0" err="1" smtClean="0"/>
              <a:t>fenilalanin</a:t>
            </a:r>
            <a:r>
              <a:rPr lang="tr-TR" dirty="0" smtClean="0"/>
              <a:t> </a:t>
            </a:r>
            <a:r>
              <a:rPr lang="tr-TR" dirty="0" err="1" smtClean="0"/>
              <a:t>aminoasitinin</a:t>
            </a:r>
            <a:r>
              <a:rPr lang="tr-TR" dirty="0" smtClean="0"/>
              <a:t> girişinin kontrol altına alınması gerekir. </a:t>
            </a:r>
          </a:p>
          <a:p>
            <a:r>
              <a:rPr lang="tr-TR" dirty="0" err="1" smtClean="0"/>
              <a:t>Aspartam</a:t>
            </a:r>
            <a:r>
              <a:rPr lang="tr-TR" dirty="0" smtClean="0"/>
              <a:t> </a:t>
            </a:r>
            <a:endParaRPr lang="tr-TR" dirty="0"/>
          </a:p>
        </p:txBody>
      </p:sp>
    </p:spTree>
    <p:extLst>
      <p:ext uri="{BB962C8B-B14F-4D97-AF65-F5344CB8AC3E}">
        <p14:creationId xmlns:p14="http://schemas.microsoft.com/office/powerpoint/2010/main" val="965450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Gaucher</a:t>
            </a:r>
            <a:r>
              <a:rPr lang="tr-TR" dirty="0" smtClean="0"/>
              <a:t> hastalığı</a:t>
            </a:r>
            <a:endParaRPr lang="tr-TR" dirty="0"/>
          </a:p>
        </p:txBody>
      </p:sp>
      <p:sp>
        <p:nvSpPr>
          <p:cNvPr id="3" name="İçerik Yer Tutucusu 2"/>
          <p:cNvSpPr>
            <a:spLocks noGrp="1"/>
          </p:cNvSpPr>
          <p:nvPr>
            <p:ph idx="1"/>
          </p:nvPr>
        </p:nvSpPr>
        <p:spPr/>
        <p:txBody>
          <a:bodyPr/>
          <a:lstStyle/>
          <a:p>
            <a:r>
              <a:rPr lang="tr-TR" dirty="0" err="1" smtClean="0"/>
              <a:t>Lizozomal</a:t>
            </a:r>
            <a:r>
              <a:rPr lang="tr-TR" dirty="0" smtClean="0"/>
              <a:t> yağ (</a:t>
            </a:r>
            <a:r>
              <a:rPr lang="tr-TR" dirty="0" err="1" smtClean="0"/>
              <a:t>lipid</a:t>
            </a:r>
            <a:r>
              <a:rPr lang="tr-TR" dirty="0" smtClean="0"/>
              <a:t>) depo hastalığıdır. Enzim eksikliği sonucu hücrelerdeki yağ atılamaz ve organlarda birikir. </a:t>
            </a:r>
          </a:p>
          <a:p>
            <a:r>
              <a:rPr lang="tr-TR" dirty="0"/>
              <a:t>Depolanan yağ, vücuttaki organların işlevlerini yerine getirmesine engel olur, organların büyümesine ve kemikte ağrıya neden olur. Hastalığın ilerlediği durumlarda enfeksiyona karşı daha fazla hassasiyet oluşur.</a:t>
            </a:r>
          </a:p>
        </p:txBody>
      </p:sp>
    </p:spTree>
    <p:extLst>
      <p:ext uri="{BB962C8B-B14F-4D97-AF65-F5344CB8AC3E}">
        <p14:creationId xmlns:p14="http://schemas.microsoft.com/office/powerpoint/2010/main" val="339852719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976</Words>
  <Application>Microsoft Office PowerPoint</Application>
  <PresentationFormat>Ekran Gösterisi (4:3)</PresentationFormat>
  <Paragraphs>110</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Ofis Teması</vt:lpstr>
      <vt:lpstr>GENETİK HASTALIKLAR</vt:lpstr>
      <vt:lpstr>Genetik Nedir?</vt:lpstr>
      <vt:lpstr>Genetik Geçiş Gösteren Hastalıklar</vt:lpstr>
      <vt:lpstr>Down Sendromu</vt:lpstr>
      <vt:lpstr>PowerPoint Sunusu</vt:lpstr>
      <vt:lpstr>PowerPoint Sunusu</vt:lpstr>
      <vt:lpstr>Fenilketonüri </vt:lpstr>
      <vt:lpstr>PowerPoint Sunusu</vt:lpstr>
      <vt:lpstr>Gaucher hastalığı</vt:lpstr>
      <vt:lpstr>PowerPoint Sunusu</vt:lpstr>
      <vt:lpstr>Turner sendromu</vt:lpstr>
      <vt:lpstr>PowerPoint Sunusu</vt:lpstr>
      <vt:lpstr>BULAŞICI HASTALIKLAR</vt:lpstr>
      <vt:lpstr>Enfeksiyon Nedir?</vt:lpstr>
      <vt:lpstr>PowerPoint Sunusu</vt:lpstr>
      <vt:lpstr>PowerPoint Sunusu</vt:lpstr>
      <vt:lpstr>PowerPoint Sunusu</vt:lpstr>
      <vt:lpstr>Enfeksiyon Hastalıklarında Belirleyici Faktörler</vt:lpstr>
      <vt:lpstr>PowerPoint Sunusu</vt:lpstr>
      <vt:lpstr>PowerPoint Sunusu</vt:lpstr>
      <vt:lpstr>PowerPoint Sunusu</vt:lpstr>
      <vt:lpstr>Enfeksiyon Nasıl Bulaşır?</vt:lpstr>
      <vt:lpstr>Direk Temas</vt:lpstr>
      <vt:lpstr>İndirekt Temas</vt:lpstr>
      <vt:lpstr>Damlacık Enfeksiyonu</vt:lpstr>
      <vt:lpstr>Çapraz enfeksiyon </vt:lpstr>
      <vt:lpstr>PowerPoint Sunusu</vt:lpstr>
      <vt:lpstr>PowerPoint Sunusu</vt:lpstr>
      <vt:lpstr>Çapraz enfeksiyonu engelleme</vt:lpstr>
      <vt:lpstr>Aşı ile korunma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GENETİK HASTALIKLAR</dc:title>
  <dc:creator>acer</dc:creator>
  <cp:lastModifiedBy>User</cp:lastModifiedBy>
  <cp:revision>10</cp:revision>
  <dcterms:created xsi:type="dcterms:W3CDTF">2017-11-23T11:30:06Z</dcterms:created>
  <dcterms:modified xsi:type="dcterms:W3CDTF">2018-12-09T20:57:31Z</dcterms:modified>
</cp:coreProperties>
</file>