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1AC114BE-6CE1-45EB-805B-C9D82CB193FC}"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56D9AF-8B2B-4669-B4BF-CB3D05050CA5}"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AC114BE-6CE1-45EB-805B-C9D82CB193FC}"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56D9AF-8B2B-4669-B4BF-CB3D05050CA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AC114BE-6CE1-45EB-805B-C9D82CB193FC}"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56D9AF-8B2B-4669-B4BF-CB3D05050CA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AC114BE-6CE1-45EB-805B-C9D82CB193FC}"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56D9AF-8B2B-4669-B4BF-CB3D05050CA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C114BE-6CE1-45EB-805B-C9D82CB193FC}"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056D9AF-8B2B-4669-B4BF-CB3D05050CA5}"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1AC114BE-6CE1-45EB-805B-C9D82CB193FC}"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56D9AF-8B2B-4669-B4BF-CB3D05050CA5}"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AC114BE-6CE1-45EB-805B-C9D82CB193FC}"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056D9AF-8B2B-4669-B4BF-CB3D05050CA5}"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1AC114BE-6CE1-45EB-805B-C9D82CB193FC}"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056D9AF-8B2B-4669-B4BF-CB3D05050CA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C114BE-6CE1-45EB-805B-C9D82CB193FC}"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056D9AF-8B2B-4669-B4BF-CB3D05050CA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C114BE-6CE1-45EB-805B-C9D82CB193FC}"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56D9AF-8B2B-4669-B4BF-CB3D05050CA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C114BE-6CE1-45EB-805B-C9D82CB193FC}"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056D9AF-8B2B-4669-B4BF-CB3D05050CA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C114BE-6CE1-45EB-805B-C9D82CB193FC}" type="datetimeFigureOut">
              <a:rPr lang="tr-TR" smtClean="0"/>
              <a:t>03.05.2020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56D9AF-8B2B-4669-B4BF-CB3D05050CA5}"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1</a:t>
            </a:r>
            <a:endParaRPr lang="tr-TR" dirty="0"/>
          </a:p>
        </p:txBody>
      </p:sp>
      <p:sp>
        <p:nvSpPr>
          <p:cNvPr id="3" name="Subtitle 2"/>
          <p:cNvSpPr>
            <a:spLocks noGrp="1"/>
          </p:cNvSpPr>
          <p:nvPr>
            <p:ph type="subTitle" idx="1"/>
          </p:nvPr>
        </p:nvSpPr>
        <p:spPr/>
        <p:txBody>
          <a:bodyPr/>
          <a:lstStyle/>
          <a:p>
            <a:r>
              <a:rPr lang="tr-TR" dirty="0" smtClean="0"/>
              <a:t>11. HAFTA</a:t>
            </a:r>
          </a:p>
          <a:p>
            <a:r>
              <a:rPr lang="tr-TR" dirty="0" smtClean="0"/>
              <a:t>YAŞLILIK VE ÖLÜM SİGORTALARI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 ŞARTI ÖZEL DURUM</a:t>
            </a:r>
            <a:endParaRPr lang="tr-TR" dirty="0"/>
          </a:p>
        </p:txBody>
      </p:sp>
      <p:sp>
        <p:nvSpPr>
          <p:cNvPr id="3" name="Content Placeholder 2"/>
          <p:cNvSpPr>
            <a:spLocks noGrp="1"/>
          </p:cNvSpPr>
          <p:nvPr>
            <p:ph idx="1"/>
          </p:nvPr>
        </p:nvSpPr>
        <p:spPr/>
        <p:txBody>
          <a:bodyPr/>
          <a:lstStyle/>
          <a:p>
            <a:r>
              <a:rPr lang="tr-TR" dirty="0" smtClean="0"/>
              <a:t>Bakanlıkça tespit edilen maden işyerlerinin yeraltı işlerinde sürekli veya münavebeli olarak en az 20 yıldan beri çalışan sigortalılar için ikinci fıkrada belirtilen yaş şartı 50 olarak uygulanır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ENGELLİ ÇOCUĞU OLAN KADIN</a:t>
            </a:r>
            <a:endParaRPr lang="tr-TR" dirty="0"/>
          </a:p>
        </p:txBody>
      </p:sp>
      <p:sp>
        <p:nvSpPr>
          <p:cNvPr id="3" name="Content Placeholder 2"/>
          <p:cNvSpPr>
            <a:spLocks noGrp="1"/>
          </p:cNvSpPr>
          <p:nvPr>
            <p:ph idx="1"/>
          </p:nvPr>
        </p:nvSpPr>
        <p:spPr/>
        <p:txBody>
          <a:bodyPr/>
          <a:lstStyle/>
          <a:p>
            <a:r>
              <a:rPr lang="tr-TR" dirty="0" smtClean="0"/>
              <a:t>Emeklilik veya yaşlılık aylığı bağlanması talebinde bulunan kadın sigortalılardan başka birinin sürekli bakımına muhtaç derecede ağır engelli çocuğu bulunanların, bu Kanunun yürürlüğe girdiği tarihten sonra geçen prim ödeme gün sayılarının dörtte biri, prim ödeme gün sayıları toplamına eklenir ve eklenen bu süreler emeklilik yaş hadlerinden de indirilir.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AYLIK BAĞLANMA ŞARTLARI</a:t>
            </a:r>
            <a:endParaRPr lang="tr-TR" dirty="0"/>
          </a:p>
        </p:txBody>
      </p:sp>
      <p:sp>
        <p:nvSpPr>
          <p:cNvPr id="3" name="Content Placeholder 2"/>
          <p:cNvSpPr>
            <a:spLocks noGrp="1"/>
          </p:cNvSpPr>
          <p:nvPr>
            <p:ph idx="1"/>
          </p:nvPr>
        </p:nvSpPr>
        <p:spPr/>
        <p:txBody>
          <a:bodyPr>
            <a:normAutofit fontScale="85000" lnSpcReduction="10000"/>
          </a:bodyPr>
          <a:lstStyle/>
          <a:p>
            <a:r>
              <a:rPr lang="tr-TR" dirty="0" smtClean="0"/>
              <a:t>Yukarıdaki fıkralarda belirtilen yaşlılık aylıklarından yararlanabilmek için, 4 üncü maddenin birinci fıkrasının</a:t>
            </a:r>
          </a:p>
          <a:p>
            <a:r>
              <a:rPr lang="tr-TR" dirty="0" smtClean="0"/>
              <a:t> (a) bendinde belirtilen sigortalının çalıştığı işten ayrıldıktan, </a:t>
            </a:r>
          </a:p>
          <a:p>
            <a:r>
              <a:rPr lang="tr-TR" dirty="0" smtClean="0"/>
              <a:t>(b) bendinde belirtilen sigortalının sigortalılığa esas faaliyete son verip vermeyeceğini beyan ettikten sonra yazılı istekte bulunmaları, 4 üncü maddenin birinci fıkrasının </a:t>
            </a:r>
          </a:p>
          <a:p>
            <a:r>
              <a:rPr lang="tr-TR" dirty="0" smtClean="0"/>
              <a:t>(c) bendinde belirtilen sigortalıların ise istekleri üzerine yetkili makamdan emekliye sevk onayı alındıktan sonra ilişiklerinin kesilmesi şarttır.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AYLIK BAĞLANMA ŞARTLARI</a:t>
            </a:r>
            <a:endParaRPr lang="tr-TR" dirty="0"/>
          </a:p>
        </p:txBody>
      </p:sp>
      <p:sp>
        <p:nvSpPr>
          <p:cNvPr id="3" name="Content Placeholder 2"/>
          <p:cNvSpPr>
            <a:spLocks noGrp="1"/>
          </p:cNvSpPr>
          <p:nvPr>
            <p:ph idx="1"/>
          </p:nvPr>
        </p:nvSpPr>
        <p:spPr/>
        <p:txBody>
          <a:bodyPr/>
          <a:lstStyle/>
          <a:p>
            <a:r>
              <a:rPr lang="tr-TR" dirty="0" smtClean="0"/>
              <a:t>4 üncü maddenin birinci fıkrasının (b) bendinde belirtilen sigortalılara yaşlılık aylığı bağlanabilmesi için ayrıca, yazılı talepte bulunduğu tarih itibarıyla genel sağlık sigortası primi dahil kendi sigortalılığı nedeniyle prim ve prime ilişkin her türlü borcunun olmaması zorunludur</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Yaşlılık aylığının hesaplanması MADDE 29- (Değişik: 17/4/2008-5754/17 md.)</a:t>
            </a:r>
            <a:endParaRPr lang="tr-TR" dirty="0"/>
          </a:p>
        </p:txBody>
      </p:sp>
      <p:sp>
        <p:nvSpPr>
          <p:cNvPr id="3" name="Content Placeholder 2"/>
          <p:cNvSpPr>
            <a:spLocks noGrp="1"/>
          </p:cNvSpPr>
          <p:nvPr>
            <p:ph idx="1"/>
          </p:nvPr>
        </p:nvSpPr>
        <p:spPr/>
        <p:txBody>
          <a:bodyPr>
            <a:normAutofit/>
          </a:bodyPr>
          <a:lstStyle/>
          <a:p>
            <a:r>
              <a:rPr lang="tr-TR" dirty="0" smtClean="0"/>
              <a:t>4 üncü maddenin birinci fıkrasının (a) ve (b) bentleri kapsamındaki sigortalılar ile aynı fıkranın (c) bendine göre bu Kanunun yürürlüğe girdiği tarihten sonra ilk defa sigortalı olarak çalışmaya başlayanların yaşlılık aylığı, aşağıdaki hükümlere göre belirlenecek ortalama aylık kazancı ile aylık bağlama oranının çarpımı sonucunda bulunan tutardır.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Ortalama aylık kazanç</a:t>
            </a:r>
            <a:endParaRPr lang="tr-TR" dirty="0"/>
          </a:p>
        </p:txBody>
      </p:sp>
      <p:sp>
        <p:nvSpPr>
          <p:cNvPr id="3" name="Content Placeholder 2"/>
          <p:cNvSpPr>
            <a:spLocks noGrp="1"/>
          </p:cNvSpPr>
          <p:nvPr>
            <p:ph idx="1"/>
          </p:nvPr>
        </p:nvSpPr>
        <p:spPr/>
        <p:txBody>
          <a:bodyPr>
            <a:normAutofit fontScale="92500"/>
          </a:bodyPr>
          <a:lstStyle/>
          <a:p>
            <a:r>
              <a:rPr lang="tr-TR" dirty="0" smtClean="0"/>
              <a:t>Ortalama aylık kazanç, </a:t>
            </a:r>
          </a:p>
          <a:p>
            <a:r>
              <a:rPr lang="tr-TR" dirty="0" smtClean="0"/>
              <a:t>sigortalının her yıla ait prime esas kazancının, kazancın ait olduğu yıldan itibaren aylık talep tarihine kadar geçen yıllar için, her yıl gerçekleşen güncelleme katsayısı ile güncellenerek bulunan kazançlar toplamının, itibarî hizmet süresi ile fiilî hizmet süresi zammı hariç toplam prim ödeme gün sayısına bölünmesi suretiyle hesaplanan ortalama günlük kazancın otuz katıdır.</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Aylık bağlama oranı</a:t>
            </a:r>
            <a:endParaRPr lang="tr-TR" dirty="0"/>
          </a:p>
        </p:txBody>
      </p:sp>
      <p:sp>
        <p:nvSpPr>
          <p:cNvPr id="3" name="Content Placeholder 2"/>
          <p:cNvSpPr>
            <a:spLocks noGrp="1"/>
          </p:cNvSpPr>
          <p:nvPr>
            <p:ph idx="1"/>
          </p:nvPr>
        </p:nvSpPr>
        <p:spPr/>
        <p:txBody>
          <a:bodyPr/>
          <a:lstStyle/>
          <a:p>
            <a:r>
              <a:rPr lang="tr-TR" dirty="0" smtClean="0"/>
              <a:t>Aylık bağlama oranı, sigortalının malûllük, yaşlılık ve ölüm sigortalarına tâbi geçen toplam prim ödeme gün sayısının her 360 günü için % 2 olarak uygulanır.</a:t>
            </a:r>
          </a:p>
          <a:p>
            <a:r>
              <a:rPr lang="tr-TR" dirty="0" smtClean="0"/>
              <a:t> Bu hesaplamada 360 günden eksik süreler orantılı olarak dikkate alınır. Ancak aylık bağlama oranı % 90'ı geçemez.</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Yaşlılık sigortasından sağlanan haklar ve yararlanma şartları MADDE 28-</a:t>
            </a:r>
            <a:endParaRPr lang="tr-TR" dirty="0"/>
          </a:p>
        </p:txBody>
      </p:sp>
      <p:sp>
        <p:nvSpPr>
          <p:cNvPr id="3" name="Content Placeholder 2"/>
          <p:cNvSpPr>
            <a:spLocks noGrp="1"/>
          </p:cNvSpPr>
          <p:nvPr>
            <p:ph idx="1"/>
          </p:nvPr>
        </p:nvSpPr>
        <p:spPr/>
        <p:txBody>
          <a:bodyPr/>
          <a:lstStyle/>
          <a:p>
            <a:r>
              <a:rPr lang="tr-TR" dirty="0" smtClean="0"/>
              <a:t>Yaşlılık sigortasından sigortalıya sağlanan haklar şunlardır: </a:t>
            </a:r>
          </a:p>
          <a:p>
            <a:r>
              <a:rPr lang="tr-TR" dirty="0" smtClean="0"/>
              <a:t>a) Yaşlılık aylığı bağlanması.</a:t>
            </a:r>
          </a:p>
          <a:p>
            <a:endParaRPr lang="tr-TR" dirty="0"/>
          </a:p>
          <a:p>
            <a:r>
              <a:rPr lang="tr-TR" dirty="0" smtClean="0"/>
              <a:t> b) Toptan ödeme yapılması</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PRİM GÜN SAYISI</a:t>
            </a:r>
            <a:endParaRPr lang="tr-TR" dirty="0"/>
          </a:p>
        </p:txBody>
      </p:sp>
      <p:sp>
        <p:nvSpPr>
          <p:cNvPr id="3" name="Content Placeholder 2"/>
          <p:cNvSpPr>
            <a:spLocks noGrp="1"/>
          </p:cNvSpPr>
          <p:nvPr>
            <p:ph idx="1"/>
          </p:nvPr>
        </p:nvSpPr>
        <p:spPr/>
        <p:txBody>
          <a:bodyPr/>
          <a:lstStyle/>
          <a:p>
            <a:r>
              <a:rPr lang="tr-TR" dirty="0" smtClean="0"/>
              <a:t>İlk defa bu Kanuna göre sigortalı sayılanlara; </a:t>
            </a:r>
          </a:p>
          <a:p>
            <a:r>
              <a:rPr lang="tr-TR" dirty="0" smtClean="0"/>
              <a:t>a) Kadın ise 58, erkek ise 60 yaşını doldurmuş olmaları ve en az 9000 gün malûllük, yaşlılık ve ölüm sigortaları primi bildirilmiş olması şartıyla yaşlılık aylığı bağlanır. </a:t>
            </a:r>
          </a:p>
          <a:p>
            <a:r>
              <a:rPr lang="tr-TR" dirty="0" smtClean="0"/>
              <a:t>Ancak, 4 üncü maddenin birinci fıkrasının (a) bendi kapsamında sigortalı sayılanlar için prim gün sayısı şartı 7200 gün olarak uygulanır.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 KOŞULU</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1) 1/1/2036 ilâ 31/12/2037 tarihleri arasında kadın için 59, erkek için 61,</a:t>
            </a:r>
          </a:p>
          <a:p>
            <a:r>
              <a:rPr lang="tr-TR" dirty="0" smtClean="0"/>
              <a:t> 2) 1/1/2038 ilâ 31/12/2039 tarihleri arasında kadın için 60, erkek için 62,</a:t>
            </a:r>
          </a:p>
          <a:p>
            <a:r>
              <a:rPr lang="tr-TR" dirty="0" smtClean="0"/>
              <a:t> 3) 1/1/2040 ilâ 31/12/2041 tarihleri arasında kadın için 61, erkek için 63,</a:t>
            </a:r>
          </a:p>
          <a:p>
            <a:r>
              <a:rPr lang="tr-TR" dirty="0" smtClean="0"/>
              <a:t> 4) 1/1/2042 ilâ 31/12/2043 tarihleri arasında kadın için 62, erkek için 64, </a:t>
            </a:r>
          </a:p>
          <a:p>
            <a:r>
              <a:rPr lang="tr-TR" dirty="0" smtClean="0"/>
              <a:t>5) 1/1/2044 ilâ 31/12/2045 tarihleri arasında kadın için 63, erkek için 65,</a:t>
            </a:r>
          </a:p>
          <a:p>
            <a:r>
              <a:rPr lang="tr-TR" dirty="0" smtClean="0"/>
              <a:t> 6) 1/1/2046 ilâ 31/12/2047 tarihleri arasında kadın için 64, erkek için 65, </a:t>
            </a:r>
          </a:p>
          <a:p>
            <a:r>
              <a:rPr lang="tr-TR" dirty="0" smtClean="0"/>
              <a:t>7) 1/1/2048 tarihinden itibaren ise kadın ve erkek için 65,</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 HADDİ</a:t>
            </a:r>
            <a:endParaRPr lang="tr-TR" dirty="0"/>
          </a:p>
        </p:txBody>
      </p:sp>
      <p:sp>
        <p:nvSpPr>
          <p:cNvPr id="3" name="Content Placeholder 2"/>
          <p:cNvSpPr>
            <a:spLocks noGrp="1"/>
          </p:cNvSpPr>
          <p:nvPr>
            <p:ph idx="1"/>
          </p:nvPr>
        </p:nvSpPr>
        <p:spPr/>
        <p:txBody>
          <a:bodyPr/>
          <a:lstStyle/>
          <a:p>
            <a:r>
              <a:rPr lang="tr-TR" dirty="0" smtClean="0">
                <a:solidFill>
                  <a:srgbClr val="00B050"/>
                </a:solidFill>
              </a:rPr>
              <a:t>Ancak yaş hadlerinin uygulanmasında (a) bendinde belirtilen prim gün sayısı şartının doldurulduğu tarihte geçerli olan yaş hadleri esas alınır.</a:t>
            </a:r>
            <a:endParaRPr lang="tr-TR" dirty="0">
              <a:solidFill>
                <a:srgbClr val="00B05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PRİM GÜN SAYISI </a:t>
            </a:r>
            <a:endParaRPr lang="tr-TR" dirty="0"/>
          </a:p>
        </p:txBody>
      </p:sp>
      <p:sp>
        <p:nvSpPr>
          <p:cNvPr id="3" name="Content Placeholder 2"/>
          <p:cNvSpPr>
            <a:spLocks noGrp="1"/>
          </p:cNvSpPr>
          <p:nvPr>
            <p:ph idx="1"/>
          </p:nvPr>
        </p:nvSpPr>
        <p:spPr/>
        <p:txBody>
          <a:bodyPr/>
          <a:lstStyle/>
          <a:p>
            <a:r>
              <a:rPr lang="tr-TR" dirty="0" smtClean="0"/>
              <a:t>Sigortalılar, ikinci fıkranın (a) ve (b) bentlerinde yer alan yaş hadlerine 65 yaşını geçmemek üzere üç yıl eklenmek ve adlarına en az 5400 gün malûllük, yaşlılık ve ölüm sigortaları primi bildirilmiş olmak şartıyla da yaşlılık aylığından yararlanabilirler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MALLÜLLÜK VE YAŞLILIK AYLIĞI</a:t>
            </a:r>
            <a:endParaRPr lang="tr-TR" dirty="0"/>
          </a:p>
        </p:txBody>
      </p:sp>
      <p:sp>
        <p:nvSpPr>
          <p:cNvPr id="3" name="Content Placeholder 2"/>
          <p:cNvSpPr>
            <a:spLocks noGrp="1"/>
          </p:cNvSpPr>
          <p:nvPr>
            <p:ph idx="1"/>
          </p:nvPr>
        </p:nvSpPr>
        <p:spPr/>
        <p:txBody>
          <a:bodyPr/>
          <a:lstStyle/>
          <a:p>
            <a:r>
              <a:rPr lang="tr-TR" dirty="0" smtClean="0"/>
              <a:t>Sigortalı olarak ilk defa çalışmaya başladığı tarihten önce 25 inci maddenin ikinci fıkrasına göre malûl sayılmayı gerektirecek derecede hastalığı veya engelliliği bulunan ve bu nedenle </a:t>
            </a:r>
            <a:r>
              <a:rPr lang="tr-TR" dirty="0" smtClean="0">
                <a:solidFill>
                  <a:srgbClr val="00B050"/>
                </a:solidFill>
              </a:rPr>
              <a:t>malûllük aylığından yararlanamayan sigortalılara</a:t>
            </a:r>
            <a:r>
              <a:rPr lang="tr-TR" dirty="0" smtClean="0"/>
              <a:t>, en az onbeş yıldan beri sigortalı bulunmak ve en az </a:t>
            </a:r>
            <a:r>
              <a:rPr lang="tr-TR" dirty="0" smtClean="0">
                <a:solidFill>
                  <a:srgbClr val="00B050"/>
                </a:solidFill>
              </a:rPr>
              <a:t>3960 gün malûllük, yaşlılık ve ölüm sigortaları primi bildirilmiş olmak şartıyla yaşlılık aylığı bağlanır</a:t>
            </a:r>
            <a:endParaRPr lang="tr-TR" dirty="0">
              <a:solidFill>
                <a:srgbClr val="00B05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MALLÜLLÜK VE YAŞLILIK AYLIĞI</a:t>
            </a:r>
            <a:endParaRPr lang="tr-TR" dirty="0"/>
          </a:p>
        </p:txBody>
      </p:sp>
      <p:sp>
        <p:nvSpPr>
          <p:cNvPr id="3" name="Content Placeholder 2"/>
          <p:cNvSpPr>
            <a:spLocks noGrp="1"/>
          </p:cNvSpPr>
          <p:nvPr>
            <p:ph idx="1"/>
          </p:nvPr>
        </p:nvSpPr>
        <p:spPr/>
        <p:txBody>
          <a:bodyPr>
            <a:normAutofit fontScale="77500" lnSpcReduction="20000"/>
          </a:bodyPr>
          <a:lstStyle/>
          <a:p>
            <a:r>
              <a:rPr lang="tr-TR" dirty="0" smtClean="0"/>
              <a:t>Kurumca yetkilendirilen sağlık hizmet sunucularının sağlık kurullarınca usûlüne uygun düzenlenecek raporlar ve dayanağı tıbbî belgelerin incelenmesi sonucu, Kurum Sağlık Kurulunca çalışma gücündeki kayıp oranının;</a:t>
            </a:r>
          </a:p>
          <a:p>
            <a:r>
              <a:rPr lang="tr-TR" dirty="0" smtClean="0"/>
              <a:t> a) % 50 ilâ % 59 arasında olduğu anlaşılan sigortalılar, en az 16 yıldan beri sigortalı olmaları ve 4320 gün,</a:t>
            </a:r>
          </a:p>
          <a:p>
            <a:r>
              <a:rPr lang="tr-TR" dirty="0" smtClean="0"/>
              <a:t> b) % 40 ilâ % 49 arasında olduğu anlaşılan sigortalılar, en az 18 yıldan beri sigortalı olmaları ve 4680 gün, malûllük, yaşlılık ve ölüm sigortaları primi bildirilmiş olmak şartıyla</a:t>
            </a:r>
          </a:p>
          <a:p>
            <a:r>
              <a:rPr lang="tr-TR" dirty="0" smtClean="0"/>
              <a:t> </a:t>
            </a:r>
            <a:r>
              <a:rPr lang="tr-TR" dirty="0" smtClean="0">
                <a:solidFill>
                  <a:srgbClr val="00B050"/>
                </a:solidFill>
              </a:rPr>
              <a:t>ikinci fıkranın (a) bendindeki yaş şartları aranmaksızın yaşlılık aylığına hak kazanırlar.</a:t>
            </a:r>
            <a:endParaRPr lang="tr-TR" dirty="0">
              <a:solidFill>
                <a:srgbClr val="00B05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YAŞ ŞARTI ÖZEL DURUM</a:t>
            </a:r>
            <a:endParaRPr lang="tr-TR" dirty="0"/>
          </a:p>
        </p:txBody>
      </p:sp>
      <p:sp>
        <p:nvSpPr>
          <p:cNvPr id="3" name="Content Placeholder 2"/>
          <p:cNvSpPr>
            <a:spLocks noGrp="1"/>
          </p:cNvSpPr>
          <p:nvPr>
            <p:ph idx="1"/>
          </p:nvPr>
        </p:nvSpPr>
        <p:spPr/>
        <p:txBody>
          <a:bodyPr/>
          <a:lstStyle/>
          <a:p>
            <a:r>
              <a:rPr lang="tr-TR" dirty="0" smtClean="0"/>
              <a:t>Bakanlıkça tespit edilen maden işyerlerinin yeraltı işlerinde sürekli veya münavebeli olarak en az 20 yıldan beri çalışan sigortalılar için ikinci fıkrada belirtilen yaş şartı 50 olarak uygulanır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851</Words>
  <Application>Microsoft Office PowerPoint</Application>
  <PresentationFormat>On-screen Show (4:3)</PresentationFormat>
  <Paragraphs>52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SOSYAL GÜVENLİK HUKUKU 1</vt:lpstr>
      <vt:lpstr>Yaşlılık sigortasından sağlanan haklar ve yararlanma şartları MADDE 28-</vt:lpstr>
      <vt:lpstr>PRİM GÜN SAYISI</vt:lpstr>
      <vt:lpstr>YAŞ KOŞULU</vt:lpstr>
      <vt:lpstr>YAŞ HADDİ</vt:lpstr>
      <vt:lpstr>PRİM GÜN SAYISI </vt:lpstr>
      <vt:lpstr>MALLÜLLÜK VE YAŞLILIK AYLIĞI</vt:lpstr>
      <vt:lpstr>MALLÜLLÜK VE YAŞLILIK AYLIĞI</vt:lpstr>
      <vt:lpstr>YAŞ ŞARTI ÖZEL DURUM</vt:lpstr>
      <vt:lpstr>YAŞ ŞARTI ÖZEL DURUM</vt:lpstr>
      <vt:lpstr>ENGELLİ ÇOCUĞU OLAN KADIN</vt:lpstr>
      <vt:lpstr>AYLIK BAĞLANMA ŞARTLARI</vt:lpstr>
      <vt:lpstr>AYLIK BAĞLANMA ŞARTLARI</vt:lpstr>
      <vt:lpstr>Yaşlılık aylığının hesaplanması MADDE 29- (Değişik: 17/4/2008-5754/17 md.)</vt:lpstr>
      <vt:lpstr>Ortalama aylık kazanç</vt:lpstr>
      <vt:lpstr>Aylık bağlama oranı</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1</dc:title>
  <dc:creator>Tuğba&amp;Cihan</dc:creator>
  <cp:lastModifiedBy>Tuğba&amp;Cihan</cp:lastModifiedBy>
  <cp:revision>1</cp:revision>
  <dcterms:created xsi:type="dcterms:W3CDTF">2020-05-03T16:29:39Z</dcterms:created>
  <dcterms:modified xsi:type="dcterms:W3CDTF">2020-05-03T16:41:16Z</dcterms:modified>
</cp:coreProperties>
</file>