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20"/>
  </p:notesMasterIdLst>
  <p:sldIdLst>
    <p:sldId id="1084" r:id="rId4"/>
    <p:sldId id="1085" r:id="rId5"/>
    <p:sldId id="1086" r:id="rId6"/>
    <p:sldId id="1087" r:id="rId7"/>
    <p:sldId id="1091" r:id="rId8"/>
    <p:sldId id="1102" r:id="rId9"/>
    <p:sldId id="1103" r:id="rId10"/>
    <p:sldId id="1104" r:id="rId11"/>
    <p:sldId id="1105" r:id="rId12"/>
    <p:sldId id="1106" r:id="rId13"/>
    <p:sldId id="1107" r:id="rId14"/>
    <p:sldId id="1108" r:id="rId15"/>
    <p:sldId id="1109" r:id="rId16"/>
    <p:sldId id="1110" r:id="rId17"/>
    <p:sldId id="1111" r:id="rId18"/>
    <p:sldId id="1166" r:id="rId1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84" d="100"/>
          <a:sy n="84" d="100"/>
        </p:scale>
        <p:origin x="1056" y="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2/28/2020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20267" y="53780"/>
            <a:ext cx="7608570" cy="685800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3108960" y="6377941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457200" y="6377941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6583680" y="6377941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3462259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131057" y="2293442"/>
            <a:ext cx="2881884" cy="1116964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47622" y="1268730"/>
            <a:ext cx="6769100" cy="4696460"/>
          </a:xfrm>
          <a:prstGeom prst="rect">
            <a:avLst/>
          </a:prstGeo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243951" y="6420637"/>
            <a:ext cx="356234" cy="15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045"/>
              </a:lnSpc>
            </a:pPr>
            <a:fld id="{81D60167-4931-47E6-BA6A-407CBD079E47}" type="slidenum">
              <a:rPr spc="-5" dirty="0"/>
              <a:t>‹#›</a:t>
            </a:fld>
            <a:r>
              <a:rPr spc="-10" dirty="0"/>
              <a:t>/84</a:t>
            </a:r>
          </a:p>
        </p:txBody>
      </p:sp>
    </p:spTree>
    <p:extLst>
      <p:ext uri="{BB962C8B-B14F-4D97-AF65-F5344CB8AC3E}">
        <p14:creationId xmlns:p14="http://schemas.microsoft.com/office/powerpoint/2010/main" val="3790146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7" r:id="rId3"/>
    <p:sldLayoutId id="2147483698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stems.org/kda.htm" TargetMode="External"/><Relationship Id="rId2" Type="http://schemas.openxmlformats.org/officeDocument/2006/relationships/hyperlink" Target="http://apps.primavera-/" TargetMode="External"/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8307958" y="6420637"/>
            <a:ext cx="29210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z="1000" spc="-5" dirty="0">
                <a:latin typeface="Carlito"/>
                <a:cs typeface="Carlito"/>
              </a:rPr>
              <a:t>1</a:t>
            </a:fld>
            <a:r>
              <a:rPr sz="1000" spc="-10" dirty="0">
                <a:latin typeface="Carlito"/>
                <a:cs typeface="Carlito"/>
              </a:rPr>
              <a:t>/84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1061096" y="2191404"/>
            <a:ext cx="7173595" cy="130612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tr-TR" sz="3200" b="1" i="0" kern="1200">
                <a:solidFill>
                  <a:schemeClr val="tx1"/>
                </a:solidFill>
                <a:latin typeface="Carlito"/>
                <a:ea typeface="ＭＳ Ｐゴシック" charset="0"/>
                <a:cs typeface="Carlito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2. HAFTA</a:t>
            </a:r>
            <a:b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800" spc="-70" dirty="0"/>
              <a:t/>
            </a:r>
            <a:br>
              <a:rPr lang="tr-TR" sz="2800" spc="-70" dirty="0"/>
            </a:br>
            <a:r>
              <a:rPr lang="tr-TR" sz="2800" spc="-70" dirty="0"/>
              <a:t>PROJE YÖNETİMİ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2568608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27806" y="440563"/>
            <a:ext cx="287401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/>
              <a:t>PROJE</a:t>
            </a:r>
            <a:r>
              <a:rPr sz="1800" spc="-65" dirty="0"/>
              <a:t> </a:t>
            </a:r>
            <a:r>
              <a:rPr sz="1800" spc="-20" dirty="0"/>
              <a:t>YÖNETİMİ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5" dirty="0"/>
              <a:t>10</a:t>
            </a:fld>
            <a:r>
              <a:rPr spc="-10" dirty="0"/>
              <a:t>/84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9245" y="1854047"/>
            <a:ext cx="8834755" cy="1982594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367665">
              <a:lnSpc>
                <a:spcPct val="100000"/>
              </a:lnSpc>
              <a:spcBef>
                <a:spcPts val="1300"/>
              </a:spcBef>
            </a:pPr>
            <a:r>
              <a:rPr sz="1400" b="1" spc="-10" dirty="0">
                <a:latin typeface="Carlito"/>
                <a:cs typeface="Carlito"/>
              </a:rPr>
              <a:t>Proje</a:t>
            </a:r>
            <a:r>
              <a:rPr sz="1400" b="1" spc="-15" dirty="0">
                <a:latin typeface="Carlito"/>
                <a:cs typeface="Carlito"/>
              </a:rPr>
              <a:t> </a:t>
            </a:r>
            <a:r>
              <a:rPr sz="1400" b="1" spc="-20" dirty="0">
                <a:latin typeface="Carlito"/>
                <a:cs typeface="Carlito"/>
              </a:rPr>
              <a:t>Yönetimi</a:t>
            </a:r>
            <a:endParaRPr sz="14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55600" algn="l"/>
              </a:tabLst>
            </a:pPr>
            <a:r>
              <a:rPr sz="1400" spc="-10" dirty="0">
                <a:latin typeface="Carlito"/>
                <a:cs typeface="Carlito"/>
              </a:rPr>
              <a:t>Projelerin </a:t>
            </a:r>
            <a:r>
              <a:rPr sz="1400" dirty="0">
                <a:latin typeface="Carlito"/>
                <a:cs typeface="Carlito"/>
              </a:rPr>
              <a:t>başında </a:t>
            </a:r>
            <a:r>
              <a:rPr sz="1400" spc="-10" dirty="0">
                <a:latin typeface="Carlito"/>
                <a:cs typeface="Carlito"/>
              </a:rPr>
              <a:t>yapılan </a:t>
            </a:r>
            <a:r>
              <a:rPr sz="1400" spc="-15" dirty="0">
                <a:latin typeface="Carlito"/>
                <a:cs typeface="Carlito"/>
              </a:rPr>
              <a:t>kötümser </a:t>
            </a:r>
            <a:r>
              <a:rPr sz="1400" spc="-10" dirty="0">
                <a:latin typeface="Carlito"/>
                <a:cs typeface="Carlito"/>
              </a:rPr>
              <a:t>ve </a:t>
            </a:r>
            <a:r>
              <a:rPr sz="1400" spc="-5" dirty="0">
                <a:latin typeface="Carlito"/>
                <a:cs typeface="Carlito"/>
              </a:rPr>
              <a:t>gereğinden </a:t>
            </a:r>
            <a:r>
              <a:rPr sz="1400" spc="-10" dirty="0">
                <a:latin typeface="Carlito"/>
                <a:cs typeface="Carlito"/>
              </a:rPr>
              <a:t>uzun </a:t>
            </a:r>
            <a:r>
              <a:rPr sz="1400" spc="-5" dirty="0">
                <a:latin typeface="Carlito"/>
                <a:cs typeface="Carlito"/>
              </a:rPr>
              <a:t>yapılmış </a:t>
            </a:r>
            <a:r>
              <a:rPr sz="1400" dirty="0">
                <a:latin typeface="Carlito"/>
                <a:cs typeface="Carlito"/>
              </a:rPr>
              <a:t>bir </a:t>
            </a:r>
            <a:r>
              <a:rPr sz="1400" spc="-5" dirty="0">
                <a:latin typeface="Carlito"/>
                <a:cs typeface="Carlito"/>
              </a:rPr>
              <a:t>planlama  yapım aşamasında </a:t>
            </a:r>
            <a:r>
              <a:rPr sz="1400" spc="-10" dirty="0">
                <a:latin typeface="Carlito"/>
                <a:cs typeface="Carlito"/>
              </a:rPr>
              <a:t>fark </a:t>
            </a:r>
            <a:r>
              <a:rPr sz="1400" spc="-5" dirty="0">
                <a:latin typeface="Carlito"/>
                <a:cs typeface="Carlito"/>
              </a:rPr>
              <a:t>edilerek </a:t>
            </a:r>
            <a:r>
              <a:rPr sz="1400" spc="-20" dirty="0">
                <a:latin typeface="Carlito"/>
                <a:cs typeface="Carlito"/>
              </a:rPr>
              <a:t>düzeltilebilir. </a:t>
            </a:r>
            <a:r>
              <a:rPr sz="1400" dirty="0">
                <a:latin typeface="Carlito"/>
                <a:cs typeface="Carlito"/>
              </a:rPr>
              <a:t>Bu </a:t>
            </a:r>
            <a:r>
              <a:rPr sz="1400" spc="-5" dirty="0">
                <a:latin typeface="Carlito"/>
                <a:cs typeface="Carlito"/>
              </a:rPr>
              <a:t>durumda </a:t>
            </a:r>
            <a:r>
              <a:rPr sz="1400" spc="-15" dirty="0">
                <a:latin typeface="Carlito"/>
                <a:cs typeface="Carlito"/>
              </a:rPr>
              <a:t>proje </a:t>
            </a:r>
            <a:r>
              <a:rPr sz="1400" spc="-5" dirty="0">
                <a:latin typeface="Carlito"/>
                <a:cs typeface="Carlito"/>
              </a:rPr>
              <a:t>hem  beklenenden </a:t>
            </a:r>
            <a:r>
              <a:rPr sz="1400" dirty="0">
                <a:latin typeface="Carlito"/>
                <a:cs typeface="Carlito"/>
              </a:rPr>
              <a:t>önce </a:t>
            </a:r>
            <a:r>
              <a:rPr sz="1400" spc="-5" dirty="0">
                <a:latin typeface="Carlito"/>
                <a:cs typeface="Carlito"/>
              </a:rPr>
              <a:t>bitecektir hem </a:t>
            </a:r>
            <a:r>
              <a:rPr sz="1400" dirty="0">
                <a:latin typeface="Carlito"/>
                <a:cs typeface="Carlito"/>
              </a:rPr>
              <a:t>de </a:t>
            </a:r>
            <a:r>
              <a:rPr sz="1400" spc="-5" dirty="0">
                <a:latin typeface="Carlito"/>
                <a:cs typeface="Carlito"/>
              </a:rPr>
              <a:t>maliyeti </a:t>
            </a:r>
            <a:r>
              <a:rPr sz="1400" dirty="0">
                <a:latin typeface="Carlito"/>
                <a:cs typeface="Carlito"/>
              </a:rPr>
              <a:t>kısalan </a:t>
            </a:r>
            <a:r>
              <a:rPr sz="1400" spc="-10" dirty="0">
                <a:latin typeface="Carlito"/>
                <a:cs typeface="Carlito"/>
              </a:rPr>
              <a:t>süreyle orantılı olarak  </a:t>
            </a:r>
            <a:r>
              <a:rPr sz="1400" spc="-25" dirty="0">
                <a:latin typeface="Carlito"/>
                <a:cs typeface="Carlito"/>
              </a:rPr>
              <a:t>düşecektir.</a:t>
            </a:r>
            <a:endParaRPr sz="1400" dirty="0">
              <a:latin typeface="Carlito"/>
              <a:cs typeface="Carlito"/>
            </a:endParaRPr>
          </a:p>
          <a:p>
            <a:pPr marL="355600" marR="6985" indent="-342900" algn="just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55600" algn="l"/>
              </a:tabLst>
            </a:pPr>
            <a:r>
              <a:rPr sz="1400" spc="-10" dirty="0">
                <a:latin typeface="Carlito"/>
                <a:cs typeface="Carlito"/>
              </a:rPr>
              <a:t>Projelerin </a:t>
            </a:r>
            <a:r>
              <a:rPr sz="1400" dirty="0">
                <a:latin typeface="Carlito"/>
                <a:cs typeface="Carlito"/>
              </a:rPr>
              <a:t>önceden </a:t>
            </a:r>
            <a:r>
              <a:rPr sz="1400" spc="-5" dirty="0">
                <a:latin typeface="Carlito"/>
                <a:cs typeface="Carlito"/>
              </a:rPr>
              <a:t>belirlenmiş </a:t>
            </a:r>
            <a:r>
              <a:rPr sz="1400" dirty="0">
                <a:latin typeface="Carlito"/>
                <a:cs typeface="Carlito"/>
              </a:rPr>
              <a:t>şartları </a:t>
            </a:r>
            <a:r>
              <a:rPr sz="1400" spc="-5" dirty="0">
                <a:latin typeface="Carlito"/>
                <a:cs typeface="Carlito"/>
              </a:rPr>
              <a:t>yapım </a:t>
            </a:r>
            <a:r>
              <a:rPr sz="1400" dirty="0">
                <a:latin typeface="Carlito"/>
                <a:cs typeface="Carlito"/>
              </a:rPr>
              <a:t>aşamasında </a:t>
            </a:r>
            <a:r>
              <a:rPr sz="1400" spc="-5" dirty="0">
                <a:latin typeface="Carlito"/>
                <a:cs typeface="Carlito"/>
              </a:rPr>
              <a:t>değiştirilmeden önce  </a:t>
            </a:r>
            <a:r>
              <a:rPr sz="1400" dirty="0">
                <a:latin typeface="Carlito"/>
                <a:cs typeface="Carlito"/>
              </a:rPr>
              <a:t>tüm </a:t>
            </a:r>
            <a:r>
              <a:rPr sz="1400" spc="-5" dirty="0">
                <a:latin typeface="Carlito"/>
                <a:cs typeface="Carlito"/>
              </a:rPr>
              <a:t>planlama yeniden </a:t>
            </a:r>
            <a:r>
              <a:rPr sz="1400" spc="-20" dirty="0">
                <a:latin typeface="Carlito"/>
                <a:cs typeface="Carlito"/>
              </a:rPr>
              <a:t>gözden </a:t>
            </a:r>
            <a:r>
              <a:rPr sz="1400" spc="-15" dirty="0">
                <a:latin typeface="Carlito"/>
                <a:cs typeface="Carlito"/>
              </a:rPr>
              <a:t>geçirilmelidir. </a:t>
            </a:r>
            <a:r>
              <a:rPr sz="1400" dirty="0">
                <a:latin typeface="Carlito"/>
                <a:cs typeface="Carlito"/>
              </a:rPr>
              <a:t>Bu aşamada </a:t>
            </a:r>
            <a:r>
              <a:rPr sz="1400" spc="-5" dirty="0">
                <a:latin typeface="Carlito"/>
                <a:cs typeface="Carlito"/>
              </a:rPr>
              <a:t>karşılaşılabilecek  </a:t>
            </a:r>
            <a:r>
              <a:rPr sz="1400" dirty="0">
                <a:latin typeface="Carlito"/>
                <a:cs typeface="Carlito"/>
              </a:rPr>
              <a:t>güçlükler </a:t>
            </a:r>
            <a:r>
              <a:rPr sz="1400" spc="-10" dirty="0">
                <a:latin typeface="Carlito"/>
                <a:cs typeface="Carlito"/>
              </a:rPr>
              <a:t>detaylı </a:t>
            </a:r>
            <a:r>
              <a:rPr sz="1400" spc="-5" dirty="0">
                <a:latin typeface="Carlito"/>
                <a:cs typeface="Carlito"/>
              </a:rPr>
              <a:t>şekilde araştırılmalı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dirty="0">
                <a:latin typeface="Carlito"/>
                <a:cs typeface="Carlito"/>
              </a:rPr>
              <a:t>ancak </a:t>
            </a:r>
            <a:r>
              <a:rPr sz="1400" spc="-5" dirty="0">
                <a:latin typeface="Carlito"/>
                <a:cs typeface="Carlito"/>
              </a:rPr>
              <a:t>değişimin getireceği </a:t>
            </a:r>
            <a:r>
              <a:rPr sz="1400" spc="-10" dirty="0">
                <a:latin typeface="Carlito"/>
                <a:cs typeface="Carlito"/>
              </a:rPr>
              <a:t>yararlar </a:t>
            </a:r>
            <a:r>
              <a:rPr sz="1400" dirty="0">
                <a:latin typeface="Carlito"/>
                <a:cs typeface="Carlito"/>
              </a:rPr>
              <a:t>açık </a:t>
            </a:r>
            <a:r>
              <a:rPr sz="1400" spc="-15" dirty="0">
                <a:latin typeface="Carlito"/>
                <a:cs typeface="Carlito"/>
              </a:rPr>
              <a:t>ve  </a:t>
            </a:r>
            <a:r>
              <a:rPr sz="1400" spc="-5" dirty="0">
                <a:latin typeface="Carlito"/>
                <a:cs typeface="Carlito"/>
              </a:rPr>
              <a:t>net bir </a:t>
            </a:r>
            <a:r>
              <a:rPr sz="1400" dirty="0">
                <a:latin typeface="Carlito"/>
                <a:cs typeface="Carlito"/>
              </a:rPr>
              <a:t>biçimde </a:t>
            </a:r>
            <a:r>
              <a:rPr sz="1400" spc="-5" dirty="0">
                <a:latin typeface="Carlito"/>
                <a:cs typeface="Carlito"/>
              </a:rPr>
              <a:t>belirlendikten </a:t>
            </a:r>
            <a:r>
              <a:rPr sz="1400" spc="-15" dirty="0">
                <a:latin typeface="Carlito"/>
                <a:cs typeface="Carlito"/>
              </a:rPr>
              <a:t>sonra </a:t>
            </a:r>
            <a:r>
              <a:rPr sz="1400" spc="-10" dirty="0">
                <a:latin typeface="Carlito"/>
                <a:cs typeface="Carlito"/>
              </a:rPr>
              <a:t>proje </a:t>
            </a:r>
            <a:r>
              <a:rPr sz="1400" spc="-5" dirty="0">
                <a:latin typeface="Carlito"/>
                <a:cs typeface="Carlito"/>
              </a:rPr>
              <a:t>planı </a:t>
            </a:r>
            <a:r>
              <a:rPr sz="1400" spc="-20" dirty="0">
                <a:latin typeface="Carlito"/>
                <a:cs typeface="Carlito"/>
              </a:rPr>
              <a:t>revize</a:t>
            </a:r>
            <a:r>
              <a:rPr sz="1400" spc="60" dirty="0">
                <a:latin typeface="Carlito"/>
                <a:cs typeface="Carlito"/>
              </a:rPr>
              <a:t> </a:t>
            </a:r>
            <a:r>
              <a:rPr sz="1400" spc="-20" dirty="0">
                <a:latin typeface="Carlito"/>
                <a:cs typeface="Carlito"/>
              </a:rPr>
              <a:t>edilmelidir.</a:t>
            </a:r>
            <a:endParaRPr sz="14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1295478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10636" y="51943"/>
            <a:ext cx="287401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PROJE</a:t>
            </a:r>
            <a:r>
              <a:rPr spc="-65" dirty="0"/>
              <a:t> </a:t>
            </a:r>
            <a:r>
              <a:rPr spc="-20" dirty="0"/>
              <a:t>YÖNETİMİ</a:t>
            </a:r>
          </a:p>
        </p:txBody>
      </p:sp>
      <p:sp>
        <p:nvSpPr>
          <p:cNvPr id="3" name="object 3"/>
          <p:cNvSpPr/>
          <p:nvPr/>
        </p:nvSpPr>
        <p:spPr>
          <a:xfrm>
            <a:off x="1828800" y="1345675"/>
            <a:ext cx="5400000" cy="43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5" dirty="0"/>
              <a:t>11</a:t>
            </a:fld>
            <a:r>
              <a:rPr spc="-10" dirty="0"/>
              <a:t>/84</a:t>
            </a:r>
          </a:p>
        </p:txBody>
      </p:sp>
    </p:spTree>
    <p:extLst>
      <p:ext uri="{BB962C8B-B14F-4D97-AF65-F5344CB8AC3E}">
        <p14:creationId xmlns:p14="http://schemas.microsoft.com/office/powerpoint/2010/main" val="25636720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10636" y="51943"/>
            <a:ext cx="287401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PROJE</a:t>
            </a:r>
            <a:r>
              <a:rPr spc="-65" dirty="0"/>
              <a:t> </a:t>
            </a:r>
            <a:r>
              <a:rPr spc="-20" dirty="0"/>
              <a:t>YÖNETİMİ</a:t>
            </a:r>
          </a:p>
        </p:txBody>
      </p:sp>
      <p:sp>
        <p:nvSpPr>
          <p:cNvPr id="3" name="object 3"/>
          <p:cNvSpPr/>
          <p:nvPr/>
        </p:nvSpPr>
        <p:spPr>
          <a:xfrm>
            <a:off x="1552940" y="1629155"/>
            <a:ext cx="4790710" cy="3744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5" dirty="0"/>
              <a:t>12</a:t>
            </a:fld>
            <a:r>
              <a:rPr spc="-10" dirty="0"/>
              <a:t>/84</a:t>
            </a:r>
          </a:p>
        </p:txBody>
      </p:sp>
    </p:spTree>
    <p:extLst>
      <p:ext uri="{BB962C8B-B14F-4D97-AF65-F5344CB8AC3E}">
        <p14:creationId xmlns:p14="http://schemas.microsoft.com/office/powerpoint/2010/main" val="10297915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3670" y="2040127"/>
            <a:ext cx="8836660" cy="265264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6350" indent="-342900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1200" spc="-10" dirty="0">
                <a:latin typeface="Carlito"/>
                <a:cs typeface="Carlito"/>
              </a:rPr>
              <a:t>Proje yönetimi, </a:t>
            </a:r>
            <a:r>
              <a:rPr sz="1200" spc="-5" dirty="0">
                <a:latin typeface="Carlito"/>
                <a:cs typeface="Carlito"/>
              </a:rPr>
              <a:t>yapılması </a:t>
            </a:r>
            <a:r>
              <a:rPr sz="1200" spc="-15" dirty="0">
                <a:latin typeface="Carlito"/>
                <a:cs typeface="Carlito"/>
              </a:rPr>
              <a:t>gereken </a:t>
            </a:r>
            <a:r>
              <a:rPr sz="1200" dirty="0">
                <a:latin typeface="Carlito"/>
                <a:cs typeface="Carlito"/>
              </a:rPr>
              <a:t>işlerin </a:t>
            </a:r>
            <a:r>
              <a:rPr sz="1200" spc="-5" dirty="0">
                <a:latin typeface="Carlito"/>
                <a:cs typeface="Carlito"/>
              </a:rPr>
              <a:t>gereklerinin </a:t>
            </a:r>
            <a:r>
              <a:rPr sz="1200" b="1" spc="-5" dirty="0">
                <a:latin typeface="Carlito"/>
                <a:cs typeface="Carlito"/>
              </a:rPr>
              <a:t>kimler </a:t>
            </a:r>
            <a:r>
              <a:rPr sz="1200" b="1" spc="-10" dirty="0">
                <a:latin typeface="Carlito"/>
                <a:cs typeface="Carlito"/>
              </a:rPr>
              <a:t>tarafından </a:t>
            </a:r>
            <a:r>
              <a:rPr sz="1200" b="1" dirty="0">
                <a:latin typeface="Carlito"/>
                <a:cs typeface="Carlito"/>
              </a:rPr>
              <a:t>ne </a:t>
            </a:r>
            <a:r>
              <a:rPr sz="1200" b="1" spc="-10" dirty="0">
                <a:latin typeface="Carlito"/>
                <a:cs typeface="Carlito"/>
              </a:rPr>
              <a:t>zaman  </a:t>
            </a:r>
            <a:r>
              <a:rPr sz="1200" spc="-15" dirty="0">
                <a:latin typeface="Carlito"/>
                <a:cs typeface="Carlito"/>
              </a:rPr>
              <a:t>ve </a:t>
            </a:r>
            <a:r>
              <a:rPr sz="1200" b="1" dirty="0">
                <a:latin typeface="Carlito"/>
                <a:cs typeface="Carlito"/>
              </a:rPr>
              <a:t>nasıl </a:t>
            </a:r>
            <a:r>
              <a:rPr sz="1200" spc="-5" dirty="0">
                <a:latin typeface="Carlito"/>
                <a:cs typeface="Carlito"/>
              </a:rPr>
              <a:t>yapılacağını </a:t>
            </a:r>
            <a:r>
              <a:rPr sz="1200" spc="-25" dirty="0">
                <a:latin typeface="Carlito"/>
                <a:cs typeface="Carlito"/>
              </a:rPr>
              <a:t>belirler. </a:t>
            </a:r>
            <a:r>
              <a:rPr sz="1200" spc="-10" dirty="0">
                <a:latin typeface="Carlito"/>
                <a:cs typeface="Carlito"/>
              </a:rPr>
              <a:t>Proje </a:t>
            </a:r>
            <a:r>
              <a:rPr sz="1200" spc="-5" dirty="0">
                <a:latin typeface="Carlito"/>
                <a:cs typeface="Carlito"/>
              </a:rPr>
              <a:t>sırasında teknolojik, </a:t>
            </a:r>
            <a:r>
              <a:rPr sz="1200" spc="-15" dirty="0">
                <a:latin typeface="Carlito"/>
                <a:cs typeface="Carlito"/>
              </a:rPr>
              <a:t>ekonomik ve </a:t>
            </a:r>
            <a:r>
              <a:rPr sz="1200" spc="-5" dirty="0">
                <a:latin typeface="Carlito"/>
                <a:cs typeface="Carlito"/>
              </a:rPr>
              <a:t>hedef </a:t>
            </a:r>
            <a:r>
              <a:rPr sz="1200" spc="-15" dirty="0">
                <a:latin typeface="Carlito"/>
                <a:cs typeface="Carlito"/>
              </a:rPr>
              <a:t>pazara  </a:t>
            </a:r>
            <a:r>
              <a:rPr sz="1200" dirty="0">
                <a:latin typeface="Carlito"/>
                <a:cs typeface="Carlito"/>
              </a:rPr>
              <a:t>ilişkin </a:t>
            </a:r>
            <a:r>
              <a:rPr sz="1200" spc="-10" dirty="0">
                <a:latin typeface="Carlito"/>
                <a:cs typeface="Carlito"/>
              </a:rPr>
              <a:t>birçok </a:t>
            </a:r>
            <a:r>
              <a:rPr sz="1200" spc="-5" dirty="0">
                <a:latin typeface="Carlito"/>
                <a:cs typeface="Carlito"/>
              </a:rPr>
              <a:t>gelişme </a:t>
            </a:r>
            <a:r>
              <a:rPr sz="1200" spc="-10" dirty="0">
                <a:latin typeface="Carlito"/>
                <a:cs typeface="Carlito"/>
              </a:rPr>
              <a:t>meydana </a:t>
            </a:r>
            <a:r>
              <a:rPr sz="1200" spc="-35" dirty="0">
                <a:latin typeface="Carlito"/>
                <a:cs typeface="Carlito"/>
              </a:rPr>
              <a:t>gelir, </a:t>
            </a:r>
            <a:r>
              <a:rPr sz="1200" spc="-5" dirty="0">
                <a:latin typeface="Carlito"/>
                <a:cs typeface="Carlito"/>
              </a:rPr>
              <a:t>gerçekleşen durum </a:t>
            </a:r>
            <a:r>
              <a:rPr sz="1200" spc="-10" dirty="0">
                <a:latin typeface="Carlito"/>
                <a:cs typeface="Carlito"/>
              </a:rPr>
              <a:t>proje </a:t>
            </a:r>
            <a:r>
              <a:rPr sz="1200" spc="-5" dirty="0">
                <a:latin typeface="Carlito"/>
                <a:cs typeface="Carlito"/>
              </a:rPr>
              <a:t>başında yapılan  </a:t>
            </a:r>
            <a:r>
              <a:rPr sz="1200" spc="-10" dirty="0">
                <a:latin typeface="Carlito"/>
                <a:cs typeface="Carlito"/>
              </a:rPr>
              <a:t>varsayımlarla </a:t>
            </a:r>
            <a:r>
              <a:rPr sz="1200" spc="-5" dirty="0">
                <a:latin typeface="Carlito"/>
                <a:cs typeface="Carlito"/>
              </a:rPr>
              <a:t>her </a:t>
            </a:r>
            <a:r>
              <a:rPr sz="1200" spc="-10" dirty="0">
                <a:latin typeface="Carlito"/>
                <a:cs typeface="Carlito"/>
              </a:rPr>
              <a:t>zaman </a:t>
            </a:r>
            <a:r>
              <a:rPr sz="1200" spc="-5" dirty="0">
                <a:latin typeface="Carlito"/>
                <a:cs typeface="Carlito"/>
              </a:rPr>
              <a:t>uyuşmaz </a:t>
            </a:r>
            <a:r>
              <a:rPr sz="1200" spc="-15" dirty="0">
                <a:latin typeface="Carlito"/>
                <a:cs typeface="Carlito"/>
              </a:rPr>
              <a:t>ve </a:t>
            </a:r>
            <a:r>
              <a:rPr sz="1200" spc="-5" dirty="0">
                <a:latin typeface="Carlito"/>
                <a:cs typeface="Carlito"/>
              </a:rPr>
              <a:t>bu durumda yapılan planların </a:t>
            </a:r>
            <a:r>
              <a:rPr sz="1200" spc="-15" dirty="0">
                <a:latin typeface="Carlito"/>
                <a:cs typeface="Carlito"/>
              </a:rPr>
              <a:t>revize </a:t>
            </a:r>
            <a:r>
              <a:rPr sz="1200" dirty="0">
                <a:latin typeface="Carlito"/>
                <a:cs typeface="Carlito"/>
              </a:rPr>
              <a:t>edilmesi  </a:t>
            </a:r>
            <a:r>
              <a:rPr sz="1200" spc="-35" dirty="0">
                <a:latin typeface="Carlito"/>
                <a:cs typeface="Carlito"/>
              </a:rPr>
              <a:t>gerekir. </a:t>
            </a:r>
            <a:r>
              <a:rPr sz="1200" spc="-10" dirty="0">
                <a:latin typeface="Carlito"/>
                <a:cs typeface="Carlito"/>
              </a:rPr>
              <a:t>Proje </a:t>
            </a:r>
            <a:r>
              <a:rPr sz="1200" spc="-5" dirty="0">
                <a:latin typeface="Carlito"/>
                <a:cs typeface="Carlito"/>
              </a:rPr>
              <a:t>yönetiminin </a:t>
            </a:r>
            <a:r>
              <a:rPr sz="1200" dirty="0">
                <a:latin typeface="Carlito"/>
                <a:cs typeface="Carlito"/>
              </a:rPr>
              <a:t>amacı </a:t>
            </a:r>
            <a:r>
              <a:rPr sz="1200" spc="-5" dirty="0">
                <a:latin typeface="Carlito"/>
                <a:cs typeface="Carlito"/>
              </a:rPr>
              <a:t>hedefleri belirlemek, belirsizlikleri ortadan  kaldırmak, verimi </a:t>
            </a:r>
            <a:r>
              <a:rPr sz="1200" dirty="0">
                <a:latin typeface="Carlito"/>
                <a:cs typeface="Carlito"/>
              </a:rPr>
              <a:t>artırmak </a:t>
            </a:r>
            <a:r>
              <a:rPr sz="1200" spc="-10" dirty="0">
                <a:latin typeface="Carlito"/>
                <a:cs typeface="Carlito"/>
              </a:rPr>
              <a:t>ve proje boyunca mevcut </a:t>
            </a:r>
            <a:r>
              <a:rPr sz="1200" spc="-5" dirty="0">
                <a:latin typeface="Carlito"/>
                <a:cs typeface="Carlito"/>
              </a:rPr>
              <a:t>durumu takip </a:t>
            </a:r>
            <a:r>
              <a:rPr sz="1200" spc="-15" dirty="0">
                <a:latin typeface="Carlito"/>
                <a:cs typeface="Carlito"/>
              </a:rPr>
              <a:t>ve </a:t>
            </a:r>
            <a:r>
              <a:rPr sz="1200" spc="-25" dirty="0">
                <a:latin typeface="Carlito"/>
                <a:cs typeface="Carlito"/>
              </a:rPr>
              <a:t>kontrol  </a:t>
            </a:r>
            <a:r>
              <a:rPr sz="1200" spc="-30" dirty="0">
                <a:latin typeface="Carlito"/>
                <a:cs typeface="Carlito"/>
              </a:rPr>
              <a:t>etmektir.</a:t>
            </a:r>
            <a:endParaRPr sz="12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55600" algn="l"/>
              </a:tabLst>
            </a:pPr>
            <a:r>
              <a:rPr sz="1200" spc="-10" dirty="0">
                <a:latin typeface="Carlito"/>
                <a:cs typeface="Carlito"/>
              </a:rPr>
              <a:t>Birçok proje </a:t>
            </a:r>
            <a:r>
              <a:rPr sz="1200" spc="-5" dirty="0">
                <a:latin typeface="Carlito"/>
                <a:cs typeface="Carlito"/>
              </a:rPr>
              <a:t>yöneticisi </a:t>
            </a:r>
            <a:r>
              <a:rPr sz="1200" spc="-10" dirty="0">
                <a:latin typeface="Carlito"/>
                <a:cs typeface="Carlito"/>
              </a:rPr>
              <a:t>proje </a:t>
            </a:r>
            <a:r>
              <a:rPr sz="1200" spc="-5" dirty="0">
                <a:latin typeface="Carlito"/>
                <a:cs typeface="Carlito"/>
              </a:rPr>
              <a:t>yönetiminin </a:t>
            </a:r>
            <a:r>
              <a:rPr sz="1200" spc="-10" dirty="0">
                <a:latin typeface="Carlito"/>
                <a:cs typeface="Carlito"/>
              </a:rPr>
              <a:t>gerçekte </a:t>
            </a:r>
            <a:r>
              <a:rPr sz="1200" dirty="0">
                <a:latin typeface="Carlito"/>
                <a:cs typeface="Carlito"/>
              </a:rPr>
              <a:t>iki </a:t>
            </a:r>
            <a:r>
              <a:rPr sz="1200" spc="-5" dirty="0">
                <a:latin typeface="Carlito"/>
                <a:cs typeface="Carlito"/>
              </a:rPr>
              <a:t>önemli </a:t>
            </a:r>
            <a:r>
              <a:rPr sz="1200" dirty="0">
                <a:latin typeface="Carlito"/>
                <a:cs typeface="Carlito"/>
              </a:rPr>
              <a:t>aşaması </a:t>
            </a:r>
            <a:r>
              <a:rPr sz="1200" spc="-5" dirty="0">
                <a:latin typeface="Carlito"/>
                <a:cs typeface="Carlito"/>
              </a:rPr>
              <a:t>olduğundan  </a:t>
            </a:r>
            <a:r>
              <a:rPr sz="1200" spc="-25" dirty="0">
                <a:latin typeface="Carlito"/>
                <a:cs typeface="Carlito"/>
              </a:rPr>
              <a:t>bahseder. </a:t>
            </a:r>
            <a:r>
              <a:rPr sz="1200" spc="-5" dirty="0">
                <a:latin typeface="Carlito"/>
                <a:cs typeface="Carlito"/>
              </a:rPr>
              <a:t>Bunlar </a:t>
            </a:r>
            <a:r>
              <a:rPr sz="1200" b="1" dirty="0">
                <a:latin typeface="Carlito"/>
                <a:cs typeface="Carlito"/>
              </a:rPr>
              <a:t>doğru </a:t>
            </a:r>
            <a:r>
              <a:rPr sz="1200" b="1" spc="-10" dirty="0">
                <a:latin typeface="Carlito"/>
                <a:cs typeface="Carlito"/>
              </a:rPr>
              <a:t>projeyi </a:t>
            </a:r>
            <a:r>
              <a:rPr sz="1200" b="1" dirty="0">
                <a:latin typeface="Carlito"/>
                <a:cs typeface="Carlito"/>
              </a:rPr>
              <a:t>seçmek </a:t>
            </a:r>
            <a:r>
              <a:rPr sz="1200" spc="-15" dirty="0">
                <a:latin typeface="Carlito"/>
                <a:cs typeface="Carlito"/>
              </a:rPr>
              <a:t>ve </a:t>
            </a:r>
            <a:r>
              <a:rPr sz="1200" b="1" spc="-5" dirty="0">
                <a:latin typeface="Carlito"/>
                <a:cs typeface="Carlito"/>
              </a:rPr>
              <a:t>seçilen </a:t>
            </a:r>
            <a:r>
              <a:rPr sz="1200" b="1" spc="-10" dirty="0">
                <a:latin typeface="Carlito"/>
                <a:cs typeface="Carlito"/>
              </a:rPr>
              <a:t>projeyi </a:t>
            </a:r>
            <a:r>
              <a:rPr sz="1200" b="1" dirty="0">
                <a:latin typeface="Carlito"/>
                <a:cs typeface="Carlito"/>
              </a:rPr>
              <a:t>doğru </a:t>
            </a:r>
            <a:r>
              <a:rPr sz="1200" b="1" spc="-10" dirty="0">
                <a:latin typeface="Carlito"/>
                <a:cs typeface="Carlito"/>
              </a:rPr>
              <a:t>yapmak</a:t>
            </a:r>
            <a:r>
              <a:rPr sz="1200" spc="-10" dirty="0">
                <a:latin typeface="Carlito"/>
                <a:cs typeface="Carlito"/>
              </a:rPr>
              <a:t>tır </a:t>
            </a:r>
            <a:r>
              <a:rPr sz="1200" dirty="0">
                <a:latin typeface="Carlito"/>
                <a:cs typeface="Carlito"/>
              </a:rPr>
              <a:t>[7].  </a:t>
            </a:r>
            <a:r>
              <a:rPr sz="1200" spc="-10" dirty="0">
                <a:latin typeface="Carlito"/>
                <a:cs typeface="Carlito"/>
              </a:rPr>
              <a:t>Proje </a:t>
            </a:r>
            <a:r>
              <a:rPr sz="1200" spc="-5" dirty="0">
                <a:latin typeface="Carlito"/>
                <a:cs typeface="Carlito"/>
              </a:rPr>
              <a:t>belirlendikten </a:t>
            </a:r>
            <a:r>
              <a:rPr sz="1200" spc="-15" dirty="0">
                <a:latin typeface="Carlito"/>
                <a:cs typeface="Carlito"/>
              </a:rPr>
              <a:t>sonra proje </a:t>
            </a:r>
            <a:r>
              <a:rPr sz="1200" spc="-5" dirty="0">
                <a:latin typeface="Carlito"/>
                <a:cs typeface="Carlito"/>
              </a:rPr>
              <a:t>yöneticisinin en önemli </a:t>
            </a:r>
            <a:r>
              <a:rPr sz="1200" spc="-15" dirty="0">
                <a:latin typeface="Carlito"/>
                <a:cs typeface="Carlito"/>
              </a:rPr>
              <a:t>görevi </a:t>
            </a:r>
            <a:r>
              <a:rPr sz="1200" b="1" dirty="0">
                <a:latin typeface="Carlito"/>
                <a:cs typeface="Carlito"/>
              </a:rPr>
              <a:t>doğru bir </a:t>
            </a:r>
            <a:r>
              <a:rPr sz="1200" b="1" spc="-5" dirty="0">
                <a:latin typeface="Carlito"/>
                <a:cs typeface="Carlito"/>
              </a:rPr>
              <a:t>planlama  yapmak </a:t>
            </a:r>
            <a:r>
              <a:rPr sz="1200" spc="-15" dirty="0">
                <a:latin typeface="Carlito"/>
                <a:cs typeface="Carlito"/>
              </a:rPr>
              <a:t>ve </a:t>
            </a:r>
            <a:r>
              <a:rPr sz="1200" spc="-10" dirty="0">
                <a:latin typeface="Carlito"/>
                <a:cs typeface="Carlito"/>
              </a:rPr>
              <a:t>projeyi </a:t>
            </a:r>
            <a:r>
              <a:rPr sz="1200" b="1" dirty="0">
                <a:latin typeface="Carlito"/>
                <a:cs typeface="Carlito"/>
              </a:rPr>
              <a:t>bu </a:t>
            </a:r>
            <a:r>
              <a:rPr sz="1200" b="1" spc="-5" dirty="0">
                <a:latin typeface="Carlito"/>
                <a:cs typeface="Carlito"/>
              </a:rPr>
              <a:t>planlar </a:t>
            </a:r>
            <a:r>
              <a:rPr sz="1200" b="1" dirty="0">
                <a:latin typeface="Carlito"/>
                <a:cs typeface="Carlito"/>
              </a:rPr>
              <a:t>doğrultusunda </a:t>
            </a:r>
            <a:r>
              <a:rPr sz="1200" b="1" spc="-25" dirty="0">
                <a:latin typeface="Carlito"/>
                <a:cs typeface="Carlito"/>
              </a:rPr>
              <a:t>yönetmek</a:t>
            </a:r>
            <a:r>
              <a:rPr sz="1200" spc="-25" dirty="0">
                <a:latin typeface="Carlito"/>
                <a:cs typeface="Carlito"/>
              </a:rPr>
              <a:t>tir. Yapım </a:t>
            </a:r>
            <a:r>
              <a:rPr sz="1200" dirty="0">
                <a:latin typeface="Carlito"/>
                <a:cs typeface="Carlito"/>
              </a:rPr>
              <a:t>aşamasında,  </a:t>
            </a:r>
            <a:r>
              <a:rPr sz="1200" spc="-10" dirty="0">
                <a:latin typeface="Carlito"/>
                <a:cs typeface="Carlito"/>
              </a:rPr>
              <a:t>kaynakların </a:t>
            </a:r>
            <a:r>
              <a:rPr sz="1200" spc="-20" dirty="0">
                <a:latin typeface="Carlito"/>
                <a:cs typeface="Carlito"/>
              </a:rPr>
              <a:t>kontrolü </a:t>
            </a:r>
            <a:r>
              <a:rPr sz="1200" dirty="0">
                <a:latin typeface="Carlito"/>
                <a:cs typeface="Carlito"/>
              </a:rPr>
              <a:t>için </a:t>
            </a:r>
            <a:r>
              <a:rPr sz="1200" spc="-15" dirty="0">
                <a:latin typeface="Carlito"/>
                <a:cs typeface="Carlito"/>
              </a:rPr>
              <a:t>detaylı </a:t>
            </a:r>
            <a:r>
              <a:rPr sz="1200" spc="-5" dirty="0">
                <a:latin typeface="Carlito"/>
                <a:cs typeface="Carlito"/>
              </a:rPr>
              <a:t>şekilde yapılmış </a:t>
            </a:r>
            <a:r>
              <a:rPr sz="1200" spc="-10" dirty="0">
                <a:latin typeface="Carlito"/>
                <a:cs typeface="Carlito"/>
              </a:rPr>
              <a:t>planlara ihtiyaç</a:t>
            </a:r>
            <a:r>
              <a:rPr sz="1200" spc="125" dirty="0">
                <a:latin typeface="Carlito"/>
                <a:cs typeface="Carlito"/>
              </a:rPr>
              <a:t> </a:t>
            </a:r>
            <a:r>
              <a:rPr sz="1200" spc="-40" dirty="0">
                <a:latin typeface="Carlito"/>
                <a:cs typeface="Carlito"/>
              </a:rPr>
              <a:t>vardır.</a:t>
            </a:r>
            <a:endParaRPr sz="12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205"/>
              </a:spcBef>
              <a:buFont typeface="Arial"/>
              <a:buChar char="•"/>
              <a:tabLst>
                <a:tab pos="355600" algn="l"/>
              </a:tabLst>
            </a:pPr>
            <a:r>
              <a:rPr sz="1200" spc="-10" dirty="0">
                <a:latin typeface="Carlito"/>
                <a:cs typeface="Carlito"/>
              </a:rPr>
              <a:t>Proje </a:t>
            </a:r>
            <a:r>
              <a:rPr sz="1200" spc="-5" dirty="0">
                <a:latin typeface="Carlito"/>
                <a:cs typeface="Carlito"/>
              </a:rPr>
              <a:t>yönetiminin </a:t>
            </a:r>
            <a:r>
              <a:rPr sz="1200" b="1" spc="-5" dirty="0">
                <a:latin typeface="Carlito"/>
                <a:cs typeface="Carlito"/>
              </a:rPr>
              <a:t>en </a:t>
            </a:r>
            <a:r>
              <a:rPr sz="1200" b="1" spc="-15" dirty="0">
                <a:latin typeface="Carlito"/>
                <a:cs typeface="Carlito"/>
              </a:rPr>
              <a:t>zor </a:t>
            </a:r>
            <a:r>
              <a:rPr sz="1200" b="1" spc="-10" dirty="0">
                <a:latin typeface="Carlito"/>
                <a:cs typeface="Carlito"/>
              </a:rPr>
              <a:t>nokta</a:t>
            </a:r>
            <a:r>
              <a:rPr sz="1200" spc="-10" dirty="0">
                <a:latin typeface="Carlito"/>
                <a:cs typeface="Carlito"/>
              </a:rPr>
              <a:t>sı </a:t>
            </a:r>
            <a:r>
              <a:rPr sz="1200" b="1" spc="-5" dirty="0">
                <a:latin typeface="Carlito"/>
                <a:cs typeface="Carlito"/>
              </a:rPr>
              <a:t>projenin </a:t>
            </a:r>
            <a:r>
              <a:rPr sz="1200" b="1" dirty="0">
                <a:latin typeface="Carlito"/>
                <a:cs typeface="Carlito"/>
              </a:rPr>
              <a:t>her </a:t>
            </a:r>
            <a:r>
              <a:rPr sz="1200" b="1" spc="-10" dirty="0">
                <a:latin typeface="Carlito"/>
                <a:cs typeface="Carlito"/>
              </a:rPr>
              <a:t>zaman </a:t>
            </a:r>
            <a:r>
              <a:rPr sz="1200" b="1" spc="-5" dirty="0">
                <a:latin typeface="Carlito"/>
                <a:cs typeface="Carlito"/>
              </a:rPr>
              <a:t>hedeflendiği noktada  </a:t>
            </a:r>
            <a:r>
              <a:rPr sz="1200" b="1" dirty="0">
                <a:latin typeface="Carlito"/>
                <a:cs typeface="Carlito"/>
              </a:rPr>
              <a:t>bulunmasını </a:t>
            </a:r>
            <a:r>
              <a:rPr sz="1200" b="1" spc="-20" dirty="0">
                <a:latin typeface="Carlito"/>
                <a:cs typeface="Carlito"/>
              </a:rPr>
              <a:t>sağlamak</a:t>
            </a:r>
            <a:r>
              <a:rPr sz="1200" spc="-20" dirty="0">
                <a:latin typeface="Carlito"/>
                <a:cs typeface="Carlito"/>
              </a:rPr>
              <a:t>tır. </a:t>
            </a:r>
            <a:r>
              <a:rPr sz="1200" spc="-5" dirty="0">
                <a:latin typeface="Carlito"/>
                <a:cs typeface="Carlito"/>
              </a:rPr>
              <a:t>Hedefler </a:t>
            </a:r>
            <a:r>
              <a:rPr sz="1200" dirty="0">
                <a:latin typeface="Carlito"/>
                <a:cs typeface="Carlito"/>
              </a:rPr>
              <a:t>ile </a:t>
            </a:r>
            <a:r>
              <a:rPr sz="1200" spc="-5" dirty="0">
                <a:latin typeface="Carlito"/>
                <a:cs typeface="Carlito"/>
              </a:rPr>
              <a:t>gerçekleşen durumun </a:t>
            </a:r>
            <a:r>
              <a:rPr sz="1200" dirty="0">
                <a:latin typeface="Carlito"/>
                <a:cs typeface="Carlito"/>
              </a:rPr>
              <a:t>örtüşmesini  </a:t>
            </a:r>
            <a:r>
              <a:rPr sz="1200" spc="-15" dirty="0">
                <a:latin typeface="Carlito"/>
                <a:cs typeface="Carlito"/>
              </a:rPr>
              <a:t>sağlamaya </a:t>
            </a:r>
            <a:r>
              <a:rPr sz="1200" spc="-10" dirty="0">
                <a:latin typeface="Carlito"/>
                <a:cs typeface="Carlito"/>
              </a:rPr>
              <a:t>çalışırken proje </a:t>
            </a:r>
            <a:r>
              <a:rPr sz="1200" spc="-5" dirty="0">
                <a:latin typeface="Carlito"/>
                <a:cs typeface="Carlito"/>
              </a:rPr>
              <a:t>yöneticilerinin yaptığı önemli </a:t>
            </a:r>
            <a:r>
              <a:rPr sz="1200" spc="-10" dirty="0">
                <a:latin typeface="Carlito"/>
                <a:cs typeface="Carlito"/>
              </a:rPr>
              <a:t>hatalardan </a:t>
            </a:r>
            <a:r>
              <a:rPr sz="1200" spc="-5" dirty="0">
                <a:latin typeface="Carlito"/>
                <a:cs typeface="Carlito"/>
              </a:rPr>
              <a:t>biri yolunda  gitmeyen işlere </a:t>
            </a:r>
            <a:r>
              <a:rPr sz="1200" spc="-15" dirty="0">
                <a:latin typeface="Carlito"/>
                <a:cs typeface="Carlito"/>
              </a:rPr>
              <a:t>karşı </a:t>
            </a:r>
            <a:r>
              <a:rPr sz="1200" spc="-10" dirty="0">
                <a:latin typeface="Carlito"/>
                <a:cs typeface="Carlito"/>
              </a:rPr>
              <a:t>duyarlı </a:t>
            </a:r>
            <a:r>
              <a:rPr sz="1200" spc="-20" dirty="0">
                <a:latin typeface="Carlito"/>
                <a:cs typeface="Carlito"/>
              </a:rPr>
              <a:t>olmamaktır. </a:t>
            </a:r>
            <a:r>
              <a:rPr sz="1200" spc="-10" dirty="0">
                <a:latin typeface="Carlito"/>
                <a:cs typeface="Carlito"/>
              </a:rPr>
              <a:t>Bu </a:t>
            </a:r>
            <a:r>
              <a:rPr sz="1200" dirty="0">
                <a:latin typeface="Carlito"/>
                <a:cs typeface="Carlito"/>
              </a:rPr>
              <a:t>durum, an </a:t>
            </a:r>
            <a:r>
              <a:rPr sz="1200" spc="-5" dirty="0">
                <a:latin typeface="Carlito"/>
                <a:cs typeface="Carlito"/>
              </a:rPr>
              <a:t>itibariyle hedefler  </a:t>
            </a:r>
            <a:r>
              <a:rPr sz="1200" dirty="0">
                <a:latin typeface="Carlito"/>
                <a:cs typeface="Carlito"/>
              </a:rPr>
              <a:t>tutturulmuş </a:t>
            </a:r>
            <a:r>
              <a:rPr sz="1200" spc="-10" dirty="0">
                <a:latin typeface="Carlito"/>
                <a:cs typeface="Carlito"/>
              </a:rPr>
              <a:t>olarak gösterilse </a:t>
            </a:r>
            <a:r>
              <a:rPr sz="1200" spc="-5" dirty="0">
                <a:latin typeface="Carlito"/>
                <a:cs typeface="Carlito"/>
              </a:rPr>
              <a:t>bile </a:t>
            </a:r>
            <a:r>
              <a:rPr sz="1200" dirty="0">
                <a:latin typeface="Carlito"/>
                <a:cs typeface="Carlito"/>
              </a:rPr>
              <a:t>ileride </a:t>
            </a:r>
            <a:r>
              <a:rPr sz="1200" spc="-10" dirty="0">
                <a:latin typeface="Carlito"/>
                <a:cs typeface="Carlito"/>
              </a:rPr>
              <a:t>çok </a:t>
            </a:r>
            <a:r>
              <a:rPr sz="1200" dirty="0">
                <a:latin typeface="Carlito"/>
                <a:cs typeface="Carlito"/>
              </a:rPr>
              <a:t>daha </a:t>
            </a:r>
            <a:r>
              <a:rPr sz="1200" spc="-5" dirty="0">
                <a:latin typeface="Carlito"/>
                <a:cs typeface="Carlito"/>
              </a:rPr>
              <a:t>büyük sıkıntıların</a:t>
            </a:r>
            <a:r>
              <a:rPr sz="1200" spc="-20" dirty="0">
                <a:latin typeface="Carlito"/>
                <a:cs typeface="Carlito"/>
              </a:rPr>
              <a:t> ortaya</a:t>
            </a:r>
            <a:endParaRPr sz="1200" dirty="0">
              <a:latin typeface="Carlito"/>
              <a:cs typeface="Carlito"/>
            </a:endParaRPr>
          </a:p>
          <a:p>
            <a:pPr marR="365125" algn="r">
              <a:lnSpc>
                <a:spcPts val="869"/>
              </a:lnSpc>
            </a:pPr>
            <a:r>
              <a:rPr sz="600" spc="-10" dirty="0">
                <a:latin typeface="Carlito"/>
                <a:cs typeface="Carlito"/>
              </a:rPr>
              <a:t>26/84</a:t>
            </a:r>
            <a:endParaRPr sz="6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071052" y="548507"/>
            <a:ext cx="500189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/>
              <a:t>PROJE </a:t>
            </a:r>
            <a:r>
              <a:rPr sz="1800" spc="-20" dirty="0"/>
              <a:t>YÖNETİMİ</a:t>
            </a:r>
            <a:r>
              <a:rPr sz="1800" spc="-60" dirty="0"/>
              <a:t> </a:t>
            </a:r>
            <a:r>
              <a:rPr sz="1800" spc="-5" dirty="0"/>
              <a:t>AŞAMALARI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6445" y="6494094"/>
            <a:ext cx="274383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05"/>
              </a:lnSpc>
            </a:pPr>
            <a:r>
              <a:rPr sz="2000" dirty="0">
                <a:latin typeface="Carlito"/>
                <a:cs typeface="Carlito"/>
              </a:rPr>
              <a:t>çıkmasına </a:t>
            </a:r>
            <a:r>
              <a:rPr sz="2000" spc="-5" dirty="0">
                <a:latin typeface="Carlito"/>
                <a:cs typeface="Carlito"/>
              </a:rPr>
              <a:t>neden</a:t>
            </a:r>
            <a:r>
              <a:rPr sz="2000" spc="-45" dirty="0">
                <a:latin typeface="Carlito"/>
                <a:cs typeface="Carlito"/>
              </a:rPr>
              <a:t> </a:t>
            </a:r>
            <a:r>
              <a:rPr sz="2000" spc="-25" dirty="0">
                <a:latin typeface="Carlito"/>
                <a:cs typeface="Carlito"/>
              </a:rPr>
              <a:t>olacaktır.</a:t>
            </a:r>
            <a:endParaRPr sz="20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307583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46985" y="623443"/>
            <a:ext cx="500189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/>
              <a:t>PROJE </a:t>
            </a:r>
            <a:r>
              <a:rPr sz="1800" spc="-20" dirty="0"/>
              <a:t>YÖNETİMİ</a:t>
            </a:r>
            <a:r>
              <a:rPr sz="1800" spc="-60" dirty="0"/>
              <a:t> </a:t>
            </a:r>
            <a:r>
              <a:rPr sz="1800" spc="-5" dirty="0"/>
              <a:t>AŞAMALARI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5" dirty="0"/>
              <a:t>14</a:t>
            </a:fld>
            <a:r>
              <a:rPr spc="-10" dirty="0"/>
              <a:t>/84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0" y="1625447"/>
            <a:ext cx="8836025" cy="2598147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367665">
              <a:lnSpc>
                <a:spcPct val="100000"/>
              </a:lnSpc>
              <a:spcBef>
                <a:spcPts val="1300"/>
              </a:spcBef>
            </a:pPr>
            <a:r>
              <a:rPr sz="1600" b="1" dirty="0">
                <a:latin typeface="Carlito"/>
                <a:cs typeface="Carlito"/>
              </a:rPr>
              <a:t>Başlangıç</a:t>
            </a:r>
            <a:r>
              <a:rPr sz="1600" b="1" spc="-30" dirty="0">
                <a:latin typeface="Carlito"/>
                <a:cs typeface="Carlito"/>
              </a:rPr>
              <a:t> </a:t>
            </a:r>
            <a:r>
              <a:rPr sz="1600" b="1" dirty="0">
                <a:latin typeface="Carlito"/>
                <a:cs typeface="Carlito"/>
              </a:rPr>
              <a:t>Aşaması</a:t>
            </a:r>
            <a:endParaRPr sz="1600" dirty="0">
              <a:latin typeface="Carlito"/>
              <a:cs typeface="Carlito"/>
            </a:endParaRPr>
          </a:p>
          <a:p>
            <a:pPr marL="355600" marR="5715" indent="-342900" algn="just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55600" algn="l"/>
              </a:tabLst>
            </a:pPr>
            <a:r>
              <a:rPr sz="1600" dirty="0">
                <a:latin typeface="Carlito"/>
                <a:cs typeface="Carlito"/>
              </a:rPr>
              <a:t>Başlangıç (işin </a:t>
            </a:r>
            <a:r>
              <a:rPr sz="1600" spc="-5" dirty="0">
                <a:latin typeface="Carlito"/>
                <a:cs typeface="Carlito"/>
              </a:rPr>
              <a:t>tanımlanması) </a:t>
            </a:r>
            <a:r>
              <a:rPr sz="1600" dirty="0">
                <a:latin typeface="Carlito"/>
                <a:cs typeface="Carlito"/>
              </a:rPr>
              <a:t>aşaması, </a:t>
            </a:r>
            <a:r>
              <a:rPr sz="1600" spc="-5" dirty="0">
                <a:latin typeface="Carlito"/>
                <a:cs typeface="Carlito"/>
              </a:rPr>
              <a:t>bir </a:t>
            </a:r>
            <a:r>
              <a:rPr sz="1600" b="1" spc="-5" dirty="0">
                <a:latin typeface="Carlito"/>
                <a:cs typeface="Carlito"/>
              </a:rPr>
              <a:t>problemin</a:t>
            </a:r>
            <a:r>
              <a:rPr sz="1600" spc="-5" dirty="0">
                <a:latin typeface="Carlito"/>
                <a:cs typeface="Carlito"/>
              </a:rPr>
              <a:t>, </a:t>
            </a:r>
            <a:r>
              <a:rPr sz="1600" b="1" spc="-10" dirty="0">
                <a:latin typeface="Carlito"/>
                <a:cs typeface="Carlito"/>
              </a:rPr>
              <a:t>ihtiyacın </a:t>
            </a:r>
            <a:r>
              <a:rPr sz="1600" spc="-20" dirty="0">
                <a:latin typeface="Carlito"/>
                <a:cs typeface="Carlito"/>
              </a:rPr>
              <a:t>veya </a:t>
            </a:r>
            <a:r>
              <a:rPr sz="1600" b="1" spc="-15" dirty="0">
                <a:latin typeface="Carlito"/>
                <a:cs typeface="Carlito"/>
              </a:rPr>
              <a:t>fırsatın </a:t>
            </a:r>
            <a:r>
              <a:rPr sz="1600" dirty="0">
                <a:latin typeface="Carlito"/>
                <a:cs typeface="Carlito"/>
              </a:rPr>
              <a:t>çeşitli  </a:t>
            </a:r>
            <a:r>
              <a:rPr sz="1600" b="1" dirty="0">
                <a:latin typeface="Carlito"/>
                <a:cs typeface="Carlito"/>
              </a:rPr>
              <a:t>seçenekler </a:t>
            </a:r>
            <a:r>
              <a:rPr sz="1600" b="1" spc="-5" dirty="0">
                <a:latin typeface="Carlito"/>
                <a:cs typeface="Carlito"/>
              </a:rPr>
              <a:t>ile tanımlandığı </a:t>
            </a:r>
            <a:r>
              <a:rPr sz="1600" spc="-10" dirty="0">
                <a:latin typeface="Carlito"/>
                <a:cs typeface="Carlito"/>
              </a:rPr>
              <a:t>proje yönetim </a:t>
            </a:r>
            <a:r>
              <a:rPr sz="1600" spc="-5" dirty="0">
                <a:latin typeface="Carlito"/>
                <a:cs typeface="Carlito"/>
              </a:rPr>
              <a:t>sürecinin </a:t>
            </a:r>
            <a:r>
              <a:rPr sz="1600" dirty="0">
                <a:latin typeface="Carlito"/>
                <a:cs typeface="Carlito"/>
              </a:rPr>
              <a:t>ilk </a:t>
            </a:r>
            <a:r>
              <a:rPr sz="1600" spc="-30" dirty="0">
                <a:latin typeface="Carlito"/>
                <a:cs typeface="Carlito"/>
              </a:rPr>
              <a:t>evresidir. </a:t>
            </a:r>
            <a:r>
              <a:rPr sz="1600" dirty="0">
                <a:latin typeface="Carlito"/>
                <a:cs typeface="Carlito"/>
              </a:rPr>
              <a:t>Bu aşamada  </a:t>
            </a:r>
            <a:r>
              <a:rPr sz="1600" spc="-10" dirty="0">
                <a:latin typeface="Carlito"/>
                <a:cs typeface="Carlito"/>
              </a:rPr>
              <a:t>çözüme </a:t>
            </a:r>
            <a:r>
              <a:rPr sz="1600" spc="-5" dirty="0">
                <a:latin typeface="Carlito"/>
                <a:cs typeface="Carlito"/>
              </a:rPr>
              <a:t>ilişkin seçenekler </a:t>
            </a:r>
            <a:r>
              <a:rPr sz="1600" dirty="0">
                <a:latin typeface="Carlito"/>
                <a:cs typeface="Carlito"/>
              </a:rPr>
              <a:t>hakkında </a:t>
            </a:r>
            <a:r>
              <a:rPr sz="1600" spc="-5" dirty="0">
                <a:latin typeface="Carlito"/>
                <a:cs typeface="Carlito"/>
              </a:rPr>
              <a:t>bir fizibilite </a:t>
            </a:r>
            <a:r>
              <a:rPr sz="1600" dirty="0">
                <a:latin typeface="Carlito"/>
                <a:cs typeface="Carlito"/>
              </a:rPr>
              <a:t>çalışması </a:t>
            </a:r>
            <a:r>
              <a:rPr sz="1600" spc="-5" dirty="0">
                <a:latin typeface="Carlito"/>
                <a:cs typeface="Carlito"/>
              </a:rPr>
              <a:t>hazırlanır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spc="-5" dirty="0">
                <a:latin typeface="Carlito"/>
                <a:cs typeface="Carlito"/>
              </a:rPr>
              <a:t>en </a:t>
            </a:r>
            <a:r>
              <a:rPr sz="1600" spc="-15" dirty="0">
                <a:latin typeface="Carlito"/>
                <a:cs typeface="Carlito"/>
              </a:rPr>
              <a:t>uygun  </a:t>
            </a:r>
            <a:r>
              <a:rPr sz="1600" spc="-5" dirty="0">
                <a:latin typeface="Carlito"/>
                <a:cs typeface="Carlito"/>
              </a:rPr>
              <a:t>çözüme </a:t>
            </a:r>
            <a:r>
              <a:rPr sz="1600" spc="-15" dirty="0">
                <a:latin typeface="Carlito"/>
                <a:cs typeface="Carlito"/>
              </a:rPr>
              <a:t>ulaşılmaya</a:t>
            </a:r>
            <a:r>
              <a:rPr sz="1600" spc="10" dirty="0">
                <a:latin typeface="Carlito"/>
                <a:cs typeface="Carlito"/>
              </a:rPr>
              <a:t> </a:t>
            </a:r>
            <a:r>
              <a:rPr sz="1600" spc="-25" dirty="0">
                <a:latin typeface="Carlito"/>
                <a:cs typeface="Carlito"/>
              </a:rPr>
              <a:t>çalışılır.</a:t>
            </a:r>
            <a:endParaRPr sz="1600" dirty="0">
              <a:latin typeface="Carlito"/>
              <a:cs typeface="Carlito"/>
            </a:endParaRPr>
          </a:p>
          <a:p>
            <a:pPr marL="367665">
              <a:lnSpc>
                <a:spcPct val="100000"/>
              </a:lnSpc>
              <a:spcBef>
                <a:spcPts val="1200"/>
              </a:spcBef>
            </a:pPr>
            <a:r>
              <a:rPr sz="1600" b="1" i="1" dirty="0">
                <a:latin typeface="Carlito"/>
                <a:cs typeface="Carlito"/>
              </a:rPr>
              <a:t>Ön</a:t>
            </a:r>
            <a:r>
              <a:rPr sz="1600" b="1" i="1" spc="-30" dirty="0">
                <a:latin typeface="Carlito"/>
                <a:cs typeface="Carlito"/>
              </a:rPr>
              <a:t> </a:t>
            </a:r>
            <a:r>
              <a:rPr sz="1600" b="1" i="1" dirty="0">
                <a:latin typeface="Carlito"/>
                <a:cs typeface="Carlito"/>
              </a:rPr>
              <a:t>Hazırlık</a:t>
            </a:r>
            <a:endParaRPr sz="16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205"/>
              </a:spcBef>
              <a:buFont typeface="Arial"/>
              <a:buChar char="•"/>
              <a:tabLst>
                <a:tab pos="355600" algn="l"/>
              </a:tabLst>
            </a:pPr>
            <a:r>
              <a:rPr sz="1600" dirty="0">
                <a:latin typeface="Carlito"/>
                <a:cs typeface="Carlito"/>
              </a:rPr>
              <a:t>Öncelikle </a:t>
            </a:r>
            <a:r>
              <a:rPr sz="1600" spc="-5" dirty="0">
                <a:latin typeface="Carlito"/>
                <a:cs typeface="Carlito"/>
              </a:rPr>
              <a:t>bir </a:t>
            </a:r>
            <a:r>
              <a:rPr sz="1600" spc="-10" dirty="0">
                <a:latin typeface="Carlito"/>
                <a:cs typeface="Carlito"/>
              </a:rPr>
              <a:t>problem, </a:t>
            </a:r>
            <a:r>
              <a:rPr sz="1600" spc="-5" dirty="0">
                <a:latin typeface="Carlito"/>
                <a:cs typeface="Carlito"/>
              </a:rPr>
              <a:t>gereklilik </a:t>
            </a:r>
            <a:r>
              <a:rPr sz="1600" spc="-20" dirty="0">
                <a:latin typeface="Carlito"/>
                <a:cs typeface="Carlito"/>
              </a:rPr>
              <a:t>veya </a:t>
            </a:r>
            <a:r>
              <a:rPr sz="1600" spc="-10" dirty="0">
                <a:latin typeface="Carlito"/>
                <a:cs typeface="Carlito"/>
              </a:rPr>
              <a:t>fırsat </a:t>
            </a:r>
            <a:r>
              <a:rPr sz="1600" spc="-5" dirty="0">
                <a:latin typeface="Carlito"/>
                <a:cs typeface="Carlito"/>
              </a:rPr>
              <a:t>net şekilde </a:t>
            </a:r>
            <a:r>
              <a:rPr sz="1600" spc="-10" dirty="0">
                <a:latin typeface="Carlito"/>
                <a:cs typeface="Carlito"/>
              </a:rPr>
              <a:t>tanımlanmaya </a:t>
            </a:r>
            <a:r>
              <a:rPr sz="1600" spc="-25" dirty="0">
                <a:latin typeface="Carlito"/>
                <a:cs typeface="Carlito"/>
              </a:rPr>
              <a:t>çalışılır.  </a:t>
            </a:r>
            <a:r>
              <a:rPr sz="1600" dirty="0">
                <a:latin typeface="Carlito"/>
                <a:cs typeface="Carlito"/>
              </a:rPr>
              <a:t>Daha </a:t>
            </a:r>
            <a:r>
              <a:rPr sz="1600" spc="-15" dirty="0">
                <a:latin typeface="Carlito"/>
                <a:cs typeface="Carlito"/>
              </a:rPr>
              <a:t>sonra </a:t>
            </a:r>
            <a:r>
              <a:rPr sz="1600" spc="-5" dirty="0">
                <a:latin typeface="Carlito"/>
                <a:cs typeface="Carlito"/>
              </a:rPr>
              <a:t>potansiyel </a:t>
            </a:r>
            <a:r>
              <a:rPr sz="1600" spc="-10" dirty="0">
                <a:latin typeface="Carlito"/>
                <a:cs typeface="Carlito"/>
              </a:rPr>
              <a:t>çözüm </a:t>
            </a:r>
            <a:r>
              <a:rPr sz="1600" spc="-5" dirty="0">
                <a:latin typeface="Carlito"/>
                <a:cs typeface="Carlito"/>
              </a:rPr>
              <a:t>seçenekleri </a:t>
            </a:r>
            <a:r>
              <a:rPr sz="1600" dirty="0">
                <a:latin typeface="Carlito"/>
                <a:cs typeface="Carlito"/>
              </a:rPr>
              <a:t>analiz </a:t>
            </a:r>
            <a:r>
              <a:rPr sz="1600" spc="-30" dirty="0">
                <a:latin typeface="Carlito"/>
                <a:cs typeface="Carlito"/>
              </a:rPr>
              <a:t>edilir. </a:t>
            </a:r>
            <a:r>
              <a:rPr sz="1600" b="1" dirty="0">
                <a:latin typeface="Carlito"/>
                <a:cs typeface="Carlito"/>
              </a:rPr>
              <a:t>Her seçenek </a:t>
            </a:r>
            <a:r>
              <a:rPr sz="1600" b="1" spc="-5" dirty="0">
                <a:latin typeface="Carlito"/>
                <a:cs typeface="Carlito"/>
              </a:rPr>
              <a:t>için,  potansiyel </a:t>
            </a:r>
            <a:r>
              <a:rPr sz="1600" b="1" spc="-30" dirty="0">
                <a:latin typeface="Carlito"/>
                <a:cs typeface="Carlito"/>
              </a:rPr>
              <a:t>faydalar, </a:t>
            </a:r>
            <a:r>
              <a:rPr sz="1600" b="1" dirty="0">
                <a:latin typeface="Carlito"/>
                <a:cs typeface="Carlito"/>
              </a:rPr>
              <a:t>beklenen </a:t>
            </a:r>
            <a:r>
              <a:rPr sz="1600" b="1" spc="-10" dirty="0">
                <a:latin typeface="Carlito"/>
                <a:cs typeface="Carlito"/>
              </a:rPr>
              <a:t>maliyetler </a:t>
            </a:r>
            <a:r>
              <a:rPr sz="1600" b="1" spc="-15" dirty="0">
                <a:latin typeface="Carlito"/>
                <a:cs typeface="Carlito"/>
              </a:rPr>
              <a:t>ve </a:t>
            </a:r>
            <a:r>
              <a:rPr sz="1600" b="1" spc="-5" dirty="0">
                <a:latin typeface="Carlito"/>
                <a:cs typeface="Carlito"/>
              </a:rPr>
              <a:t>riskler raporlanır</a:t>
            </a:r>
            <a:r>
              <a:rPr sz="1600" spc="-5" dirty="0">
                <a:latin typeface="Carlito"/>
                <a:cs typeface="Carlito"/>
              </a:rPr>
              <a:t>. Çalışma sonucunda  olası bir çözüm</a:t>
            </a:r>
            <a:r>
              <a:rPr sz="1600" spc="-20" dirty="0">
                <a:latin typeface="Carlito"/>
                <a:cs typeface="Carlito"/>
              </a:rPr>
              <a:t> </a:t>
            </a:r>
            <a:r>
              <a:rPr sz="1600" spc="-30" dirty="0">
                <a:latin typeface="Carlito"/>
                <a:cs typeface="Carlito"/>
              </a:rPr>
              <a:t>önerilir.</a:t>
            </a:r>
            <a:endParaRPr sz="16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6953321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25039" y="703453"/>
            <a:ext cx="500189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/>
              <a:t>PROJE </a:t>
            </a:r>
            <a:r>
              <a:rPr sz="1800" spc="-20" dirty="0"/>
              <a:t>YÖNETİMİ</a:t>
            </a:r>
            <a:r>
              <a:rPr sz="1800" spc="-60" dirty="0"/>
              <a:t> </a:t>
            </a:r>
            <a:r>
              <a:rPr sz="1800" spc="-5" dirty="0"/>
              <a:t>AŞAMALARI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5" dirty="0"/>
              <a:t>15</a:t>
            </a:fld>
            <a:r>
              <a:rPr spc="-10" dirty="0"/>
              <a:t>/84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975" y="1876907"/>
            <a:ext cx="8836025" cy="2198038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367665">
              <a:lnSpc>
                <a:spcPct val="100000"/>
              </a:lnSpc>
              <a:spcBef>
                <a:spcPts val="1300"/>
              </a:spcBef>
            </a:pPr>
            <a:r>
              <a:rPr sz="1400" b="1" i="1" spc="-5" dirty="0">
                <a:latin typeface="Carlito"/>
                <a:cs typeface="Carlito"/>
              </a:rPr>
              <a:t>Fizibilite</a:t>
            </a:r>
            <a:r>
              <a:rPr sz="1400" b="1" i="1" spc="-35" dirty="0">
                <a:latin typeface="Carlito"/>
                <a:cs typeface="Carlito"/>
              </a:rPr>
              <a:t> </a:t>
            </a:r>
            <a:r>
              <a:rPr sz="1400" b="1" i="1" dirty="0">
                <a:latin typeface="Carlito"/>
                <a:cs typeface="Carlito"/>
              </a:rPr>
              <a:t>Raporu</a:t>
            </a:r>
            <a:endParaRPr sz="14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55600" algn="l"/>
              </a:tabLst>
            </a:pPr>
            <a:r>
              <a:rPr sz="1400" spc="-10" dirty="0">
                <a:latin typeface="Carlito"/>
                <a:cs typeface="Carlito"/>
              </a:rPr>
              <a:t>Muhtemel </a:t>
            </a:r>
            <a:r>
              <a:rPr sz="1400" spc="-5" dirty="0">
                <a:latin typeface="Carlito"/>
                <a:cs typeface="Carlito"/>
              </a:rPr>
              <a:t>olasılıklar hesaplandıktan </a:t>
            </a:r>
            <a:r>
              <a:rPr sz="1400" spc="-15" dirty="0">
                <a:latin typeface="Carlito"/>
                <a:cs typeface="Carlito"/>
              </a:rPr>
              <a:t>sonra </a:t>
            </a:r>
            <a:r>
              <a:rPr sz="1400" dirty="0">
                <a:latin typeface="Carlito"/>
                <a:cs typeface="Carlito"/>
              </a:rPr>
              <a:t>öne </a:t>
            </a:r>
            <a:r>
              <a:rPr sz="1400" spc="-10" dirty="0">
                <a:latin typeface="Carlito"/>
                <a:cs typeface="Carlito"/>
              </a:rPr>
              <a:t>çıkan </a:t>
            </a:r>
            <a:r>
              <a:rPr sz="1400" spc="-25" dirty="0">
                <a:latin typeface="Carlito"/>
                <a:cs typeface="Carlito"/>
              </a:rPr>
              <a:t>veya </a:t>
            </a:r>
            <a:r>
              <a:rPr sz="1400" spc="-10" dirty="0">
                <a:latin typeface="Carlito"/>
                <a:cs typeface="Carlito"/>
              </a:rPr>
              <a:t>kapsamı </a:t>
            </a:r>
            <a:r>
              <a:rPr sz="1400" b="1" spc="-5" dirty="0">
                <a:latin typeface="Carlito"/>
                <a:cs typeface="Carlito"/>
              </a:rPr>
              <a:t>net </a:t>
            </a:r>
            <a:r>
              <a:rPr sz="1400" b="1" spc="-15" dirty="0">
                <a:latin typeface="Carlito"/>
                <a:cs typeface="Carlito"/>
              </a:rPr>
              <a:t>olmayan  </a:t>
            </a:r>
            <a:r>
              <a:rPr sz="1400" b="1" dirty="0">
                <a:latin typeface="Carlito"/>
                <a:cs typeface="Carlito"/>
              </a:rPr>
              <a:t>seçenekler </a:t>
            </a:r>
            <a:r>
              <a:rPr sz="1400" b="1" spc="-5" dirty="0">
                <a:latin typeface="Carlito"/>
                <a:cs typeface="Carlito"/>
              </a:rPr>
              <a:t>için </a:t>
            </a:r>
            <a:r>
              <a:rPr sz="1400" spc="-5" dirty="0">
                <a:latin typeface="Carlito"/>
                <a:cs typeface="Carlito"/>
              </a:rPr>
              <a:t>çoğunlukla bir </a:t>
            </a:r>
            <a:r>
              <a:rPr sz="1400" b="1" spc="-10" dirty="0">
                <a:latin typeface="Carlito"/>
                <a:cs typeface="Carlito"/>
              </a:rPr>
              <a:t>fizibilite </a:t>
            </a:r>
            <a:r>
              <a:rPr sz="1400" b="1" spc="-5" dirty="0">
                <a:latin typeface="Carlito"/>
                <a:cs typeface="Carlito"/>
              </a:rPr>
              <a:t>çalışması </a:t>
            </a:r>
            <a:r>
              <a:rPr sz="1400" spc="-15" dirty="0">
                <a:latin typeface="Carlito"/>
                <a:cs typeface="Carlito"/>
              </a:rPr>
              <a:t>gerçekleştirilir. </a:t>
            </a:r>
            <a:r>
              <a:rPr sz="1400" b="1" spc="-10" dirty="0">
                <a:latin typeface="Carlito"/>
                <a:cs typeface="Carlito"/>
              </a:rPr>
              <a:t>Fizibilite raporu</a:t>
            </a:r>
            <a:r>
              <a:rPr sz="1400" spc="-10" dirty="0">
                <a:latin typeface="Carlito"/>
                <a:cs typeface="Carlito"/>
              </a:rPr>
              <a:t>,  yatırım </a:t>
            </a:r>
            <a:r>
              <a:rPr sz="1400" spc="-15" dirty="0">
                <a:latin typeface="Carlito"/>
                <a:cs typeface="Carlito"/>
              </a:rPr>
              <a:t>kararı </a:t>
            </a:r>
            <a:r>
              <a:rPr sz="1400" spc="-5" dirty="0">
                <a:latin typeface="Carlito"/>
                <a:cs typeface="Carlito"/>
              </a:rPr>
              <a:t>alınmadan </a:t>
            </a:r>
            <a:r>
              <a:rPr sz="1400" dirty="0">
                <a:latin typeface="Carlito"/>
                <a:cs typeface="Carlito"/>
              </a:rPr>
              <a:t>önce </a:t>
            </a:r>
            <a:r>
              <a:rPr sz="1400" spc="-5" dirty="0">
                <a:latin typeface="Carlito"/>
                <a:cs typeface="Carlito"/>
              </a:rPr>
              <a:t>yapılan </a:t>
            </a:r>
            <a:r>
              <a:rPr sz="1400" b="1" spc="-5" dirty="0">
                <a:latin typeface="Carlito"/>
                <a:cs typeface="Carlito"/>
              </a:rPr>
              <a:t>durum değerlendirmesidir</a:t>
            </a:r>
            <a:r>
              <a:rPr sz="1400" spc="-5" dirty="0">
                <a:latin typeface="Carlito"/>
                <a:cs typeface="Carlito"/>
              </a:rPr>
              <a:t>. Finansal  </a:t>
            </a:r>
            <a:r>
              <a:rPr sz="1400" spc="-10" dirty="0">
                <a:latin typeface="Carlito"/>
                <a:cs typeface="Carlito"/>
              </a:rPr>
              <a:t>kaynaklar </a:t>
            </a:r>
            <a:r>
              <a:rPr sz="1400" spc="-15" dirty="0">
                <a:latin typeface="Carlito"/>
                <a:cs typeface="Carlito"/>
              </a:rPr>
              <a:t>projeye </a:t>
            </a:r>
            <a:r>
              <a:rPr sz="1400" spc="-5" dirty="0">
                <a:latin typeface="Carlito"/>
                <a:cs typeface="Carlito"/>
              </a:rPr>
              <a:t>atanmadan önce yapılacak </a:t>
            </a:r>
            <a:r>
              <a:rPr sz="1400" spc="-10" dirty="0">
                <a:latin typeface="Carlito"/>
                <a:cs typeface="Carlito"/>
              </a:rPr>
              <a:t>yatırımın </a:t>
            </a:r>
            <a:r>
              <a:rPr sz="1400" spc="-5" dirty="0">
                <a:latin typeface="Carlito"/>
                <a:cs typeface="Carlito"/>
              </a:rPr>
              <a:t>buna değer olup olmadığı 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dirty="0">
                <a:latin typeface="Carlito"/>
                <a:cs typeface="Carlito"/>
              </a:rPr>
              <a:t>ne </a:t>
            </a:r>
            <a:r>
              <a:rPr sz="1400" spc="-5" dirty="0">
                <a:latin typeface="Carlito"/>
                <a:cs typeface="Carlito"/>
              </a:rPr>
              <a:t>ölçüde </a:t>
            </a:r>
            <a:r>
              <a:rPr sz="1400" spc="-10" dirty="0">
                <a:latin typeface="Carlito"/>
                <a:cs typeface="Carlito"/>
              </a:rPr>
              <a:t>karlı </a:t>
            </a:r>
            <a:r>
              <a:rPr sz="1400" spc="-5" dirty="0">
                <a:latin typeface="Carlito"/>
                <a:cs typeface="Carlito"/>
              </a:rPr>
              <a:t>olacağı kapsamlı </a:t>
            </a:r>
            <a:r>
              <a:rPr sz="1400" spc="-10" dirty="0">
                <a:latin typeface="Carlito"/>
                <a:cs typeface="Carlito"/>
              </a:rPr>
              <a:t>olarak</a:t>
            </a:r>
            <a:r>
              <a:rPr sz="1400" spc="40" dirty="0">
                <a:latin typeface="Carlito"/>
                <a:cs typeface="Carlito"/>
              </a:rPr>
              <a:t> </a:t>
            </a:r>
            <a:r>
              <a:rPr sz="1400" spc="-25" dirty="0">
                <a:latin typeface="Carlito"/>
                <a:cs typeface="Carlito"/>
              </a:rPr>
              <a:t>araştırılır.</a:t>
            </a:r>
            <a:endParaRPr sz="1400" dirty="0">
              <a:latin typeface="Carlito"/>
              <a:cs typeface="Carlito"/>
            </a:endParaRPr>
          </a:p>
          <a:p>
            <a:pPr marL="355600" marR="7620" indent="-342900" algn="just">
              <a:lnSpc>
                <a:spcPct val="100000"/>
              </a:lnSpc>
              <a:spcBef>
                <a:spcPts val="1205"/>
              </a:spcBef>
              <a:buFont typeface="Arial"/>
              <a:buChar char="•"/>
              <a:tabLst>
                <a:tab pos="355600" algn="l"/>
              </a:tabLst>
            </a:pPr>
            <a:r>
              <a:rPr sz="1400" dirty="0">
                <a:latin typeface="Carlito"/>
                <a:cs typeface="Carlito"/>
              </a:rPr>
              <a:t>Bu </a:t>
            </a:r>
            <a:r>
              <a:rPr sz="1400" spc="-5" dirty="0">
                <a:latin typeface="Carlito"/>
                <a:cs typeface="Carlito"/>
              </a:rPr>
              <a:t>çalışma ön hazırlık aşaması </a:t>
            </a:r>
            <a:r>
              <a:rPr sz="1400" dirty="0">
                <a:latin typeface="Carlito"/>
                <a:cs typeface="Carlito"/>
              </a:rPr>
              <a:t>ile </a:t>
            </a:r>
            <a:r>
              <a:rPr sz="1400" spc="-10" dirty="0">
                <a:latin typeface="Carlito"/>
                <a:cs typeface="Carlito"/>
              </a:rPr>
              <a:t>aynı </a:t>
            </a:r>
            <a:r>
              <a:rPr sz="1400" spc="-5" dirty="0">
                <a:latin typeface="Carlito"/>
                <a:cs typeface="Carlito"/>
              </a:rPr>
              <a:t>anda </a:t>
            </a:r>
            <a:r>
              <a:rPr sz="1400" spc="-20" dirty="0">
                <a:latin typeface="Carlito"/>
                <a:cs typeface="Carlito"/>
              </a:rPr>
              <a:t>ya </a:t>
            </a:r>
            <a:r>
              <a:rPr sz="1400" dirty="0">
                <a:latin typeface="Carlito"/>
                <a:cs typeface="Carlito"/>
              </a:rPr>
              <a:t>da </a:t>
            </a:r>
            <a:r>
              <a:rPr sz="1400" spc="-10" dirty="0">
                <a:latin typeface="Carlito"/>
                <a:cs typeface="Carlito"/>
              </a:rPr>
              <a:t>sonrasında </a:t>
            </a:r>
            <a:r>
              <a:rPr sz="1400" spc="-30" dirty="0">
                <a:latin typeface="Carlito"/>
                <a:cs typeface="Carlito"/>
              </a:rPr>
              <a:t>yapılır. </a:t>
            </a:r>
            <a:r>
              <a:rPr sz="1400" spc="-5" dirty="0">
                <a:latin typeface="Carlito"/>
                <a:cs typeface="Carlito"/>
              </a:rPr>
              <a:t>Çalışma  </a:t>
            </a:r>
            <a:r>
              <a:rPr sz="1400" spc="-10" dirty="0">
                <a:latin typeface="Carlito"/>
                <a:cs typeface="Carlito"/>
              </a:rPr>
              <a:t>sırasında </a:t>
            </a:r>
            <a:r>
              <a:rPr sz="1400" spc="-5" dirty="0">
                <a:latin typeface="Carlito"/>
                <a:cs typeface="Carlito"/>
              </a:rPr>
              <a:t>olası maliyetlerin </a:t>
            </a:r>
            <a:r>
              <a:rPr sz="1400" spc="-10" dirty="0">
                <a:latin typeface="Carlito"/>
                <a:cs typeface="Carlito"/>
              </a:rPr>
              <a:t>kabul </a:t>
            </a:r>
            <a:r>
              <a:rPr sz="1400" dirty="0">
                <a:latin typeface="Carlito"/>
                <a:cs typeface="Carlito"/>
              </a:rPr>
              <a:t>edilebilir </a:t>
            </a:r>
            <a:r>
              <a:rPr sz="1400" spc="-5" dirty="0">
                <a:latin typeface="Carlito"/>
                <a:cs typeface="Carlito"/>
              </a:rPr>
              <a:t>olup olmadığı, </a:t>
            </a:r>
            <a:r>
              <a:rPr sz="1400" spc="-15" dirty="0">
                <a:latin typeface="Carlito"/>
                <a:cs typeface="Carlito"/>
              </a:rPr>
              <a:t>konulan </a:t>
            </a:r>
            <a:r>
              <a:rPr sz="1400" spc="-5" dirty="0">
                <a:latin typeface="Carlito"/>
                <a:cs typeface="Carlito"/>
              </a:rPr>
              <a:t>hedeflerin  </a:t>
            </a:r>
            <a:r>
              <a:rPr sz="1400" spc="-10" dirty="0">
                <a:latin typeface="Carlito"/>
                <a:cs typeface="Carlito"/>
              </a:rPr>
              <a:t>gerçekten </a:t>
            </a:r>
            <a:r>
              <a:rPr sz="1400" spc="-5" dirty="0">
                <a:latin typeface="Carlito"/>
                <a:cs typeface="Carlito"/>
              </a:rPr>
              <a:t>başarılabilir olup olmadığı, </a:t>
            </a:r>
            <a:r>
              <a:rPr sz="1400" spc="-10" dirty="0">
                <a:latin typeface="Carlito"/>
                <a:cs typeface="Carlito"/>
              </a:rPr>
              <a:t>var </a:t>
            </a:r>
            <a:r>
              <a:rPr sz="1400" spc="-5" dirty="0">
                <a:latin typeface="Carlito"/>
                <a:cs typeface="Carlito"/>
              </a:rPr>
              <a:t>olan risklerin hesap </a:t>
            </a:r>
            <a:r>
              <a:rPr sz="1400" dirty="0">
                <a:latin typeface="Carlito"/>
                <a:cs typeface="Carlito"/>
              </a:rPr>
              <a:t>edilebilir </a:t>
            </a:r>
            <a:r>
              <a:rPr sz="1400" spc="-5" dirty="0">
                <a:latin typeface="Carlito"/>
                <a:cs typeface="Carlito"/>
              </a:rPr>
              <a:t>olup  olmadığı </a:t>
            </a:r>
            <a:r>
              <a:rPr sz="1400" spc="-15" dirty="0">
                <a:latin typeface="Carlito"/>
                <a:cs typeface="Carlito"/>
              </a:rPr>
              <a:t>dikkat </a:t>
            </a:r>
            <a:r>
              <a:rPr sz="1400" spc="-5" dirty="0">
                <a:latin typeface="Carlito"/>
                <a:cs typeface="Carlito"/>
              </a:rPr>
              <a:t>edilmesi </a:t>
            </a:r>
            <a:r>
              <a:rPr sz="1400" spc="-15" dirty="0">
                <a:latin typeface="Carlito"/>
                <a:cs typeface="Carlito"/>
              </a:rPr>
              <a:t>gereken konular </a:t>
            </a:r>
            <a:r>
              <a:rPr sz="1400" spc="-5" dirty="0">
                <a:latin typeface="Carlito"/>
                <a:cs typeface="Carlito"/>
              </a:rPr>
              <a:t>arasındadır</a:t>
            </a:r>
            <a:r>
              <a:rPr sz="1400" spc="6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[8].</a:t>
            </a:r>
            <a:endParaRPr sz="14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19321518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63950" y="657733"/>
            <a:ext cx="185928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0" dirty="0"/>
              <a:t>KAYNAKÇA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5" dirty="0"/>
              <a:t>16</a:t>
            </a:fld>
            <a:r>
              <a:rPr spc="-10" dirty="0"/>
              <a:t>/84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95146" y="1877567"/>
            <a:ext cx="7903209" cy="27680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796925" algn="just">
              <a:lnSpc>
                <a:spcPct val="100000"/>
              </a:lnSpc>
              <a:spcBef>
                <a:spcPts val="105"/>
              </a:spcBef>
            </a:pPr>
            <a:r>
              <a:rPr sz="1400" spc="-10" dirty="0">
                <a:latin typeface="Carlito"/>
                <a:cs typeface="Carlito"/>
              </a:rPr>
              <a:t>Beeston, </a:t>
            </a:r>
            <a:r>
              <a:rPr sz="1400" spc="-20" dirty="0">
                <a:latin typeface="Carlito"/>
                <a:cs typeface="Carlito"/>
              </a:rPr>
              <a:t>D., </a:t>
            </a:r>
            <a:r>
              <a:rPr sz="1400" dirty="0">
                <a:latin typeface="Carlito"/>
                <a:cs typeface="Carlito"/>
              </a:rPr>
              <a:t>A </a:t>
            </a:r>
            <a:r>
              <a:rPr sz="1400" spc="-5" dirty="0">
                <a:latin typeface="Carlito"/>
                <a:cs typeface="Carlito"/>
              </a:rPr>
              <a:t>Future </a:t>
            </a:r>
            <a:r>
              <a:rPr sz="1400" spc="-15" dirty="0">
                <a:latin typeface="Carlito"/>
                <a:cs typeface="Carlito"/>
              </a:rPr>
              <a:t>for </a:t>
            </a:r>
            <a:r>
              <a:rPr sz="1400" spc="-10" dirty="0">
                <a:latin typeface="Carlito"/>
                <a:cs typeface="Carlito"/>
              </a:rPr>
              <a:t>Cost </a:t>
            </a:r>
            <a:r>
              <a:rPr sz="1400" dirty="0">
                <a:latin typeface="Carlito"/>
                <a:cs typeface="Carlito"/>
              </a:rPr>
              <a:t>Modelling, Building </a:t>
            </a:r>
            <a:r>
              <a:rPr sz="1400" spc="-10" dirty="0">
                <a:latin typeface="Carlito"/>
                <a:cs typeface="Carlito"/>
              </a:rPr>
              <a:t>Cost </a:t>
            </a:r>
            <a:r>
              <a:rPr sz="1400" dirty="0">
                <a:latin typeface="Carlito"/>
                <a:cs typeface="Carlito"/>
              </a:rPr>
              <a:t>Modeling and  </a:t>
            </a:r>
            <a:r>
              <a:rPr sz="1400" spc="-10" dirty="0">
                <a:latin typeface="Carlito"/>
                <a:cs typeface="Carlito"/>
              </a:rPr>
              <a:t>Computers, </a:t>
            </a:r>
            <a:r>
              <a:rPr sz="1400" spc="-10" dirty="0" smtClean="0">
                <a:latin typeface="Carlito"/>
                <a:cs typeface="Carlito"/>
              </a:rPr>
              <a:t>Edited</a:t>
            </a:r>
            <a:r>
              <a:rPr lang="tr-TR" sz="1400" spc="-10" dirty="0" smtClean="0">
                <a:latin typeface="Carlito"/>
                <a:cs typeface="Carlito"/>
              </a:rPr>
              <a:t> </a:t>
            </a:r>
            <a:r>
              <a:rPr sz="1400" spc="-5" dirty="0" smtClean="0">
                <a:latin typeface="Carlito"/>
                <a:cs typeface="Carlito"/>
              </a:rPr>
              <a:t>by </a:t>
            </a:r>
            <a:r>
              <a:rPr sz="1400" spc="-5" dirty="0">
                <a:latin typeface="Carlito"/>
                <a:cs typeface="Carlito"/>
              </a:rPr>
              <a:t>Brandon, London, </a:t>
            </a:r>
            <a:r>
              <a:rPr sz="1400" spc="-80" dirty="0">
                <a:latin typeface="Carlito"/>
                <a:cs typeface="Carlito"/>
              </a:rPr>
              <a:t>P.C,</a:t>
            </a:r>
            <a:r>
              <a:rPr sz="1400" spc="-7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18-19,1987.</a:t>
            </a:r>
          </a:p>
          <a:p>
            <a:pPr marL="12700" algn="just">
              <a:lnSpc>
                <a:spcPct val="100000"/>
              </a:lnSpc>
              <a:spcBef>
                <a:spcPts val="600"/>
              </a:spcBef>
            </a:pPr>
            <a:r>
              <a:rPr sz="1400" spc="-10" dirty="0">
                <a:latin typeface="Carlito"/>
                <a:cs typeface="Carlito"/>
              </a:rPr>
              <a:t>Görkem </a:t>
            </a:r>
            <a:r>
              <a:rPr sz="1400" spc="-65" dirty="0">
                <a:latin typeface="Carlito"/>
                <a:cs typeface="Carlito"/>
              </a:rPr>
              <a:t>Tekir, </a:t>
            </a:r>
            <a:r>
              <a:rPr sz="1400" spc="-10" dirty="0">
                <a:latin typeface="Carlito"/>
                <a:cs typeface="Carlito"/>
              </a:rPr>
              <a:t>Proje </a:t>
            </a:r>
            <a:r>
              <a:rPr sz="1400" spc="-25" dirty="0">
                <a:latin typeface="Carlito"/>
                <a:cs typeface="Carlito"/>
              </a:rPr>
              <a:t>Yönetimi </a:t>
            </a:r>
            <a:r>
              <a:rPr sz="1400" spc="-15" dirty="0">
                <a:latin typeface="Carlito"/>
                <a:cs typeface="Carlito"/>
              </a:rPr>
              <a:t>Kavramları </a:t>
            </a:r>
            <a:r>
              <a:rPr sz="1400" spc="-10" dirty="0">
                <a:latin typeface="Carlito"/>
                <a:cs typeface="Carlito"/>
              </a:rPr>
              <a:t>Metodolojisi </a:t>
            </a:r>
            <a:r>
              <a:rPr sz="1400" spc="-20" dirty="0" err="1">
                <a:latin typeface="Carlito"/>
                <a:cs typeface="Carlito"/>
              </a:rPr>
              <a:t>ve</a:t>
            </a:r>
            <a:r>
              <a:rPr sz="1400" spc="185" dirty="0">
                <a:latin typeface="Carlito"/>
                <a:cs typeface="Carlito"/>
              </a:rPr>
              <a:t> </a:t>
            </a:r>
            <a:r>
              <a:rPr sz="1400" spc="-5" dirty="0" err="1" smtClean="0">
                <a:latin typeface="Carlito"/>
                <a:cs typeface="Carlito"/>
              </a:rPr>
              <a:t>Uygulamaları</a:t>
            </a:r>
            <a:r>
              <a:rPr lang="tr-TR" sz="1400" dirty="0">
                <a:latin typeface="Carlito"/>
                <a:cs typeface="Carlito"/>
              </a:rPr>
              <a:t> </a:t>
            </a:r>
            <a:r>
              <a:rPr sz="1400" spc="-5" dirty="0" smtClean="0">
                <a:latin typeface="Carlito"/>
                <a:cs typeface="Carlito"/>
              </a:rPr>
              <a:t>(İstanbul</a:t>
            </a:r>
            <a:r>
              <a:rPr sz="1400" spc="-5" dirty="0">
                <a:latin typeface="Carlito"/>
                <a:cs typeface="Carlito"/>
              </a:rPr>
              <a:t>: </a:t>
            </a:r>
            <a:r>
              <a:rPr sz="1400" spc="-10" dirty="0">
                <a:latin typeface="Carlito"/>
                <a:cs typeface="Carlito"/>
              </a:rPr>
              <a:t>Çağlayan </a:t>
            </a:r>
            <a:r>
              <a:rPr sz="1400" spc="-5" dirty="0">
                <a:latin typeface="Carlito"/>
                <a:cs typeface="Carlito"/>
              </a:rPr>
              <a:t>Kitapevi,</a:t>
            </a:r>
            <a:r>
              <a:rPr sz="1400" spc="-1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2006).</a:t>
            </a:r>
          </a:p>
          <a:p>
            <a:pPr marL="12700" marR="5080" algn="just">
              <a:lnSpc>
                <a:spcPct val="100000"/>
              </a:lnSpc>
              <a:spcBef>
                <a:spcPts val="600"/>
              </a:spcBef>
            </a:pPr>
            <a:r>
              <a:rPr sz="1400" spc="-10" dirty="0">
                <a:latin typeface="Carlito"/>
                <a:cs typeface="Carlito"/>
              </a:rPr>
              <a:t>Project </a:t>
            </a:r>
            <a:r>
              <a:rPr sz="1400" spc="-5" dirty="0">
                <a:latin typeface="Carlito"/>
                <a:cs typeface="Carlito"/>
              </a:rPr>
              <a:t>Management Institute, </a:t>
            </a:r>
            <a:r>
              <a:rPr sz="1400" dirty="0">
                <a:latin typeface="Carlito"/>
                <a:cs typeface="Carlito"/>
              </a:rPr>
              <a:t>A </a:t>
            </a:r>
            <a:r>
              <a:rPr sz="1400" spc="-5" dirty="0">
                <a:latin typeface="Carlito"/>
                <a:cs typeface="Carlito"/>
              </a:rPr>
              <a:t>Guide </a:t>
            </a:r>
            <a:r>
              <a:rPr sz="1400" spc="-95" dirty="0">
                <a:latin typeface="Carlito"/>
                <a:cs typeface="Carlito"/>
              </a:rPr>
              <a:t>To </a:t>
            </a:r>
            <a:r>
              <a:rPr sz="1400" spc="-5" dirty="0">
                <a:latin typeface="Carlito"/>
                <a:cs typeface="Carlito"/>
              </a:rPr>
              <a:t>The </a:t>
            </a:r>
            <a:r>
              <a:rPr sz="1400" spc="-10" dirty="0">
                <a:latin typeface="Carlito"/>
                <a:cs typeface="Carlito"/>
              </a:rPr>
              <a:t>Project </a:t>
            </a:r>
            <a:r>
              <a:rPr sz="1400" spc="-5" dirty="0">
                <a:latin typeface="Carlito"/>
                <a:cs typeface="Carlito"/>
              </a:rPr>
              <a:t>Management </a:t>
            </a:r>
            <a:r>
              <a:rPr sz="1400" dirty="0">
                <a:latin typeface="Carlito"/>
                <a:cs typeface="Carlito"/>
              </a:rPr>
              <a:t>Body </a:t>
            </a:r>
            <a:r>
              <a:rPr sz="1400" spc="-5" dirty="0">
                <a:latin typeface="Carlito"/>
                <a:cs typeface="Carlito"/>
              </a:rPr>
              <a:t>Of  </a:t>
            </a:r>
            <a:r>
              <a:rPr sz="1400" spc="-10" dirty="0">
                <a:latin typeface="Carlito"/>
                <a:cs typeface="Carlito"/>
              </a:rPr>
              <a:t>Knowledge, </a:t>
            </a:r>
            <a:r>
              <a:rPr sz="1400" dirty="0">
                <a:latin typeface="Carlito"/>
                <a:cs typeface="Carlito"/>
              </a:rPr>
              <a:t>4th ed.</a:t>
            </a:r>
            <a:r>
              <a:rPr sz="1400" spc="-4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(2008).</a:t>
            </a:r>
          </a:p>
          <a:p>
            <a:pPr marL="12700" algn="just">
              <a:lnSpc>
                <a:spcPct val="100000"/>
              </a:lnSpc>
              <a:spcBef>
                <a:spcPts val="600"/>
              </a:spcBef>
            </a:pPr>
            <a:r>
              <a:rPr sz="1400" spc="-5" dirty="0">
                <a:latin typeface="Carlito"/>
                <a:cs typeface="Carlito"/>
              </a:rPr>
              <a:t>Sid </a:t>
            </a:r>
            <a:r>
              <a:rPr sz="1400" spc="-10" dirty="0">
                <a:latin typeface="Carlito"/>
                <a:cs typeface="Carlito"/>
              </a:rPr>
              <a:t>Kemp, Project </a:t>
            </a:r>
            <a:r>
              <a:rPr sz="1400" spc="-5" dirty="0">
                <a:latin typeface="Carlito"/>
                <a:cs typeface="Carlito"/>
              </a:rPr>
              <a:t>Management </a:t>
            </a:r>
            <a:r>
              <a:rPr sz="1400" dirty="0">
                <a:latin typeface="Carlito"/>
                <a:cs typeface="Carlito"/>
              </a:rPr>
              <a:t>Made </a:t>
            </a:r>
            <a:r>
              <a:rPr sz="1400" spc="-40" dirty="0">
                <a:latin typeface="Carlito"/>
                <a:cs typeface="Carlito"/>
              </a:rPr>
              <a:t>Easy. </a:t>
            </a:r>
            <a:r>
              <a:rPr sz="1400" spc="-5" dirty="0">
                <a:latin typeface="Carlito"/>
                <a:cs typeface="Carlito"/>
              </a:rPr>
              <a:t>(Wisconsin: Entrepreneur</a:t>
            </a:r>
            <a:r>
              <a:rPr sz="1400" spc="45" dirty="0">
                <a:latin typeface="Carlito"/>
                <a:cs typeface="Carlito"/>
              </a:rPr>
              <a:t> </a:t>
            </a:r>
            <a:r>
              <a:rPr sz="1400" spc="-10" dirty="0" smtClean="0">
                <a:latin typeface="Carlito"/>
                <a:cs typeface="Carlito"/>
              </a:rPr>
              <a:t>Press,</a:t>
            </a:r>
            <a:r>
              <a:rPr lang="tr-TR" sz="1400" dirty="0">
                <a:latin typeface="Carlito"/>
                <a:cs typeface="Carlito"/>
              </a:rPr>
              <a:t> </a:t>
            </a:r>
            <a:r>
              <a:rPr sz="1400" dirty="0" smtClean="0">
                <a:latin typeface="Carlito"/>
                <a:cs typeface="Carlito"/>
              </a:rPr>
              <a:t>2006</a:t>
            </a:r>
            <a:r>
              <a:rPr sz="1400" dirty="0">
                <a:latin typeface="Carlito"/>
                <a:cs typeface="Carlito"/>
              </a:rPr>
              <a:t>).</a:t>
            </a:r>
          </a:p>
          <a:p>
            <a:pPr marL="12700" marR="410845" algn="just">
              <a:lnSpc>
                <a:spcPct val="100000"/>
              </a:lnSpc>
              <a:spcBef>
                <a:spcPts val="600"/>
              </a:spcBef>
            </a:pPr>
            <a:r>
              <a:rPr sz="1400" spc="-5" dirty="0">
                <a:latin typeface="Carlito"/>
                <a:cs typeface="Carlito"/>
              </a:rPr>
              <a:t>Nihat </a:t>
            </a:r>
            <a:r>
              <a:rPr sz="1400" spc="-15" dirty="0">
                <a:latin typeface="Carlito"/>
                <a:cs typeface="Carlito"/>
              </a:rPr>
              <a:t>Yıldırım, Primavera </a:t>
            </a:r>
            <a:r>
              <a:rPr sz="1400" spc="-10" dirty="0">
                <a:latin typeface="Carlito"/>
                <a:cs typeface="Carlito"/>
              </a:rPr>
              <a:t>Project </a:t>
            </a:r>
            <a:r>
              <a:rPr sz="1400" dirty="0">
                <a:latin typeface="Carlito"/>
                <a:cs typeface="Carlito"/>
              </a:rPr>
              <a:t>Planner </a:t>
            </a:r>
            <a:r>
              <a:rPr sz="1400" spc="-5" dirty="0">
                <a:latin typeface="Carlito"/>
                <a:cs typeface="Carlito"/>
              </a:rPr>
              <a:t>(P3) ile </a:t>
            </a:r>
            <a:r>
              <a:rPr sz="1400" spc="-10" dirty="0">
                <a:latin typeface="Carlito"/>
                <a:cs typeface="Carlito"/>
              </a:rPr>
              <a:t>Kazanılan </a:t>
            </a:r>
            <a:r>
              <a:rPr sz="1400" spc="-5" dirty="0">
                <a:latin typeface="Carlito"/>
                <a:cs typeface="Carlito"/>
              </a:rPr>
              <a:t>Değer Analizi,  </a:t>
            </a:r>
            <a:r>
              <a:rPr sz="1400" spc="-10" dirty="0">
                <a:latin typeface="Carlito"/>
                <a:cs typeface="Carlito"/>
                <a:hlinkClick r:id="rId2"/>
              </a:rPr>
              <a:t>http://apps.primavera- </a:t>
            </a:r>
            <a:r>
              <a:rPr sz="1400" spc="-10" dirty="0">
                <a:latin typeface="Carlito"/>
                <a:cs typeface="Carlito"/>
              </a:rPr>
              <a:t> tr.com/drupal/sites/default/files/earned_value_p3.pdf</a:t>
            </a:r>
            <a:r>
              <a:rPr sz="1400" spc="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[03.03.2012].</a:t>
            </a:r>
          </a:p>
          <a:p>
            <a:pPr marL="12700" algn="just">
              <a:lnSpc>
                <a:spcPct val="100000"/>
              </a:lnSpc>
              <a:spcBef>
                <a:spcPts val="605"/>
              </a:spcBef>
            </a:pPr>
            <a:r>
              <a:rPr sz="1400" spc="-15" dirty="0">
                <a:latin typeface="Carlito"/>
                <a:cs typeface="Carlito"/>
              </a:rPr>
              <a:t>Murat </a:t>
            </a:r>
            <a:r>
              <a:rPr sz="1400" dirty="0">
                <a:latin typeface="Carlito"/>
                <a:cs typeface="Carlito"/>
              </a:rPr>
              <a:t>Deniz, </a:t>
            </a:r>
            <a:r>
              <a:rPr sz="1400" spc="-10" dirty="0">
                <a:latin typeface="Carlito"/>
                <a:cs typeface="Carlito"/>
              </a:rPr>
              <a:t>Proje </a:t>
            </a:r>
            <a:r>
              <a:rPr sz="1400" spc="-15" dirty="0">
                <a:latin typeface="Carlito"/>
                <a:cs typeface="Carlito"/>
              </a:rPr>
              <a:t>Yönetiminde </a:t>
            </a:r>
            <a:r>
              <a:rPr sz="1400" dirty="0">
                <a:latin typeface="Carlito"/>
                <a:cs typeface="Carlito"/>
              </a:rPr>
              <a:t>Güçlü Bir </a:t>
            </a:r>
            <a:r>
              <a:rPr sz="1400" spc="-30" dirty="0">
                <a:latin typeface="Carlito"/>
                <a:cs typeface="Carlito"/>
              </a:rPr>
              <a:t>Yöntem: </a:t>
            </a:r>
            <a:r>
              <a:rPr sz="1400" spc="-10" dirty="0">
                <a:latin typeface="Carlito"/>
                <a:cs typeface="Carlito"/>
              </a:rPr>
              <a:t>Kazanılmış </a:t>
            </a:r>
            <a:r>
              <a:rPr sz="1400" spc="-5" dirty="0">
                <a:latin typeface="Carlito"/>
                <a:cs typeface="Carlito"/>
              </a:rPr>
              <a:t>Değer</a:t>
            </a:r>
            <a:r>
              <a:rPr sz="1400" spc="5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Analizi,</a:t>
            </a:r>
            <a:endParaRPr sz="1400" dirty="0">
              <a:latin typeface="Carlito"/>
              <a:cs typeface="Carlito"/>
            </a:endParaRPr>
          </a:p>
          <a:p>
            <a:pPr marL="12700" algn="just">
              <a:lnSpc>
                <a:spcPct val="100000"/>
              </a:lnSpc>
            </a:pPr>
            <a:r>
              <a:rPr sz="1400" spc="-10" dirty="0">
                <a:latin typeface="Carlito"/>
                <a:cs typeface="Carlito"/>
                <a:hlinkClick r:id="rId3"/>
              </a:rPr>
              <a:t>http://www.sistems.org/kda.htm</a:t>
            </a:r>
            <a:r>
              <a:rPr sz="1400" spc="-20" dirty="0">
                <a:latin typeface="Carlito"/>
                <a:cs typeface="Carlito"/>
                <a:hlinkClick r:id="rId3"/>
              </a:rPr>
              <a:t> </a:t>
            </a:r>
            <a:r>
              <a:rPr sz="1400" dirty="0">
                <a:latin typeface="Carlito"/>
                <a:cs typeface="Carlito"/>
              </a:rPr>
              <a:t>[10.02.2012].</a:t>
            </a:r>
          </a:p>
        </p:txBody>
      </p:sp>
    </p:spTree>
    <p:extLst>
      <p:ext uri="{BB962C8B-B14F-4D97-AF65-F5344CB8AC3E}">
        <p14:creationId xmlns:p14="http://schemas.microsoft.com/office/powerpoint/2010/main" val="2812936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2286" y="1460779"/>
            <a:ext cx="7894524" cy="393697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92405" indent="-180340">
              <a:lnSpc>
                <a:spcPct val="100000"/>
              </a:lnSpc>
              <a:spcBef>
                <a:spcPts val="700"/>
              </a:spcBef>
              <a:buSzPct val="94444"/>
              <a:buFont typeface="Wingdings"/>
              <a:buChar char=""/>
              <a:tabLst>
                <a:tab pos="193040" algn="l"/>
              </a:tabLst>
            </a:pPr>
            <a:r>
              <a:rPr sz="1200" b="1" spc="-5" dirty="0">
                <a:latin typeface="Carlito"/>
                <a:cs typeface="Carlito"/>
              </a:rPr>
              <a:t>GİRİŞ</a:t>
            </a:r>
            <a:endParaRPr sz="1200" dirty="0">
              <a:latin typeface="Carlito"/>
              <a:cs typeface="Carlito"/>
            </a:endParaRPr>
          </a:p>
          <a:p>
            <a:pPr marL="192405" indent="-18034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193040" algn="l"/>
              </a:tabLst>
            </a:pPr>
            <a:r>
              <a:rPr sz="1200" b="1" spc="-10" dirty="0">
                <a:latin typeface="Carlito"/>
                <a:cs typeface="Carlito"/>
              </a:rPr>
              <a:t>PROJE </a:t>
            </a:r>
            <a:r>
              <a:rPr sz="1200" b="1" spc="-15" dirty="0">
                <a:latin typeface="Carlito"/>
                <a:cs typeface="Carlito"/>
              </a:rPr>
              <a:t>YÖNETİMİ</a:t>
            </a:r>
            <a:endParaRPr sz="1200" dirty="0">
              <a:latin typeface="Carlito"/>
              <a:cs typeface="Carlito"/>
            </a:endParaRPr>
          </a:p>
          <a:p>
            <a:pPr marL="649605" lvl="1" indent="-180975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200" spc="-15" dirty="0">
                <a:latin typeface="Carlito"/>
                <a:cs typeface="Carlito"/>
              </a:rPr>
              <a:t>Proje</a:t>
            </a:r>
            <a:endParaRPr sz="1200" dirty="0">
              <a:latin typeface="Carlito"/>
              <a:cs typeface="Carlito"/>
            </a:endParaRPr>
          </a:p>
          <a:p>
            <a:pPr marL="650240" lvl="1" indent="-18161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875" algn="l"/>
              </a:tabLst>
            </a:pPr>
            <a:r>
              <a:rPr sz="1200" spc="-10" dirty="0">
                <a:latin typeface="Carlito"/>
                <a:cs typeface="Carlito"/>
              </a:rPr>
              <a:t>Proje Kısıtları</a:t>
            </a:r>
            <a:endParaRPr sz="1200" dirty="0">
              <a:latin typeface="Carlito"/>
              <a:cs typeface="Carlito"/>
            </a:endParaRPr>
          </a:p>
          <a:p>
            <a:pPr marL="1106805" lvl="2" indent="-180975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1107440" algn="l"/>
              </a:tabLst>
            </a:pPr>
            <a:r>
              <a:rPr sz="1200" spc="-5" dirty="0">
                <a:latin typeface="Carlito"/>
                <a:cs typeface="Carlito"/>
              </a:rPr>
              <a:t>Zaman</a:t>
            </a:r>
            <a:endParaRPr sz="1200" dirty="0">
              <a:latin typeface="Carlito"/>
              <a:cs typeface="Carlito"/>
            </a:endParaRPr>
          </a:p>
          <a:p>
            <a:pPr marL="1106805" lvl="2" indent="-180975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1107440" algn="l"/>
              </a:tabLst>
            </a:pPr>
            <a:r>
              <a:rPr sz="1200" spc="-10" dirty="0">
                <a:latin typeface="Carlito"/>
                <a:cs typeface="Carlito"/>
              </a:rPr>
              <a:t>Kapsam</a:t>
            </a:r>
            <a:endParaRPr sz="1200" dirty="0">
              <a:latin typeface="Carlito"/>
              <a:cs typeface="Carlito"/>
            </a:endParaRPr>
          </a:p>
          <a:p>
            <a:pPr marL="1106805" lvl="2" indent="-180975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1107440" algn="l"/>
              </a:tabLst>
            </a:pPr>
            <a:r>
              <a:rPr sz="1200" spc="-10" dirty="0">
                <a:latin typeface="Carlito"/>
                <a:cs typeface="Carlito"/>
              </a:rPr>
              <a:t>Kaynaklar</a:t>
            </a:r>
            <a:endParaRPr sz="1200" dirty="0">
              <a:latin typeface="Carlito"/>
              <a:cs typeface="Carlito"/>
            </a:endParaRPr>
          </a:p>
          <a:p>
            <a:pPr marL="649605" lvl="1" indent="-180975">
              <a:lnSpc>
                <a:spcPct val="100000"/>
              </a:lnSpc>
              <a:spcBef>
                <a:spcPts val="605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200" spc="-10" dirty="0">
                <a:latin typeface="Carlito"/>
                <a:cs typeface="Carlito"/>
              </a:rPr>
              <a:t>Proje</a:t>
            </a:r>
            <a:r>
              <a:rPr sz="1200" spc="-5" dirty="0">
                <a:latin typeface="Carlito"/>
                <a:cs typeface="Carlito"/>
              </a:rPr>
              <a:t> </a:t>
            </a:r>
            <a:r>
              <a:rPr sz="1200" spc="-25" dirty="0">
                <a:latin typeface="Carlito"/>
                <a:cs typeface="Carlito"/>
              </a:rPr>
              <a:t>Yönetimi</a:t>
            </a:r>
            <a:endParaRPr sz="1200" dirty="0">
              <a:latin typeface="Carlito"/>
              <a:cs typeface="Carlito"/>
            </a:endParaRPr>
          </a:p>
          <a:p>
            <a:pPr marL="192405" indent="-18034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193040" algn="l"/>
              </a:tabLst>
            </a:pPr>
            <a:r>
              <a:rPr sz="1200" b="1" spc="-10" dirty="0">
                <a:latin typeface="Carlito"/>
                <a:cs typeface="Carlito"/>
              </a:rPr>
              <a:t>PROJE </a:t>
            </a:r>
            <a:r>
              <a:rPr sz="1200" b="1" spc="-15" dirty="0">
                <a:latin typeface="Carlito"/>
                <a:cs typeface="Carlito"/>
              </a:rPr>
              <a:t>YÖNETİMİ</a:t>
            </a:r>
            <a:r>
              <a:rPr sz="1200" b="1" spc="-10" dirty="0">
                <a:latin typeface="Carlito"/>
                <a:cs typeface="Carlito"/>
              </a:rPr>
              <a:t> </a:t>
            </a:r>
            <a:r>
              <a:rPr sz="1200" b="1" spc="-5" dirty="0">
                <a:latin typeface="Carlito"/>
                <a:cs typeface="Carlito"/>
              </a:rPr>
              <a:t>AŞAMALARI</a:t>
            </a:r>
            <a:endParaRPr sz="1200" dirty="0">
              <a:latin typeface="Carlito"/>
              <a:cs typeface="Carlito"/>
            </a:endParaRPr>
          </a:p>
          <a:p>
            <a:pPr marL="649605" lvl="1" indent="-180975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200" spc="-5" dirty="0">
                <a:latin typeface="Carlito"/>
                <a:cs typeface="Carlito"/>
              </a:rPr>
              <a:t>Başlangıç</a:t>
            </a:r>
            <a:r>
              <a:rPr sz="1200" spc="-15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Aşaması</a:t>
            </a:r>
            <a:endParaRPr sz="1200" dirty="0">
              <a:latin typeface="Carlito"/>
              <a:cs typeface="Carlito"/>
            </a:endParaRPr>
          </a:p>
          <a:p>
            <a:pPr marL="1107440" lvl="2" indent="-18161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1108075" algn="l"/>
              </a:tabLst>
            </a:pPr>
            <a:r>
              <a:rPr sz="1200" spc="-5" dirty="0">
                <a:latin typeface="Carlito"/>
                <a:cs typeface="Carlito"/>
              </a:rPr>
              <a:t>Ön Hazırlık</a:t>
            </a:r>
            <a:endParaRPr sz="1200" dirty="0">
              <a:latin typeface="Carlito"/>
              <a:cs typeface="Carlito"/>
            </a:endParaRPr>
          </a:p>
          <a:p>
            <a:pPr marL="1106805" lvl="2" indent="-180975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1107440" algn="l"/>
              </a:tabLst>
            </a:pPr>
            <a:r>
              <a:rPr sz="1200" spc="-10" dirty="0">
                <a:latin typeface="Carlito"/>
                <a:cs typeface="Carlito"/>
              </a:rPr>
              <a:t>Fizibilete</a:t>
            </a:r>
            <a:r>
              <a:rPr sz="1200" spc="35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Raporu</a:t>
            </a:r>
            <a:endParaRPr sz="1200" dirty="0">
              <a:latin typeface="Carlito"/>
              <a:cs typeface="Carlito"/>
            </a:endParaRPr>
          </a:p>
          <a:p>
            <a:pPr marL="1106805" lvl="2" indent="-180975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1107440" algn="l"/>
              </a:tabLst>
            </a:pPr>
            <a:r>
              <a:rPr sz="1200" dirty="0">
                <a:latin typeface="Carlito"/>
                <a:cs typeface="Carlito"/>
              </a:rPr>
              <a:t>İş </a:t>
            </a:r>
            <a:r>
              <a:rPr sz="1200" spc="-15" dirty="0">
                <a:latin typeface="Carlito"/>
                <a:cs typeface="Carlito"/>
              </a:rPr>
              <a:t>Tanımlarının</a:t>
            </a:r>
            <a:r>
              <a:rPr sz="1200" spc="-55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Oluşturulması</a:t>
            </a:r>
            <a:endParaRPr sz="1200" dirty="0">
              <a:latin typeface="Carlito"/>
              <a:cs typeface="Carlito"/>
            </a:endParaRPr>
          </a:p>
          <a:p>
            <a:pPr marL="1106805" lvl="2" indent="-180975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1107440" algn="l"/>
              </a:tabLst>
            </a:pPr>
            <a:r>
              <a:rPr sz="1200" spc="-10" dirty="0">
                <a:latin typeface="Carlito"/>
                <a:cs typeface="Carlito"/>
              </a:rPr>
              <a:t>Proje Ekibinin</a:t>
            </a:r>
            <a:r>
              <a:rPr sz="1200" spc="10" dirty="0">
                <a:latin typeface="Carlito"/>
                <a:cs typeface="Carlito"/>
              </a:rPr>
              <a:t> </a:t>
            </a:r>
            <a:r>
              <a:rPr sz="1200" spc="-10" dirty="0">
                <a:latin typeface="Carlito"/>
                <a:cs typeface="Carlito"/>
              </a:rPr>
              <a:t>Atanması</a:t>
            </a:r>
            <a:endParaRPr sz="1200" dirty="0">
              <a:latin typeface="Carlito"/>
              <a:cs typeface="Carlito"/>
            </a:endParaRPr>
          </a:p>
          <a:p>
            <a:pPr marL="1107440" lvl="2" indent="-18161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1108075" algn="l"/>
              </a:tabLst>
            </a:pPr>
            <a:r>
              <a:rPr sz="1200" spc="-10" dirty="0">
                <a:latin typeface="Carlito"/>
                <a:cs typeface="Carlito"/>
              </a:rPr>
              <a:t>Proje </a:t>
            </a:r>
            <a:r>
              <a:rPr sz="1200" spc="-5" dirty="0">
                <a:latin typeface="Carlito"/>
                <a:cs typeface="Carlito"/>
              </a:rPr>
              <a:t>Ofisinin Kurulması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087131" y="657158"/>
            <a:ext cx="248666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2000" spc="-45" dirty="0"/>
              <a:t>TAKDİM</a:t>
            </a:r>
            <a:r>
              <a:rPr sz="2000" spc="-70" dirty="0"/>
              <a:t> </a:t>
            </a:r>
            <a:r>
              <a:rPr sz="2000" spc="-5" dirty="0"/>
              <a:t>PLANI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307958" y="6420637"/>
            <a:ext cx="29210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z="1000" spc="-5" dirty="0">
                <a:latin typeface="Carlito"/>
                <a:cs typeface="Carlito"/>
              </a:rPr>
              <a:t>2</a:t>
            </a:fld>
            <a:r>
              <a:rPr sz="1000" spc="-10" dirty="0">
                <a:latin typeface="Carlito"/>
                <a:cs typeface="Carlito"/>
              </a:rPr>
              <a:t>/84</a:t>
            </a:r>
            <a:endParaRPr sz="10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530578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3665" y="1330294"/>
            <a:ext cx="7540245" cy="4197944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92405" indent="-180340">
              <a:lnSpc>
                <a:spcPct val="100000"/>
              </a:lnSpc>
              <a:spcBef>
                <a:spcPts val="695"/>
              </a:spcBef>
              <a:buSzPct val="94444"/>
              <a:buFont typeface="Wingdings"/>
              <a:buChar char=""/>
              <a:tabLst>
                <a:tab pos="193040" algn="l"/>
              </a:tabLst>
            </a:pPr>
            <a:r>
              <a:rPr sz="1200" spc="-10" dirty="0">
                <a:latin typeface="Carlito"/>
                <a:cs typeface="Carlito"/>
              </a:rPr>
              <a:t>Proje</a:t>
            </a:r>
            <a:r>
              <a:rPr sz="1200" spc="-5" dirty="0">
                <a:latin typeface="Carlito"/>
                <a:cs typeface="Carlito"/>
              </a:rPr>
              <a:t> Planlaması</a:t>
            </a:r>
            <a:endParaRPr sz="1200" dirty="0">
              <a:latin typeface="Carlito"/>
              <a:cs typeface="Carlito"/>
            </a:endParaRPr>
          </a:p>
          <a:p>
            <a:pPr marL="650240" lvl="1" indent="-180975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875" algn="l"/>
              </a:tabLst>
            </a:pPr>
            <a:r>
              <a:rPr sz="1200" dirty="0">
                <a:latin typeface="Carlito"/>
                <a:cs typeface="Carlito"/>
              </a:rPr>
              <a:t>İş </a:t>
            </a:r>
            <a:r>
              <a:rPr sz="1200" spc="-10" dirty="0">
                <a:latin typeface="Carlito"/>
                <a:cs typeface="Carlito"/>
              </a:rPr>
              <a:t>Dağılım</a:t>
            </a:r>
            <a:r>
              <a:rPr sz="1200" spc="10" dirty="0">
                <a:latin typeface="Carlito"/>
                <a:cs typeface="Carlito"/>
              </a:rPr>
              <a:t> </a:t>
            </a:r>
            <a:r>
              <a:rPr sz="1200" spc="-20" dirty="0">
                <a:latin typeface="Carlito"/>
                <a:cs typeface="Carlito"/>
              </a:rPr>
              <a:t>Yapısı</a:t>
            </a:r>
            <a:endParaRPr sz="1200" dirty="0">
              <a:latin typeface="Carlito"/>
              <a:cs typeface="Carlito"/>
            </a:endParaRPr>
          </a:p>
          <a:p>
            <a:pPr marL="649605" lvl="1" indent="-180340">
              <a:lnSpc>
                <a:spcPct val="100000"/>
              </a:lnSpc>
              <a:spcBef>
                <a:spcPts val="605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200" spc="-10" dirty="0">
                <a:latin typeface="Carlito"/>
                <a:cs typeface="Carlito"/>
              </a:rPr>
              <a:t>Bütçe</a:t>
            </a:r>
            <a:endParaRPr sz="1200" dirty="0">
              <a:latin typeface="Carlito"/>
              <a:cs typeface="Carlito"/>
            </a:endParaRPr>
          </a:p>
          <a:p>
            <a:pPr marL="192405" indent="-18034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193040" algn="l"/>
              </a:tabLst>
            </a:pPr>
            <a:r>
              <a:rPr sz="1200" spc="-5" dirty="0">
                <a:latin typeface="Carlito"/>
                <a:cs typeface="Carlito"/>
              </a:rPr>
              <a:t>Finansman</a:t>
            </a:r>
            <a:r>
              <a:rPr sz="1200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Planlaması</a:t>
            </a:r>
            <a:endParaRPr sz="1200" dirty="0">
              <a:latin typeface="Carlito"/>
              <a:cs typeface="Carlito"/>
            </a:endParaRPr>
          </a:p>
          <a:p>
            <a:pPr marL="650240" lvl="1" indent="-180975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875" algn="l"/>
              </a:tabLst>
            </a:pPr>
            <a:r>
              <a:rPr sz="1200" spc="-5" dirty="0">
                <a:latin typeface="Carlito"/>
                <a:cs typeface="Carlito"/>
              </a:rPr>
              <a:t>Finansal</a:t>
            </a:r>
            <a:r>
              <a:rPr sz="1200" spc="-10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Analiz</a:t>
            </a:r>
            <a:endParaRPr sz="1200" dirty="0">
              <a:latin typeface="Carlito"/>
              <a:cs typeface="Carlito"/>
            </a:endParaRPr>
          </a:p>
          <a:p>
            <a:pPr marL="649605" lvl="1" indent="-18034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200" spc="-5" dirty="0">
                <a:latin typeface="Carlito"/>
                <a:cs typeface="Carlito"/>
              </a:rPr>
              <a:t>Nakit Akış</a:t>
            </a:r>
            <a:r>
              <a:rPr sz="1200" spc="-10" dirty="0">
                <a:latin typeface="Carlito"/>
                <a:cs typeface="Carlito"/>
              </a:rPr>
              <a:t> Diyagramı</a:t>
            </a:r>
            <a:endParaRPr sz="1200" dirty="0">
              <a:latin typeface="Carlito"/>
              <a:cs typeface="Carlito"/>
            </a:endParaRPr>
          </a:p>
          <a:p>
            <a:pPr marL="649605" lvl="1" indent="-18034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200" spc="-5" dirty="0">
                <a:latin typeface="Carlito"/>
                <a:cs typeface="Carlito"/>
              </a:rPr>
              <a:t>Finans Planı</a:t>
            </a:r>
            <a:r>
              <a:rPr sz="1200" spc="10" dirty="0">
                <a:latin typeface="Carlito"/>
                <a:cs typeface="Carlito"/>
              </a:rPr>
              <a:t> </a:t>
            </a:r>
            <a:r>
              <a:rPr sz="1200" spc="-15" dirty="0">
                <a:latin typeface="Carlito"/>
                <a:cs typeface="Carlito"/>
              </a:rPr>
              <a:t>Kontrolü</a:t>
            </a:r>
            <a:endParaRPr sz="1200" dirty="0">
              <a:latin typeface="Carlito"/>
              <a:cs typeface="Carlito"/>
            </a:endParaRPr>
          </a:p>
          <a:p>
            <a:pPr marL="192405" indent="-18034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193040" algn="l"/>
              </a:tabLst>
            </a:pPr>
            <a:r>
              <a:rPr sz="1200" spc="-10" dirty="0">
                <a:latin typeface="Carlito"/>
                <a:cs typeface="Carlito"/>
              </a:rPr>
              <a:t>Proje</a:t>
            </a:r>
            <a:r>
              <a:rPr sz="1200" spc="-5" dirty="0">
                <a:latin typeface="Carlito"/>
                <a:cs typeface="Carlito"/>
              </a:rPr>
              <a:t> </a:t>
            </a:r>
            <a:r>
              <a:rPr sz="1200" spc="-15" dirty="0">
                <a:latin typeface="Carlito"/>
                <a:cs typeface="Carlito"/>
              </a:rPr>
              <a:t>Kontrolü</a:t>
            </a:r>
            <a:endParaRPr sz="1200" dirty="0">
              <a:latin typeface="Carlito"/>
              <a:cs typeface="Carlito"/>
            </a:endParaRPr>
          </a:p>
          <a:p>
            <a:pPr marL="650240" lvl="1" indent="-180975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875" algn="l"/>
              </a:tabLst>
            </a:pPr>
            <a:r>
              <a:rPr sz="1200" spc="-10" dirty="0">
                <a:latin typeface="Carlito"/>
                <a:cs typeface="Carlito"/>
              </a:rPr>
              <a:t>Proje </a:t>
            </a:r>
            <a:r>
              <a:rPr sz="1200" spc="-5" dirty="0">
                <a:latin typeface="Carlito"/>
                <a:cs typeface="Carlito"/>
              </a:rPr>
              <a:t>Hesap</a:t>
            </a:r>
            <a:r>
              <a:rPr sz="1200" dirty="0">
                <a:latin typeface="Carlito"/>
                <a:cs typeface="Carlito"/>
              </a:rPr>
              <a:t> </a:t>
            </a:r>
            <a:r>
              <a:rPr sz="1200" spc="-15" dirty="0">
                <a:latin typeface="Carlito"/>
                <a:cs typeface="Carlito"/>
              </a:rPr>
              <a:t>Kontrolü</a:t>
            </a:r>
            <a:endParaRPr sz="1200" dirty="0">
              <a:latin typeface="Carlito"/>
              <a:cs typeface="Carlito"/>
            </a:endParaRPr>
          </a:p>
          <a:p>
            <a:pPr marL="649605" lvl="1" indent="-180340">
              <a:lnSpc>
                <a:spcPct val="100000"/>
              </a:lnSpc>
              <a:spcBef>
                <a:spcPts val="605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200" spc="-5" dirty="0">
                <a:latin typeface="Carlito"/>
                <a:cs typeface="Carlito"/>
              </a:rPr>
              <a:t>Değerlendirme </a:t>
            </a:r>
            <a:r>
              <a:rPr sz="1200" spc="-10" dirty="0">
                <a:latin typeface="Carlito"/>
                <a:cs typeface="Carlito"/>
              </a:rPr>
              <a:t>Sürecine </a:t>
            </a:r>
            <a:r>
              <a:rPr sz="1200" spc="-5" dirty="0">
                <a:latin typeface="Carlito"/>
                <a:cs typeface="Carlito"/>
              </a:rPr>
              <a:t>Başlamak ve Ekip</a:t>
            </a:r>
            <a:r>
              <a:rPr sz="1200" spc="25" dirty="0">
                <a:latin typeface="Carlito"/>
                <a:cs typeface="Carlito"/>
              </a:rPr>
              <a:t> </a:t>
            </a:r>
            <a:r>
              <a:rPr sz="1200" spc="-10" dirty="0">
                <a:latin typeface="Carlito"/>
                <a:cs typeface="Carlito"/>
              </a:rPr>
              <a:t>Kurma</a:t>
            </a:r>
            <a:endParaRPr sz="1200" dirty="0">
              <a:latin typeface="Carlito"/>
              <a:cs typeface="Carlito"/>
            </a:endParaRPr>
          </a:p>
          <a:p>
            <a:pPr marL="649605" lvl="1" indent="-18034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200" spc="-25" dirty="0">
                <a:latin typeface="Carlito"/>
                <a:cs typeface="Carlito"/>
              </a:rPr>
              <a:t>Veri </a:t>
            </a:r>
            <a:r>
              <a:rPr sz="1200" spc="-30" dirty="0">
                <a:latin typeface="Carlito"/>
                <a:cs typeface="Carlito"/>
              </a:rPr>
              <a:t>Toplama </a:t>
            </a:r>
            <a:r>
              <a:rPr sz="1200" spc="-5" dirty="0">
                <a:latin typeface="Carlito"/>
                <a:cs typeface="Carlito"/>
              </a:rPr>
              <a:t>ve Analiz</a:t>
            </a:r>
            <a:r>
              <a:rPr sz="1200" spc="55" dirty="0">
                <a:latin typeface="Carlito"/>
                <a:cs typeface="Carlito"/>
              </a:rPr>
              <a:t> </a:t>
            </a:r>
            <a:r>
              <a:rPr sz="1200" spc="-10" dirty="0">
                <a:latin typeface="Carlito"/>
                <a:cs typeface="Carlito"/>
              </a:rPr>
              <a:t>Etme</a:t>
            </a:r>
            <a:endParaRPr sz="1200" dirty="0">
              <a:latin typeface="Carlito"/>
              <a:cs typeface="Carlito"/>
            </a:endParaRPr>
          </a:p>
          <a:p>
            <a:pPr marL="649605" lvl="1" indent="-18034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200" spc="-5" dirty="0">
                <a:latin typeface="Carlito"/>
                <a:cs typeface="Carlito"/>
              </a:rPr>
              <a:t>Değerlendirme</a:t>
            </a:r>
            <a:r>
              <a:rPr sz="1200" spc="20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Raporu</a:t>
            </a:r>
            <a:endParaRPr sz="1200" dirty="0">
              <a:latin typeface="Carlito"/>
              <a:cs typeface="Carlito"/>
            </a:endParaRPr>
          </a:p>
          <a:p>
            <a:pPr marL="192405" indent="-18034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193040" algn="l"/>
              </a:tabLst>
            </a:pPr>
            <a:r>
              <a:rPr sz="1200" spc="-10" dirty="0">
                <a:latin typeface="Carlito"/>
                <a:cs typeface="Carlito"/>
              </a:rPr>
              <a:t>Proje</a:t>
            </a:r>
            <a:r>
              <a:rPr sz="1200" spc="-5" dirty="0">
                <a:latin typeface="Carlito"/>
                <a:cs typeface="Carlito"/>
              </a:rPr>
              <a:t> </a:t>
            </a:r>
            <a:r>
              <a:rPr sz="1200" spc="-25" dirty="0">
                <a:latin typeface="Carlito"/>
                <a:cs typeface="Carlito"/>
              </a:rPr>
              <a:t>Teslimi</a:t>
            </a:r>
            <a:endParaRPr sz="1200" dirty="0">
              <a:latin typeface="Carlito"/>
              <a:cs typeface="Carlito"/>
            </a:endParaRPr>
          </a:p>
          <a:p>
            <a:pPr marL="649605" lvl="1" indent="-18034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200" spc="-10" dirty="0">
                <a:latin typeface="Carlito"/>
                <a:cs typeface="Carlito"/>
              </a:rPr>
              <a:t>Projenin </a:t>
            </a:r>
            <a:r>
              <a:rPr sz="1200" spc="-5" dirty="0">
                <a:latin typeface="Carlito"/>
                <a:cs typeface="Carlito"/>
              </a:rPr>
              <a:t>Bitirilmesi</a:t>
            </a:r>
            <a:endParaRPr sz="1200" dirty="0">
              <a:latin typeface="Carlito"/>
              <a:cs typeface="Carlito"/>
            </a:endParaRPr>
          </a:p>
          <a:p>
            <a:pPr marL="649605" lvl="1" indent="-18034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200" spc="-10" dirty="0">
                <a:latin typeface="Carlito"/>
                <a:cs typeface="Carlito"/>
              </a:rPr>
              <a:t>Proje </a:t>
            </a:r>
            <a:r>
              <a:rPr sz="1200" spc="-5" dirty="0">
                <a:latin typeface="Carlito"/>
                <a:cs typeface="Carlito"/>
              </a:rPr>
              <a:t>Bitimine </a:t>
            </a:r>
            <a:r>
              <a:rPr sz="1200" dirty="0">
                <a:latin typeface="Carlito"/>
                <a:cs typeface="Carlito"/>
              </a:rPr>
              <a:t>Neden </a:t>
            </a:r>
            <a:r>
              <a:rPr sz="1200" spc="-5" dirty="0">
                <a:latin typeface="Carlito"/>
                <a:cs typeface="Carlito"/>
              </a:rPr>
              <a:t>Olan</a:t>
            </a:r>
            <a:r>
              <a:rPr sz="1200" spc="30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Durumlar</a:t>
            </a:r>
            <a:endParaRPr sz="1200" dirty="0">
              <a:latin typeface="Carlito"/>
              <a:cs typeface="Carlito"/>
            </a:endParaRPr>
          </a:p>
          <a:p>
            <a:pPr marL="650240" lvl="1" indent="-180975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875" algn="l"/>
              </a:tabLst>
            </a:pPr>
            <a:r>
              <a:rPr sz="1200" spc="-10" dirty="0">
                <a:latin typeface="Carlito"/>
                <a:cs typeface="Carlito"/>
              </a:rPr>
              <a:t>Projeyi Bitirmeye </a:t>
            </a:r>
            <a:r>
              <a:rPr sz="1200" spc="-15" dirty="0">
                <a:latin typeface="Carlito"/>
                <a:cs typeface="Carlito"/>
              </a:rPr>
              <a:t>Karar</a:t>
            </a:r>
            <a:r>
              <a:rPr sz="1200" spc="5" dirty="0">
                <a:latin typeface="Carlito"/>
                <a:cs typeface="Carlito"/>
              </a:rPr>
              <a:t> </a:t>
            </a:r>
            <a:r>
              <a:rPr sz="1200" spc="-15" dirty="0">
                <a:latin typeface="Carlito"/>
                <a:cs typeface="Carlito"/>
              </a:rPr>
              <a:t>Vermek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180080" y="620494"/>
            <a:ext cx="248666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2000" spc="-45" dirty="0"/>
              <a:t>TAKDİM</a:t>
            </a:r>
            <a:r>
              <a:rPr sz="2000" spc="-70" dirty="0"/>
              <a:t> </a:t>
            </a:r>
            <a:r>
              <a:rPr sz="2000" spc="-5" dirty="0"/>
              <a:t>PLANI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307958" y="6420637"/>
            <a:ext cx="29210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z="1000" spc="-5" dirty="0">
                <a:latin typeface="Carlito"/>
                <a:cs typeface="Carlito"/>
              </a:rPr>
              <a:t>3</a:t>
            </a:fld>
            <a:r>
              <a:rPr sz="1000" spc="-10" dirty="0">
                <a:latin typeface="Carlito"/>
                <a:cs typeface="Carlito"/>
              </a:rPr>
              <a:t>/84</a:t>
            </a:r>
            <a:endParaRPr sz="10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799500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2215" y="2001936"/>
            <a:ext cx="6473825" cy="1652375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469265" algn="just">
              <a:lnSpc>
                <a:spcPct val="100000"/>
              </a:lnSpc>
              <a:spcBef>
                <a:spcPts val="705"/>
              </a:spcBef>
              <a:buSzPct val="94444"/>
              <a:tabLst>
                <a:tab pos="650875" algn="l"/>
              </a:tabLst>
            </a:pPr>
            <a:r>
              <a:rPr sz="1400" spc="-10" dirty="0">
                <a:latin typeface="Carlito"/>
                <a:cs typeface="Carlito"/>
              </a:rPr>
              <a:t>Proje </a:t>
            </a:r>
            <a:r>
              <a:rPr sz="1400" spc="-5" dirty="0" err="1">
                <a:latin typeface="Carlito"/>
                <a:cs typeface="Carlito"/>
              </a:rPr>
              <a:t>Bitirme</a:t>
            </a:r>
            <a:r>
              <a:rPr sz="1400" spc="-50" dirty="0">
                <a:latin typeface="Carlito"/>
                <a:cs typeface="Carlito"/>
              </a:rPr>
              <a:t> </a:t>
            </a:r>
            <a:r>
              <a:rPr sz="1400" spc="-10" dirty="0" err="1" smtClean="0">
                <a:latin typeface="Carlito"/>
                <a:cs typeface="Carlito"/>
              </a:rPr>
              <a:t>Sürec</a:t>
            </a:r>
            <a:r>
              <a:rPr lang="tr-TR" sz="1400" spc="-10" dirty="0" smtClean="0">
                <a:latin typeface="Carlito"/>
                <a:cs typeface="Carlito"/>
              </a:rPr>
              <a:t>i</a:t>
            </a:r>
          </a:p>
          <a:p>
            <a:pPr marL="469265" algn="just">
              <a:lnSpc>
                <a:spcPct val="100000"/>
              </a:lnSpc>
              <a:spcBef>
                <a:spcPts val="705"/>
              </a:spcBef>
              <a:buSzPct val="94444"/>
              <a:tabLst>
                <a:tab pos="650875" algn="l"/>
              </a:tabLst>
            </a:pPr>
            <a:r>
              <a:rPr sz="1400" spc="-5" dirty="0" err="1" smtClean="0">
                <a:latin typeface="Carlito"/>
                <a:cs typeface="Carlito"/>
              </a:rPr>
              <a:t>Ekibin</a:t>
            </a:r>
            <a:r>
              <a:rPr sz="1400" spc="-5" dirty="0">
                <a:latin typeface="Carlito"/>
                <a:cs typeface="Carlito"/>
              </a:rPr>
              <a:t>, Ekip Üyelerinin </a:t>
            </a:r>
            <a:r>
              <a:rPr sz="1400" spc="-10" dirty="0">
                <a:latin typeface="Carlito"/>
                <a:cs typeface="Carlito"/>
              </a:rPr>
              <a:t>Bireysel Performansları </a:t>
            </a:r>
            <a:r>
              <a:rPr sz="1400" spc="-5" dirty="0">
                <a:latin typeface="Carlito"/>
                <a:cs typeface="Carlito"/>
              </a:rPr>
              <a:t>ile </a:t>
            </a:r>
            <a:r>
              <a:rPr sz="1400" spc="-10" dirty="0">
                <a:latin typeface="Carlito"/>
                <a:cs typeface="Carlito"/>
              </a:rPr>
              <a:t>Proje </a:t>
            </a:r>
            <a:r>
              <a:rPr sz="1400" spc="-20" dirty="0">
                <a:latin typeface="Carlito"/>
                <a:cs typeface="Carlito"/>
              </a:rPr>
              <a:t>Yöneticisinin  </a:t>
            </a:r>
            <a:r>
              <a:rPr sz="1400" spc="-10" dirty="0" err="1">
                <a:latin typeface="Carlito"/>
                <a:cs typeface="Carlito"/>
              </a:rPr>
              <a:t>Performansının</a:t>
            </a:r>
            <a:r>
              <a:rPr sz="1400" dirty="0">
                <a:latin typeface="Carlito"/>
                <a:cs typeface="Carlito"/>
              </a:rPr>
              <a:t> </a:t>
            </a:r>
            <a:r>
              <a:rPr sz="1400" spc="-5" dirty="0" err="1" smtClean="0">
                <a:latin typeface="Carlito"/>
                <a:cs typeface="Carlito"/>
              </a:rPr>
              <a:t>Değerlendirilmesi</a:t>
            </a:r>
            <a:endParaRPr lang="tr-TR" sz="1400" dirty="0">
              <a:latin typeface="Carlito"/>
              <a:cs typeface="Carlito"/>
            </a:endParaRPr>
          </a:p>
          <a:p>
            <a:pPr marL="469265" algn="just">
              <a:lnSpc>
                <a:spcPct val="100000"/>
              </a:lnSpc>
              <a:spcBef>
                <a:spcPts val="705"/>
              </a:spcBef>
              <a:buSzPct val="94444"/>
              <a:tabLst>
                <a:tab pos="650875" algn="l"/>
              </a:tabLst>
            </a:pPr>
            <a:r>
              <a:rPr sz="1400" spc="-5" dirty="0" err="1" smtClean="0">
                <a:latin typeface="Carlito"/>
                <a:cs typeface="Carlito"/>
              </a:rPr>
              <a:t>Ekibin</a:t>
            </a:r>
            <a:r>
              <a:rPr sz="1400" dirty="0" smtClean="0">
                <a:latin typeface="Carlito"/>
                <a:cs typeface="Carlito"/>
              </a:rPr>
              <a:t> </a:t>
            </a:r>
            <a:r>
              <a:rPr sz="1400" spc="-5" dirty="0" err="1" smtClean="0">
                <a:latin typeface="Carlito"/>
                <a:cs typeface="Carlito"/>
              </a:rPr>
              <a:t>Değerlendirilmesi</a:t>
            </a:r>
            <a:endParaRPr lang="tr-TR" sz="1400" dirty="0">
              <a:latin typeface="Carlito"/>
              <a:cs typeface="Carlito"/>
            </a:endParaRPr>
          </a:p>
          <a:p>
            <a:pPr marL="469265" algn="just">
              <a:lnSpc>
                <a:spcPct val="100000"/>
              </a:lnSpc>
              <a:spcBef>
                <a:spcPts val="705"/>
              </a:spcBef>
              <a:buSzPct val="94444"/>
              <a:tabLst>
                <a:tab pos="650875" algn="l"/>
              </a:tabLst>
            </a:pPr>
            <a:r>
              <a:rPr sz="1400" spc="-10" dirty="0" err="1" smtClean="0">
                <a:latin typeface="Carlito"/>
                <a:cs typeface="Carlito"/>
              </a:rPr>
              <a:t>Ekip</a:t>
            </a:r>
            <a:r>
              <a:rPr sz="1400" spc="-10" dirty="0" smtClean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Üyelerinin </a:t>
            </a:r>
            <a:r>
              <a:rPr sz="1400" spc="-10" dirty="0">
                <a:latin typeface="Carlito"/>
                <a:cs typeface="Carlito"/>
              </a:rPr>
              <a:t>Bireysel Performasnları ile Proje</a:t>
            </a:r>
            <a:r>
              <a:rPr sz="1400" spc="75" dirty="0">
                <a:latin typeface="Carlito"/>
                <a:cs typeface="Carlito"/>
              </a:rPr>
              <a:t> </a:t>
            </a:r>
            <a:r>
              <a:rPr sz="1400" spc="-20" dirty="0">
                <a:latin typeface="Carlito"/>
                <a:cs typeface="Carlito"/>
              </a:rPr>
              <a:t>Yöneticisinin</a:t>
            </a:r>
            <a:endParaRPr sz="1400" dirty="0">
              <a:latin typeface="Carlito"/>
              <a:cs typeface="Carlito"/>
            </a:endParaRPr>
          </a:p>
          <a:p>
            <a:pPr marL="469900" algn="just">
              <a:lnSpc>
                <a:spcPct val="100000"/>
              </a:lnSpc>
            </a:pPr>
            <a:r>
              <a:rPr sz="1400" spc="-10" dirty="0">
                <a:latin typeface="Carlito"/>
                <a:cs typeface="Carlito"/>
              </a:rPr>
              <a:t>Performansının</a:t>
            </a:r>
            <a:r>
              <a:rPr sz="140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Değerlendirilmesi</a:t>
            </a:r>
            <a:endParaRPr sz="14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260090" y="626975"/>
            <a:ext cx="248666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800" spc="-45" dirty="0"/>
              <a:t>TAKDİM</a:t>
            </a:r>
            <a:r>
              <a:rPr sz="1800" spc="-70" dirty="0"/>
              <a:t> </a:t>
            </a:r>
            <a:r>
              <a:rPr sz="1800" spc="-5" dirty="0"/>
              <a:t>PLANI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307958" y="6420637"/>
            <a:ext cx="29210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z="1000" spc="-5" dirty="0">
                <a:latin typeface="Carlito"/>
                <a:cs typeface="Carlito"/>
              </a:rPr>
              <a:t>4</a:t>
            </a:fld>
            <a:r>
              <a:rPr sz="1000" spc="-10" dirty="0">
                <a:latin typeface="Carlito"/>
                <a:cs typeface="Carlito"/>
              </a:rPr>
              <a:t>/84</a:t>
            </a:r>
            <a:endParaRPr sz="10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909035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04552" y="600583"/>
            <a:ext cx="287401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/>
              <a:t>PROJE</a:t>
            </a:r>
            <a:r>
              <a:rPr sz="2000" spc="-65" dirty="0"/>
              <a:t> </a:t>
            </a:r>
            <a:r>
              <a:rPr sz="2000" spc="-20" dirty="0"/>
              <a:t>YÖNETİMİ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5" dirty="0"/>
              <a:t>5</a:t>
            </a:fld>
            <a:r>
              <a:rPr spc="-10" dirty="0"/>
              <a:t>/84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3545" y="1788667"/>
            <a:ext cx="8836025" cy="2845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67665">
              <a:lnSpc>
                <a:spcPct val="100000"/>
              </a:lnSpc>
              <a:spcBef>
                <a:spcPts val="105"/>
              </a:spcBef>
            </a:pPr>
            <a:r>
              <a:rPr sz="1400" b="1" spc="-10" dirty="0">
                <a:latin typeface="Carlito"/>
                <a:cs typeface="Carlito"/>
              </a:rPr>
              <a:t>Proje</a:t>
            </a:r>
            <a:endParaRPr sz="1400" dirty="0">
              <a:latin typeface="Carlito"/>
              <a:cs typeface="Carlito"/>
            </a:endParaRPr>
          </a:p>
          <a:p>
            <a:pPr marL="355600" marR="8890" indent="-342900" algn="just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1400" spc="-10" dirty="0">
                <a:latin typeface="Carlito"/>
                <a:cs typeface="Carlito"/>
              </a:rPr>
              <a:t>Projenin </a:t>
            </a:r>
            <a:r>
              <a:rPr sz="1400" spc="-5" dirty="0">
                <a:latin typeface="Carlito"/>
                <a:cs typeface="Carlito"/>
              </a:rPr>
              <a:t>önceden belirlenmiş bir </a:t>
            </a:r>
            <a:r>
              <a:rPr sz="1400" b="1" spc="-5" dirty="0">
                <a:latin typeface="Carlito"/>
                <a:cs typeface="Carlito"/>
              </a:rPr>
              <a:t>zaman ekseni </a:t>
            </a:r>
            <a:r>
              <a:rPr sz="1400" spc="-40" dirty="0">
                <a:latin typeface="Carlito"/>
                <a:cs typeface="Carlito"/>
              </a:rPr>
              <a:t>vardır. </a:t>
            </a:r>
            <a:r>
              <a:rPr sz="1400" spc="-5" dirty="0">
                <a:latin typeface="Carlito"/>
                <a:cs typeface="Carlito"/>
              </a:rPr>
              <a:t>Her projenin net </a:t>
            </a:r>
            <a:r>
              <a:rPr sz="1400" spc="-10" dirty="0">
                <a:latin typeface="Carlito"/>
                <a:cs typeface="Carlito"/>
              </a:rPr>
              <a:t>olarak  </a:t>
            </a:r>
            <a:r>
              <a:rPr sz="1400" spc="-5" dirty="0">
                <a:latin typeface="Carlito"/>
                <a:cs typeface="Carlito"/>
              </a:rPr>
              <a:t>belirlenmiş bir başlangıç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5" dirty="0">
                <a:latin typeface="Carlito"/>
                <a:cs typeface="Carlito"/>
              </a:rPr>
              <a:t>planlanan </a:t>
            </a:r>
            <a:r>
              <a:rPr sz="1400" spc="-15" dirty="0">
                <a:latin typeface="Carlito"/>
                <a:cs typeface="Carlito"/>
              </a:rPr>
              <a:t>proje </a:t>
            </a:r>
            <a:r>
              <a:rPr sz="1400" spc="-5" dirty="0">
                <a:latin typeface="Carlito"/>
                <a:cs typeface="Carlito"/>
              </a:rPr>
              <a:t>çıktısının </a:t>
            </a:r>
            <a:r>
              <a:rPr sz="1400" spc="-20" dirty="0">
                <a:latin typeface="Carlito"/>
                <a:cs typeface="Carlito"/>
              </a:rPr>
              <a:t>hayata </a:t>
            </a:r>
            <a:r>
              <a:rPr sz="1400" dirty="0">
                <a:latin typeface="Carlito"/>
                <a:cs typeface="Carlito"/>
              </a:rPr>
              <a:t>geçirileceği </a:t>
            </a:r>
            <a:r>
              <a:rPr sz="1400" spc="-5" dirty="0">
                <a:latin typeface="Carlito"/>
                <a:cs typeface="Carlito"/>
              </a:rPr>
              <a:t>bir bitiş  </a:t>
            </a:r>
            <a:r>
              <a:rPr sz="1400" spc="-10" dirty="0">
                <a:latin typeface="Carlito"/>
                <a:cs typeface="Carlito"/>
              </a:rPr>
              <a:t>tarihi</a:t>
            </a:r>
            <a:r>
              <a:rPr sz="1400" spc="10" dirty="0">
                <a:latin typeface="Carlito"/>
                <a:cs typeface="Carlito"/>
              </a:rPr>
              <a:t> </a:t>
            </a:r>
            <a:r>
              <a:rPr sz="1400" spc="-30" dirty="0">
                <a:latin typeface="Carlito"/>
                <a:cs typeface="Carlito"/>
              </a:rPr>
              <a:t>mevcuttur.</a:t>
            </a:r>
            <a:endParaRPr sz="1400" dirty="0">
              <a:latin typeface="Carlito"/>
              <a:cs typeface="Carlito"/>
            </a:endParaRPr>
          </a:p>
          <a:p>
            <a:pPr marL="355600" marR="6350" indent="-342900" algn="just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55600" algn="l"/>
              </a:tabLst>
            </a:pPr>
            <a:r>
              <a:rPr sz="1400" spc="-10" dirty="0">
                <a:latin typeface="Carlito"/>
                <a:cs typeface="Carlito"/>
              </a:rPr>
              <a:t>Projenin </a:t>
            </a:r>
            <a:r>
              <a:rPr sz="1400" spc="-5" dirty="0">
                <a:latin typeface="Carlito"/>
                <a:cs typeface="Carlito"/>
              </a:rPr>
              <a:t>önceden belirlenmiş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b="1" spc="-5" dirty="0">
                <a:latin typeface="Carlito"/>
                <a:cs typeface="Carlito"/>
              </a:rPr>
              <a:t>kabul edilmiş bir </a:t>
            </a:r>
            <a:r>
              <a:rPr sz="1400" b="1" spc="-10" dirty="0">
                <a:latin typeface="Carlito"/>
                <a:cs typeface="Carlito"/>
              </a:rPr>
              <a:t>bütçesi </a:t>
            </a:r>
            <a:r>
              <a:rPr sz="1400" spc="-30" dirty="0">
                <a:latin typeface="Carlito"/>
                <a:cs typeface="Carlito"/>
              </a:rPr>
              <a:t>mevcuttur. </a:t>
            </a:r>
            <a:r>
              <a:rPr sz="1400" spc="-10" dirty="0">
                <a:latin typeface="Carlito"/>
                <a:cs typeface="Carlito"/>
              </a:rPr>
              <a:t>Projeler  </a:t>
            </a:r>
            <a:r>
              <a:rPr sz="1400" spc="-20" dirty="0">
                <a:latin typeface="Carlito"/>
                <a:cs typeface="Carlito"/>
              </a:rPr>
              <a:t>hayata </a:t>
            </a:r>
            <a:r>
              <a:rPr sz="1400" dirty="0">
                <a:latin typeface="Carlito"/>
                <a:cs typeface="Carlito"/>
              </a:rPr>
              <a:t>geçirilebilmeleri için </a:t>
            </a:r>
            <a:r>
              <a:rPr sz="1400" spc="-10" dirty="0">
                <a:latin typeface="Carlito"/>
                <a:cs typeface="Carlito"/>
              </a:rPr>
              <a:t>gerekli </a:t>
            </a:r>
            <a:r>
              <a:rPr sz="1400" spc="-5" dirty="0">
                <a:latin typeface="Carlito"/>
                <a:cs typeface="Carlito"/>
              </a:rPr>
              <a:t>finansmanı sağladıklarında </a:t>
            </a:r>
            <a:r>
              <a:rPr sz="1400" spc="-20" dirty="0">
                <a:latin typeface="Carlito"/>
                <a:cs typeface="Carlito"/>
              </a:rPr>
              <a:t>ortaya </a:t>
            </a:r>
            <a:r>
              <a:rPr sz="1400" dirty="0">
                <a:latin typeface="Carlito"/>
                <a:cs typeface="Carlito"/>
              </a:rPr>
              <a:t>çıkmış  </a:t>
            </a:r>
            <a:r>
              <a:rPr sz="1400" spc="-25" dirty="0">
                <a:latin typeface="Carlito"/>
                <a:cs typeface="Carlito"/>
              </a:rPr>
              <a:t>sayılırlar. </a:t>
            </a:r>
            <a:r>
              <a:rPr sz="1400" dirty="0">
                <a:latin typeface="Carlito"/>
                <a:cs typeface="Carlito"/>
              </a:rPr>
              <a:t>Bu </a:t>
            </a:r>
            <a:r>
              <a:rPr sz="1400" spc="-5" dirty="0">
                <a:latin typeface="Carlito"/>
                <a:cs typeface="Carlito"/>
              </a:rPr>
              <a:t>şekilde </a:t>
            </a:r>
            <a:r>
              <a:rPr sz="1400" spc="-25" dirty="0">
                <a:latin typeface="Carlito"/>
                <a:cs typeface="Carlito"/>
              </a:rPr>
              <a:t>projeler, </a:t>
            </a:r>
            <a:r>
              <a:rPr sz="1400" spc="-5" dirty="0">
                <a:latin typeface="Carlito"/>
                <a:cs typeface="Carlito"/>
              </a:rPr>
              <a:t>işin planlanmış </a:t>
            </a:r>
            <a:r>
              <a:rPr sz="1400" dirty="0">
                <a:latin typeface="Carlito"/>
                <a:cs typeface="Carlito"/>
              </a:rPr>
              <a:t>her </a:t>
            </a:r>
            <a:r>
              <a:rPr sz="1400" spc="-5" dirty="0">
                <a:latin typeface="Carlito"/>
                <a:cs typeface="Carlito"/>
              </a:rPr>
              <a:t>bölümüne atanmış finansal  </a:t>
            </a:r>
            <a:r>
              <a:rPr sz="1400" spc="-15" dirty="0">
                <a:latin typeface="Carlito"/>
                <a:cs typeface="Carlito"/>
              </a:rPr>
              <a:t>kaynaklara </a:t>
            </a:r>
            <a:r>
              <a:rPr sz="1400" spc="-5" dirty="0">
                <a:latin typeface="Carlito"/>
                <a:cs typeface="Carlito"/>
              </a:rPr>
              <a:t>sahip</a:t>
            </a:r>
            <a:r>
              <a:rPr sz="1400" spc="5" dirty="0">
                <a:latin typeface="Carlito"/>
                <a:cs typeface="Carlito"/>
              </a:rPr>
              <a:t> </a:t>
            </a:r>
            <a:r>
              <a:rPr sz="1400" spc="-30" dirty="0">
                <a:latin typeface="Carlito"/>
                <a:cs typeface="Carlito"/>
              </a:rPr>
              <a:t>olurlar.</a:t>
            </a:r>
            <a:endParaRPr sz="14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205"/>
              </a:spcBef>
              <a:buFont typeface="Arial"/>
              <a:buChar char="•"/>
              <a:tabLst>
                <a:tab pos="355600" algn="l"/>
              </a:tabLst>
            </a:pPr>
            <a:r>
              <a:rPr sz="1400" spc="-5" dirty="0">
                <a:latin typeface="Carlito"/>
                <a:cs typeface="Carlito"/>
              </a:rPr>
              <a:t>Her </a:t>
            </a:r>
            <a:r>
              <a:rPr sz="1400" spc="-10" dirty="0">
                <a:latin typeface="Carlito"/>
                <a:cs typeface="Carlito"/>
              </a:rPr>
              <a:t>projenin, </a:t>
            </a:r>
            <a:r>
              <a:rPr sz="1400" dirty="0">
                <a:latin typeface="Carlito"/>
                <a:cs typeface="Carlito"/>
              </a:rPr>
              <a:t>işin daha başında </a:t>
            </a:r>
            <a:r>
              <a:rPr sz="1400" spc="-10" dirty="0">
                <a:latin typeface="Carlito"/>
                <a:cs typeface="Carlito"/>
              </a:rPr>
              <a:t>kararlaştırılan </a:t>
            </a:r>
            <a:r>
              <a:rPr sz="1400" dirty="0">
                <a:latin typeface="Carlito"/>
                <a:cs typeface="Carlito"/>
              </a:rPr>
              <a:t>işçilik, </a:t>
            </a:r>
            <a:r>
              <a:rPr sz="1400" spc="-5" dirty="0">
                <a:latin typeface="Carlito"/>
                <a:cs typeface="Carlito"/>
              </a:rPr>
              <a:t>ekipman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10" dirty="0">
                <a:latin typeface="Carlito"/>
                <a:cs typeface="Carlito"/>
              </a:rPr>
              <a:t>malzeme </a:t>
            </a:r>
            <a:r>
              <a:rPr sz="1400" dirty="0">
                <a:latin typeface="Carlito"/>
                <a:cs typeface="Carlito"/>
              </a:rPr>
              <a:t>gibi  </a:t>
            </a:r>
            <a:r>
              <a:rPr sz="1400" b="1" spc="-5" dirty="0">
                <a:latin typeface="Carlito"/>
                <a:cs typeface="Carlito"/>
              </a:rPr>
              <a:t>kısıtlı </a:t>
            </a:r>
            <a:r>
              <a:rPr sz="1400" b="1" spc="-10" dirty="0">
                <a:latin typeface="Carlito"/>
                <a:cs typeface="Carlito"/>
              </a:rPr>
              <a:t>kaynakları </a:t>
            </a:r>
            <a:r>
              <a:rPr sz="1400" spc="-40" dirty="0">
                <a:latin typeface="Carlito"/>
                <a:cs typeface="Carlito"/>
              </a:rPr>
              <a:t>vardır. </a:t>
            </a:r>
            <a:r>
              <a:rPr sz="1400" spc="-10" dirty="0">
                <a:latin typeface="Carlito"/>
                <a:cs typeface="Carlito"/>
              </a:rPr>
              <a:t>Proje </a:t>
            </a:r>
            <a:r>
              <a:rPr sz="1400" dirty="0">
                <a:latin typeface="Carlito"/>
                <a:cs typeface="Carlito"/>
              </a:rPr>
              <a:t>ne </a:t>
            </a:r>
            <a:r>
              <a:rPr sz="1400" spc="-10" dirty="0">
                <a:latin typeface="Carlito"/>
                <a:cs typeface="Carlito"/>
              </a:rPr>
              <a:t>kadar </a:t>
            </a:r>
            <a:r>
              <a:rPr sz="1400" dirty="0">
                <a:latin typeface="Carlito"/>
                <a:cs typeface="Carlito"/>
              </a:rPr>
              <a:t>iyi </a:t>
            </a:r>
            <a:r>
              <a:rPr sz="1400" spc="-5" dirty="0">
                <a:latin typeface="Carlito"/>
                <a:cs typeface="Carlito"/>
              </a:rPr>
              <a:t>planlanmış olursa olsun </a:t>
            </a:r>
            <a:r>
              <a:rPr sz="1400" spc="-10" dirty="0">
                <a:latin typeface="Carlito"/>
                <a:cs typeface="Carlito"/>
              </a:rPr>
              <a:t>mutlaka </a:t>
            </a:r>
            <a:r>
              <a:rPr sz="1400" spc="-5" dirty="0">
                <a:latin typeface="Carlito"/>
                <a:cs typeface="Carlito"/>
              </a:rPr>
              <a:t>belli </a:t>
            </a:r>
            <a:r>
              <a:rPr sz="1400" dirty="0">
                <a:latin typeface="Carlito"/>
                <a:cs typeface="Carlito"/>
              </a:rPr>
              <a:t>bir  </a:t>
            </a:r>
            <a:r>
              <a:rPr sz="1400" spc="-10" dirty="0">
                <a:latin typeface="Carlito"/>
                <a:cs typeface="Carlito"/>
              </a:rPr>
              <a:t>seviyede bilinmezlik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5" dirty="0">
                <a:latin typeface="Carlito"/>
                <a:cs typeface="Carlito"/>
              </a:rPr>
              <a:t>risk</a:t>
            </a:r>
            <a:r>
              <a:rPr sz="1400" spc="90" dirty="0">
                <a:latin typeface="Carlito"/>
                <a:cs typeface="Carlito"/>
              </a:rPr>
              <a:t> </a:t>
            </a:r>
            <a:r>
              <a:rPr sz="1400" spc="-25" dirty="0">
                <a:latin typeface="Carlito"/>
                <a:cs typeface="Carlito"/>
              </a:rPr>
              <a:t>barındırır.</a:t>
            </a:r>
            <a:endParaRPr sz="14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55600" algn="l"/>
              </a:tabLst>
            </a:pPr>
            <a:r>
              <a:rPr sz="1400" spc="-10" dirty="0">
                <a:latin typeface="Carlito"/>
                <a:cs typeface="Carlito"/>
              </a:rPr>
              <a:t>Proje başarıya </a:t>
            </a:r>
            <a:r>
              <a:rPr sz="1400" spc="-5" dirty="0">
                <a:latin typeface="Carlito"/>
                <a:cs typeface="Carlito"/>
              </a:rPr>
              <a:t>ulaştığında </a:t>
            </a:r>
            <a:r>
              <a:rPr sz="1400" spc="-20" dirty="0">
                <a:latin typeface="Carlito"/>
                <a:cs typeface="Carlito"/>
              </a:rPr>
              <a:t>faydalı </a:t>
            </a:r>
            <a:r>
              <a:rPr sz="1400" spc="-5" dirty="0">
                <a:latin typeface="Carlito"/>
                <a:cs typeface="Carlito"/>
              </a:rPr>
              <a:t>bir değişimin </a:t>
            </a:r>
            <a:r>
              <a:rPr sz="1400" spc="-20" dirty="0">
                <a:latin typeface="Carlito"/>
                <a:cs typeface="Carlito"/>
              </a:rPr>
              <a:t>ortaya </a:t>
            </a:r>
            <a:r>
              <a:rPr sz="1400" spc="-5" dirty="0">
                <a:latin typeface="Carlito"/>
                <a:cs typeface="Carlito"/>
              </a:rPr>
              <a:t>çıkarılması </a:t>
            </a:r>
            <a:r>
              <a:rPr sz="1400" spc="-20" dirty="0">
                <a:latin typeface="Carlito"/>
                <a:cs typeface="Carlito"/>
              </a:rPr>
              <a:t>amaçlanır. </a:t>
            </a:r>
            <a:r>
              <a:rPr sz="1400" dirty="0">
                <a:latin typeface="Carlito"/>
                <a:cs typeface="Carlito"/>
              </a:rPr>
              <a:t>Bu  </a:t>
            </a:r>
            <a:r>
              <a:rPr sz="1400" spc="-5" dirty="0">
                <a:latin typeface="Carlito"/>
                <a:cs typeface="Carlito"/>
              </a:rPr>
              <a:t>nedenle </a:t>
            </a:r>
            <a:r>
              <a:rPr sz="1400" spc="-10" dirty="0">
                <a:latin typeface="Carlito"/>
                <a:cs typeface="Carlito"/>
              </a:rPr>
              <a:t>proje birçok </a:t>
            </a:r>
            <a:r>
              <a:rPr sz="1400" spc="-20" dirty="0">
                <a:latin typeface="Carlito"/>
                <a:cs typeface="Carlito"/>
              </a:rPr>
              <a:t>organize </a:t>
            </a:r>
            <a:r>
              <a:rPr sz="1400" spc="-5" dirty="0">
                <a:latin typeface="Carlito"/>
                <a:cs typeface="Carlito"/>
              </a:rPr>
              <a:t>ekip </a:t>
            </a:r>
            <a:r>
              <a:rPr sz="1400" spc="-10" dirty="0">
                <a:latin typeface="Carlito"/>
                <a:cs typeface="Carlito"/>
              </a:rPr>
              <a:t>tarafından parçalara </a:t>
            </a:r>
            <a:r>
              <a:rPr sz="1400" spc="-5" dirty="0">
                <a:latin typeface="Carlito"/>
                <a:cs typeface="Carlito"/>
              </a:rPr>
              <a:t>bölünerek </a:t>
            </a:r>
            <a:r>
              <a:rPr sz="1400" spc="-25" dirty="0">
                <a:latin typeface="Carlito"/>
                <a:cs typeface="Carlito"/>
              </a:rPr>
              <a:t>yönetilir.  </a:t>
            </a:r>
            <a:r>
              <a:rPr sz="1400" spc="-10" dirty="0">
                <a:latin typeface="Carlito"/>
                <a:cs typeface="Carlito"/>
              </a:rPr>
              <a:t>Projenin </a:t>
            </a:r>
            <a:r>
              <a:rPr sz="1400" dirty="0">
                <a:latin typeface="Carlito"/>
                <a:cs typeface="Carlito"/>
              </a:rPr>
              <a:t>geçici </a:t>
            </a:r>
            <a:r>
              <a:rPr sz="1400" spc="-5" dirty="0">
                <a:latin typeface="Carlito"/>
                <a:cs typeface="Carlito"/>
              </a:rPr>
              <a:t>olma </a:t>
            </a:r>
            <a:r>
              <a:rPr sz="1400" spc="-10" dirty="0">
                <a:latin typeface="Carlito"/>
                <a:cs typeface="Carlito"/>
              </a:rPr>
              <a:t>özelliğinden dolayı </a:t>
            </a:r>
            <a:r>
              <a:rPr sz="1400" spc="-5" dirty="0">
                <a:latin typeface="Carlito"/>
                <a:cs typeface="Carlito"/>
              </a:rPr>
              <a:t>bu ekipler </a:t>
            </a:r>
            <a:r>
              <a:rPr sz="1400" spc="-10" dirty="0">
                <a:latin typeface="Carlito"/>
                <a:cs typeface="Carlito"/>
              </a:rPr>
              <a:t>projenin </a:t>
            </a:r>
            <a:r>
              <a:rPr sz="1400" spc="-5" dirty="0">
                <a:latin typeface="Carlito"/>
                <a:cs typeface="Carlito"/>
              </a:rPr>
              <a:t>bitimiyle beraber  dağılarak yeni bir </a:t>
            </a:r>
            <a:r>
              <a:rPr sz="1400" spc="-10" dirty="0">
                <a:latin typeface="Carlito"/>
                <a:cs typeface="Carlito"/>
              </a:rPr>
              <a:t>proje </a:t>
            </a:r>
            <a:r>
              <a:rPr sz="1400" spc="-20" dirty="0">
                <a:latin typeface="Carlito"/>
                <a:cs typeface="Carlito"/>
              </a:rPr>
              <a:t>veya </a:t>
            </a:r>
            <a:r>
              <a:rPr sz="1400" spc="-15" dirty="0">
                <a:latin typeface="Carlito"/>
                <a:cs typeface="Carlito"/>
              </a:rPr>
              <a:t>organizasyonda </a:t>
            </a:r>
            <a:r>
              <a:rPr sz="1400" spc="-5" dirty="0">
                <a:latin typeface="Carlito"/>
                <a:cs typeface="Carlito"/>
              </a:rPr>
              <a:t>çalışma </a:t>
            </a:r>
            <a:r>
              <a:rPr sz="1400" spc="-10" dirty="0">
                <a:latin typeface="Carlito"/>
                <a:cs typeface="Carlito"/>
              </a:rPr>
              <a:t>hayatlarını</a:t>
            </a:r>
            <a:r>
              <a:rPr sz="1400" spc="55" dirty="0">
                <a:latin typeface="Carlito"/>
                <a:cs typeface="Carlito"/>
              </a:rPr>
              <a:t> </a:t>
            </a:r>
            <a:r>
              <a:rPr sz="1400" spc="-20" dirty="0">
                <a:latin typeface="Carlito"/>
                <a:cs typeface="Carlito"/>
              </a:rPr>
              <a:t>sürdürürler.</a:t>
            </a:r>
            <a:endParaRPr sz="14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970373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96691" y="497713"/>
            <a:ext cx="287401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/>
              <a:t>PROJE</a:t>
            </a:r>
            <a:r>
              <a:rPr sz="2000" spc="-65" dirty="0"/>
              <a:t> </a:t>
            </a:r>
            <a:r>
              <a:rPr sz="2000" spc="-20" dirty="0"/>
              <a:t>YÖNETİMİ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5" dirty="0"/>
              <a:t>6</a:t>
            </a:fld>
            <a:r>
              <a:rPr spc="-10" dirty="0"/>
              <a:t>/84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66" y="1899767"/>
            <a:ext cx="8836660" cy="2690480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367665">
              <a:lnSpc>
                <a:spcPct val="100000"/>
              </a:lnSpc>
              <a:spcBef>
                <a:spcPts val="1300"/>
              </a:spcBef>
            </a:pPr>
            <a:r>
              <a:rPr sz="1200" b="1" spc="-10" dirty="0">
                <a:latin typeface="Carlito"/>
                <a:cs typeface="Carlito"/>
              </a:rPr>
              <a:t>Proje</a:t>
            </a:r>
            <a:r>
              <a:rPr sz="1200" b="1" spc="-15" dirty="0">
                <a:latin typeface="Carlito"/>
                <a:cs typeface="Carlito"/>
              </a:rPr>
              <a:t> </a:t>
            </a:r>
            <a:r>
              <a:rPr sz="1200" b="1" spc="-20" dirty="0">
                <a:latin typeface="Carlito"/>
                <a:cs typeface="Carlito"/>
              </a:rPr>
              <a:t>Yönetimi</a:t>
            </a:r>
            <a:endParaRPr sz="12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55600" algn="l"/>
              </a:tabLst>
            </a:pPr>
            <a:r>
              <a:rPr sz="1200" spc="-10" dirty="0">
                <a:latin typeface="Carlito"/>
                <a:cs typeface="Carlito"/>
              </a:rPr>
              <a:t>Proje </a:t>
            </a:r>
            <a:r>
              <a:rPr sz="1200" spc="-5" dirty="0">
                <a:latin typeface="Carlito"/>
                <a:cs typeface="Carlito"/>
              </a:rPr>
              <a:t>yönetimi; </a:t>
            </a:r>
            <a:r>
              <a:rPr sz="1200" b="1" spc="-10" dirty="0">
                <a:latin typeface="Carlito"/>
                <a:cs typeface="Carlito"/>
              </a:rPr>
              <a:t>kaliteden </a:t>
            </a:r>
            <a:r>
              <a:rPr sz="1200" b="1" spc="-5" dirty="0">
                <a:latin typeface="Carlito"/>
                <a:cs typeface="Carlito"/>
              </a:rPr>
              <a:t>ödün vermeden az </a:t>
            </a:r>
            <a:r>
              <a:rPr sz="1200" b="1" spc="-10" dirty="0">
                <a:latin typeface="Carlito"/>
                <a:cs typeface="Carlito"/>
              </a:rPr>
              <a:t>kaynakla, </a:t>
            </a:r>
            <a:r>
              <a:rPr sz="1200" b="1" dirty="0">
                <a:latin typeface="Carlito"/>
                <a:cs typeface="Carlito"/>
              </a:rPr>
              <a:t>kısa </a:t>
            </a:r>
            <a:r>
              <a:rPr sz="1200" b="1" spc="-5" dirty="0">
                <a:latin typeface="Carlito"/>
                <a:cs typeface="Carlito"/>
              </a:rPr>
              <a:t>sürede </a:t>
            </a:r>
            <a:r>
              <a:rPr sz="1200" b="1" dirty="0">
                <a:latin typeface="Carlito"/>
                <a:cs typeface="Carlito"/>
              </a:rPr>
              <a:t>daha </a:t>
            </a:r>
            <a:r>
              <a:rPr sz="1200" b="1" spc="-10" dirty="0">
                <a:latin typeface="Carlito"/>
                <a:cs typeface="Carlito"/>
              </a:rPr>
              <a:t>fazla  </a:t>
            </a:r>
            <a:r>
              <a:rPr sz="1200" b="1" spc="-5" dirty="0">
                <a:latin typeface="Carlito"/>
                <a:cs typeface="Carlito"/>
              </a:rPr>
              <a:t>işin </a:t>
            </a:r>
            <a:r>
              <a:rPr sz="1200" b="1" spc="-15" dirty="0">
                <a:latin typeface="Carlito"/>
                <a:cs typeface="Carlito"/>
              </a:rPr>
              <a:t>yapılarak </a:t>
            </a:r>
            <a:r>
              <a:rPr sz="1200" b="1" spc="-5" dirty="0">
                <a:latin typeface="Carlito"/>
                <a:cs typeface="Carlito"/>
              </a:rPr>
              <a:t>maliyetlerin düşürülmesi</a:t>
            </a:r>
            <a:r>
              <a:rPr sz="1200" spc="-5" dirty="0">
                <a:latin typeface="Carlito"/>
                <a:cs typeface="Carlito"/>
              </a:rPr>
              <a:t>ni </a:t>
            </a:r>
            <a:r>
              <a:rPr sz="1200" spc="-35" dirty="0">
                <a:latin typeface="Carlito"/>
                <a:cs typeface="Carlito"/>
              </a:rPr>
              <a:t>sağlar. </a:t>
            </a:r>
            <a:r>
              <a:rPr sz="1200" dirty="0">
                <a:latin typeface="Carlito"/>
                <a:cs typeface="Carlito"/>
              </a:rPr>
              <a:t>Başarılı </a:t>
            </a:r>
            <a:r>
              <a:rPr sz="1200" spc="-5" dirty="0">
                <a:latin typeface="Carlito"/>
                <a:cs typeface="Carlito"/>
              </a:rPr>
              <a:t>bir </a:t>
            </a:r>
            <a:r>
              <a:rPr sz="1200" spc="-10" dirty="0">
                <a:latin typeface="Carlito"/>
                <a:cs typeface="Carlito"/>
              </a:rPr>
              <a:t>proje </a:t>
            </a:r>
            <a:r>
              <a:rPr sz="1200" spc="-5" dirty="0">
                <a:latin typeface="Carlito"/>
                <a:cs typeface="Carlito"/>
              </a:rPr>
              <a:t>yönetimi için  </a:t>
            </a:r>
            <a:r>
              <a:rPr sz="1200" spc="-10" dirty="0">
                <a:latin typeface="Carlito"/>
                <a:cs typeface="Carlito"/>
              </a:rPr>
              <a:t>kaynakların </a:t>
            </a:r>
            <a:r>
              <a:rPr sz="1200" dirty="0">
                <a:latin typeface="Carlito"/>
                <a:cs typeface="Carlito"/>
              </a:rPr>
              <a:t>mümkün </a:t>
            </a:r>
            <a:r>
              <a:rPr sz="1200" spc="-5" dirty="0">
                <a:latin typeface="Carlito"/>
                <a:cs typeface="Carlito"/>
              </a:rPr>
              <a:t>olan en verimli </a:t>
            </a:r>
            <a:r>
              <a:rPr sz="1200" dirty="0">
                <a:latin typeface="Carlito"/>
                <a:cs typeface="Carlito"/>
              </a:rPr>
              <a:t>şekilde </a:t>
            </a:r>
            <a:r>
              <a:rPr sz="1200" spc="-15" dirty="0">
                <a:latin typeface="Carlito"/>
                <a:cs typeface="Carlito"/>
              </a:rPr>
              <a:t>ve projeye </a:t>
            </a:r>
            <a:r>
              <a:rPr sz="1200" spc="-5" dirty="0">
                <a:latin typeface="Carlito"/>
                <a:cs typeface="Carlito"/>
              </a:rPr>
              <a:t>en </a:t>
            </a:r>
            <a:r>
              <a:rPr sz="1200" dirty="0">
                <a:latin typeface="Carlito"/>
                <a:cs typeface="Carlito"/>
              </a:rPr>
              <a:t>az </a:t>
            </a:r>
            <a:r>
              <a:rPr sz="1200" spc="-10" dirty="0">
                <a:latin typeface="Carlito"/>
                <a:cs typeface="Carlito"/>
              </a:rPr>
              <a:t>maliyet </a:t>
            </a:r>
            <a:r>
              <a:rPr sz="1200" spc="-20" dirty="0">
                <a:latin typeface="Carlito"/>
                <a:cs typeface="Carlito"/>
              </a:rPr>
              <a:t>yaratarak  </a:t>
            </a:r>
            <a:r>
              <a:rPr sz="1200" spc="-5" dirty="0">
                <a:latin typeface="Carlito"/>
                <a:cs typeface="Carlito"/>
              </a:rPr>
              <a:t>kullanılması </a:t>
            </a:r>
            <a:r>
              <a:rPr sz="1200" spc="-20" dirty="0">
                <a:latin typeface="Carlito"/>
                <a:cs typeface="Carlito"/>
              </a:rPr>
              <a:t>gerekmektedir. </a:t>
            </a:r>
            <a:r>
              <a:rPr sz="1200" spc="-5" dirty="0">
                <a:latin typeface="Carlito"/>
                <a:cs typeface="Carlito"/>
              </a:rPr>
              <a:t>Bunu sağlamanın </a:t>
            </a:r>
            <a:r>
              <a:rPr sz="1200" spc="-10" dirty="0">
                <a:latin typeface="Carlito"/>
                <a:cs typeface="Carlito"/>
              </a:rPr>
              <a:t>yolu proje </a:t>
            </a:r>
            <a:r>
              <a:rPr sz="1200" spc="-5" dirty="0">
                <a:latin typeface="Carlito"/>
                <a:cs typeface="Carlito"/>
              </a:rPr>
              <a:t>süresince </a:t>
            </a:r>
            <a:r>
              <a:rPr sz="1200" spc="-10" dirty="0">
                <a:latin typeface="Carlito"/>
                <a:cs typeface="Carlito"/>
              </a:rPr>
              <a:t>gerekli  kaynakları </a:t>
            </a:r>
            <a:r>
              <a:rPr sz="1200" spc="-5" dirty="0">
                <a:latin typeface="Carlito"/>
                <a:cs typeface="Carlito"/>
              </a:rPr>
              <a:t>en alt </a:t>
            </a:r>
            <a:r>
              <a:rPr sz="1200" spc="-15" dirty="0">
                <a:latin typeface="Carlito"/>
                <a:cs typeface="Carlito"/>
              </a:rPr>
              <a:t>ve </a:t>
            </a:r>
            <a:r>
              <a:rPr sz="1200" spc="-5" dirty="0">
                <a:latin typeface="Carlito"/>
                <a:cs typeface="Carlito"/>
              </a:rPr>
              <a:t>en </a:t>
            </a:r>
            <a:r>
              <a:rPr sz="1200" spc="-10" dirty="0">
                <a:latin typeface="Carlito"/>
                <a:cs typeface="Carlito"/>
              </a:rPr>
              <a:t>üst </a:t>
            </a:r>
            <a:r>
              <a:rPr sz="1200" dirty="0">
                <a:latin typeface="Carlito"/>
                <a:cs typeface="Carlito"/>
              </a:rPr>
              <a:t>limitlerinde </a:t>
            </a:r>
            <a:r>
              <a:rPr sz="1200" spc="-10" dirty="0">
                <a:latin typeface="Carlito"/>
                <a:cs typeface="Carlito"/>
              </a:rPr>
              <a:t>dalgalanarak </a:t>
            </a:r>
            <a:r>
              <a:rPr sz="1200" spc="-5" dirty="0">
                <a:latin typeface="Carlito"/>
                <a:cs typeface="Carlito"/>
              </a:rPr>
              <a:t>kullanmak yerine optimum bir  seviyede </a:t>
            </a:r>
            <a:r>
              <a:rPr sz="1200" spc="-10" dirty="0">
                <a:latin typeface="Carlito"/>
                <a:cs typeface="Carlito"/>
              </a:rPr>
              <a:t>tutarak </a:t>
            </a:r>
            <a:r>
              <a:rPr sz="1200" dirty="0">
                <a:latin typeface="Carlito"/>
                <a:cs typeface="Carlito"/>
              </a:rPr>
              <a:t>en </a:t>
            </a:r>
            <a:r>
              <a:rPr sz="1200" spc="-5" dirty="0">
                <a:latin typeface="Carlito"/>
                <a:cs typeface="Carlito"/>
              </a:rPr>
              <a:t>verimli </a:t>
            </a:r>
            <a:r>
              <a:rPr sz="1200" dirty="0">
                <a:latin typeface="Carlito"/>
                <a:cs typeface="Carlito"/>
              </a:rPr>
              <a:t>şekilde </a:t>
            </a:r>
            <a:r>
              <a:rPr sz="1200" spc="-10" dirty="0">
                <a:latin typeface="Carlito"/>
                <a:cs typeface="Carlito"/>
              </a:rPr>
              <a:t>kullanmaktan </a:t>
            </a:r>
            <a:r>
              <a:rPr sz="1200" spc="-40" dirty="0">
                <a:latin typeface="Carlito"/>
                <a:cs typeface="Carlito"/>
              </a:rPr>
              <a:t>geçer. </a:t>
            </a:r>
            <a:r>
              <a:rPr sz="1200" dirty="0">
                <a:latin typeface="Carlito"/>
                <a:cs typeface="Carlito"/>
              </a:rPr>
              <a:t>Bu </a:t>
            </a:r>
            <a:r>
              <a:rPr sz="1200" spc="-10" dirty="0">
                <a:latin typeface="Carlito"/>
                <a:cs typeface="Carlito"/>
              </a:rPr>
              <a:t>metoda </a:t>
            </a:r>
            <a:r>
              <a:rPr sz="1200" b="1" spc="-15" dirty="0">
                <a:latin typeface="Carlito"/>
                <a:cs typeface="Carlito"/>
              </a:rPr>
              <a:t>kaynak  </a:t>
            </a:r>
            <a:r>
              <a:rPr sz="1200" b="1" spc="-5" dirty="0">
                <a:latin typeface="Carlito"/>
                <a:cs typeface="Carlito"/>
              </a:rPr>
              <a:t>dengelemesi </a:t>
            </a:r>
            <a:r>
              <a:rPr sz="1200" dirty="0">
                <a:latin typeface="Carlito"/>
                <a:cs typeface="Carlito"/>
              </a:rPr>
              <a:t>adı </a:t>
            </a:r>
            <a:r>
              <a:rPr sz="1200" spc="-30" dirty="0">
                <a:latin typeface="Carlito"/>
                <a:cs typeface="Carlito"/>
              </a:rPr>
              <a:t>verilir. </a:t>
            </a:r>
            <a:r>
              <a:rPr sz="1200" dirty="0">
                <a:latin typeface="Carlito"/>
                <a:cs typeface="Carlito"/>
              </a:rPr>
              <a:t>Bu </a:t>
            </a:r>
            <a:r>
              <a:rPr sz="1200" spc="-5" dirty="0">
                <a:latin typeface="Carlito"/>
                <a:cs typeface="Carlito"/>
              </a:rPr>
              <a:t>şekilde </a:t>
            </a:r>
            <a:r>
              <a:rPr sz="1200" spc="-10" dirty="0">
                <a:latin typeface="Carlito"/>
                <a:cs typeface="Carlito"/>
              </a:rPr>
              <a:t>gereksiz </a:t>
            </a:r>
            <a:r>
              <a:rPr sz="1200" spc="-15" dirty="0">
                <a:latin typeface="Carlito"/>
                <a:cs typeface="Carlito"/>
              </a:rPr>
              <a:t>yere kaynak </a:t>
            </a:r>
            <a:r>
              <a:rPr sz="1200" spc="-10" dirty="0">
                <a:latin typeface="Carlito"/>
                <a:cs typeface="Carlito"/>
              </a:rPr>
              <a:t>tüketimi </a:t>
            </a:r>
            <a:r>
              <a:rPr sz="1200" spc="-5" dirty="0">
                <a:latin typeface="Carlito"/>
                <a:cs typeface="Carlito"/>
              </a:rPr>
              <a:t>önlenerek,  </a:t>
            </a:r>
            <a:r>
              <a:rPr sz="1200" spc="-10" dirty="0">
                <a:latin typeface="Carlito"/>
                <a:cs typeface="Carlito"/>
              </a:rPr>
              <a:t>ihtiyaç </a:t>
            </a:r>
            <a:r>
              <a:rPr sz="1200" dirty="0">
                <a:latin typeface="Carlito"/>
                <a:cs typeface="Carlito"/>
              </a:rPr>
              <a:t>anında </a:t>
            </a:r>
            <a:r>
              <a:rPr sz="1200" spc="-5" dirty="0">
                <a:latin typeface="Carlito"/>
                <a:cs typeface="Carlito"/>
              </a:rPr>
              <a:t>doğabilecek olası </a:t>
            </a:r>
            <a:r>
              <a:rPr sz="1200" spc="-15" dirty="0">
                <a:latin typeface="Carlito"/>
                <a:cs typeface="Carlito"/>
              </a:rPr>
              <a:t>kaynak </a:t>
            </a:r>
            <a:r>
              <a:rPr sz="1200" spc="-5" dirty="0">
                <a:latin typeface="Carlito"/>
                <a:cs typeface="Carlito"/>
              </a:rPr>
              <a:t>yokluklarının </a:t>
            </a:r>
            <a:r>
              <a:rPr sz="1200" dirty="0">
                <a:latin typeface="Carlito"/>
                <a:cs typeface="Carlito"/>
              </a:rPr>
              <a:t>da önüne </a:t>
            </a:r>
            <a:r>
              <a:rPr sz="1200" spc="-5" dirty="0">
                <a:latin typeface="Carlito"/>
                <a:cs typeface="Carlito"/>
              </a:rPr>
              <a:t>geçilmeye</a:t>
            </a:r>
            <a:r>
              <a:rPr sz="1200" spc="10" dirty="0">
                <a:latin typeface="Carlito"/>
                <a:cs typeface="Carlito"/>
              </a:rPr>
              <a:t> </a:t>
            </a:r>
            <a:r>
              <a:rPr sz="1200" spc="-25" dirty="0">
                <a:latin typeface="Carlito"/>
                <a:cs typeface="Carlito"/>
              </a:rPr>
              <a:t>çalışılır.</a:t>
            </a:r>
            <a:endParaRPr sz="1200" dirty="0">
              <a:latin typeface="Carlito"/>
              <a:cs typeface="Carlito"/>
            </a:endParaRPr>
          </a:p>
          <a:p>
            <a:pPr marL="355600" marR="6350" indent="-342900" algn="just">
              <a:lnSpc>
                <a:spcPct val="100000"/>
              </a:lnSpc>
              <a:spcBef>
                <a:spcPts val="1205"/>
              </a:spcBef>
              <a:buFont typeface="Arial"/>
              <a:buChar char="•"/>
              <a:tabLst>
                <a:tab pos="355600" algn="l"/>
              </a:tabLst>
            </a:pPr>
            <a:r>
              <a:rPr sz="1200" dirty="0">
                <a:latin typeface="Carlito"/>
                <a:cs typeface="Carlito"/>
              </a:rPr>
              <a:t>Gelişmiş </a:t>
            </a:r>
            <a:r>
              <a:rPr sz="1200" spc="-10" dirty="0">
                <a:latin typeface="Carlito"/>
                <a:cs typeface="Carlito"/>
              </a:rPr>
              <a:t>proje yönetimi </a:t>
            </a:r>
            <a:r>
              <a:rPr sz="1200" spc="-5" dirty="0">
                <a:latin typeface="Carlito"/>
                <a:cs typeface="Carlito"/>
              </a:rPr>
              <a:t>metotları </a:t>
            </a:r>
            <a:r>
              <a:rPr sz="1200" spc="-15" dirty="0">
                <a:latin typeface="Carlito"/>
                <a:cs typeface="Carlito"/>
              </a:rPr>
              <a:t>ve </a:t>
            </a:r>
            <a:r>
              <a:rPr sz="1200" spc="-10" dirty="0">
                <a:latin typeface="Carlito"/>
                <a:cs typeface="Carlito"/>
              </a:rPr>
              <a:t>bilgisayar </a:t>
            </a:r>
            <a:r>
              <a:rPr sz="1200" spc="-5" dirty="0">
                <a:latin typeface="Carlito"/>
                <a:cs typeface="Carlito"/>
              </a:rPr>
              <a:t>yazılımları </a:t>
            </a:r>
            <a:r>
              <a:rPr sz="1200" dirty="0">
                <a:latin typeface="Carlito"/>
                <a:cs typeface="Carlito"/>
              </a:rPr>
              <a:t>gibi </a:t>
            </a:r>
            <a:r>
              <a:rPr sz="1200" spc="-5" dirty="0">
                <a:latin typeface="Carlito"/>
                <a:cs typeface="Carlito"/>
              </a:rPr>
              <a:t>modern </a:t>
            </a:r>
            <a:r>
              <a:rPr sz="1200" spc="-10" dirty="0">
                <a:latin typeface="Carlito"/>
                <a:cs typeface="Carlito"/>
              </a:rPr>
              <a:t>araçlara  </a:t>
            </a:r>
            <a:r>
              <a:rPr sz="1200" spc="-5" dirty="0">
                <a:latin typeface="Carlito"/>
                <a:cs typeface="Carlito"/>
              </a:rPr>
              <a:t>rağmen </a:t>
            </a:r>
            <a:r>
              <a:rPr sz="1200" b="1" spc="-5" dirty="0">
                <a:latin typeface="Carlito"/>
                <a:cs typeface="Carlito"/>
              </a:rPr>
              <a:t>projenin başarısında ki en önemli </a:t>
            </a:r>
            <a:r>
              <a:rPr sz="1200" b="1" spc="-15" dirty="0">
                <a:latin typeface="Carlito"/>
                <a:cs typeface="Carlito"/>
              </a:rPr>
              <a:t>faktör </a:t>
            </a:r>
            <a:r>
              <a:rPr sz="1200" b="1" spc="-25" dirty="0">
                <a:latin typeface="Carlito"/>
                <a:cs typeface="Carlito"/>
              </a:rPr>
              <a:t>insan</a:t>
            </a:r>
            <a:r>
              <a:rPr sz="1200" spc="-25" dirty="0">
                <a:latin typeface="Carlito"/>
                <a:cs typeface="Carlito"/>
              </a:rPr>
              <a:t>dır. </a:t>
            </a:r>
            <a:r>
              <a:rPr sz="1200" spc="-10" dirty="0">
                <a:latin typeface="Carlito"/>
                <a:cs typeface="Carlito"/>
              </a:rPr>
              <a:t>Projelerin </a:t>
            </a:r>
            <a:r>
              <a:rPr sz="1200" spc="-5" dirty="0">
                <a:latin typeface="Carlito"/>
                <a:cs typeface="Carlito"/>
              </a:rPr>
              <a:t>yönetiminde  </a:t>
            </a:r>
            <a:r>
              <a:rPr sz="1200" spc="-10" dirty="0">
                <a:latin typeface="Carlito"/>
                <a:cs typeface="Carlito"/>
              </a:rPr>
              <a:t>kararlar </a:t>
            </a:r>
            <a:r>
              <a:rPr sz="1200" dirty="0">
                <a:latin typeface="Carlito"/>
                <a:cs typeface="Carlito"/>
              </a:rPr>
              <a:t>genellikle </a:t>
            </a:r>
            <a:r>
              <a:rPr sz="1200" spc="-10" dirty="0">
                <a:latin typeface="Carlito"/>
                <a:cs typeface="Carlito"/>
              </a:rPr>
              <a:t>birkaç üst </a:t>
            </a:r>
            <a:r>
              <a:rPr sz="1200" spc="-15" dirty="0">
                <a:latin typeface="Carlito"/>
                <a:cs typeface="Carlito"/>
              </a:rPr>
              <a:t>düzey proje </a:t>
            </a:r>
            <a:r>
              <a:rPr sz="1200" spc="-5" dirty="0">
                <a:latin typeface="Carlito"/>
                <a:cs typeface="Carlito"/>
              </a:rPr>
              <a:t>yöneticisine </a:t>
            </a:r>
            <a:r>
              <a:rPr sz="1200" spc="-20" dirty="0">
                <a:latin typeface="Carlito"/>
                <a:cs typeface="Carlito"/>
              </a:rPr>
              <a:t>bırakılmıştır. </a:t>
            </a:r>
            <a:r>
              <a:rPr sz="1200" spc="-10" dirty="0">
                <a:latin typeface="Carlito"/>
                <a:cs typeface="Carlito"/>
              </a:rPr>
              <a:t>Projenin  yönetim </a:t>
            </a:r>
            <a:r>
              <a:rPr sz="1200" spc="-5" dirty="0">
                <a:latin typeface="Carlito"/>
                <a:cs typeface="Carlito"/>
              </a:rPr>
              <a:t>süreci </a:t>
            </a:r>
            <a:r>
              <a:rPr sz="1200" spc="-10" dirty="0">
                <a:latin typeface="Carlito"/>
                <a:cs typeface="Carlito"/>
              </a:rPr>
              <a:t>boyunca </a:t>
            </a:r>
            <a:r>
              <a:rPr sz="1200" spc="-5" dirty="0">
                <a:latin typeface="Carlito"/>
                <a:cs typeface="Carlito"/>
              </a:rPr>
              <a:t>yöneticilerin sayısız </a:t>
            </a:r>
            <a:r>
              <a:rPr sz="1200" spc="-15" dirty="0">
                <a:latin typeface="Carlito"/>
                <a:cs typeface="Carlito"/>
              </a:rPr>
              <a:t>kararı </a:t>
            </a:r>
            <a:r>
              <a:rPr sz="1200" spc="-5" dirty="0">
                <a:latin typeface="Carlito"/>
                <a:cs typeface="Carlito"/>
              </a:rPr>
              <a:t>en </a:t>
            </a:r>
            <a:r>
              <a:rPr sz="1200" dirty="0">
                <a:latin typeface="Carlito"/>
                <a:cs typeface="Carlito"/>
              </a:rPr>
              <a:t>doğru </a:t>
            </a:r>
            <a:r>
              <a:rPr sz="1200" spc="-5" dirty="0">
                <a:latin typeface="Carlito"/>
                <a:cs typeface="Carlito"/>
              </a:rPr>
              <a:t>şekilde </a:t>
            </a:r>
            <a:r>
              <a:rPr sz="1200" spc="-10" dirty="0">
                <a:latin typeface="Carlito"/>
                <a:cs typeface="Carlito"/>
              </a:rPr>
              <a:t>ve </a:t>
            </a:r>
            <a:r>
              <a:rPr sz="1200" spc="-5" dirty="0">
                <a:latin typeface="Carlito"/>
                <a:cs typeface="Carlito"/>
              </a:rPr>
              <a:t>en kısa  </a:t>
            </a:r>
            <a:r>
              <a:rPr sz="1200" spc="-10" dirty="0">
                <a:latin typeface="Carlito"/>
                <a:cs typeface="Carlito"/>
              </a:rPr>
              <a:t>süre </a:t>
            </a:r>
            <a:r>
              <a:rPr sz="1200" dirty="0">
                <a:latin typeface="Carlito"/>
                <a:cs typeface="Carlito"/>
              </a:rPr>
              <a:t>içerisinde almaları </a:t>
            </a:r>
            <a:r>
              <a:rPr sz="1200" spc="-20" dirty="0">
                <a:latin typeface="Carlito"/>
                <a:cs typeface="Carlito"/>
              </a:rPr>
              <a:t>gerekmektedir. </a:t>
            </a:r>
            <a:r>
              <a:rPr sz="1200" spc="-5" dirty="0">
                <a:latin typeface="Carlito"/>
                <a:cs typeface="Carlito"/>
              </a:rPr>
              <a:t>Birçok durumda doğru </a:t>
            </a:r>
            <a:r>
              <a:rPr sz="1200" spc="-15" dirty="0">
                <a:latin typeface="Carlito"/>
                <a:cs typeface="Carlito"/>
              </a:rPr>
              <a:t>kararın </a:t>
            </a:r>
            <a:r>
              <a:rPr sz="1200" spc="-5" dirty="0">
                <a:latin typeface="Carlito"/>
                <a:cs typeface="Carlito"/>
              </a:rPr>
              <a:t>alınması  </a:t>
            </a:r>
            <a:r>
              <a:rPr sz="1200" dirty="0">
                <a:latin typeface="Carlito"/>
                <a:cs typeface="Carlito"/>
              </a:rPr>
              <a:t>için </a:t>
            </a:r>
            <a:r>
              <a:rPr sz="1200" spc="-10" dirty="0">
                <a:latin typeface="Carlito"/>
                <a:cs typeface="Carlito"/>
              </a:rPr>
              <a:t>gerekli faktörlerin </a:t>
            </a:r>
            <a:r>
              <a:rPr sz="1200" spc="-5" dirty="0">
                <a:latin typeface="Carlito"/>
                <a:cs typeface="Carlito"/>
              </a:rPr>
              <a:t>oluşmasını </a:t>
            </a:r>
            <a:r>
              <a:rPr sz="1200" spc="-10" dirty="0">
                <a:latin typeface="Carlito"/>
                <a:cs typeface="Carlito"/>
              </a:rPr>
              <a:t>beklerken kaybedilen zamanın </a:t>
            </a:r>
            <a:r>
              <a:rPr sz="1200" spc="-5" dirty="0">
                <a:latin typeface="Carlito"/>
                <a:cs typeface="Carlito"/>
              </a:rPr>
              <a:t>maliyeti, alınacak  yanlış bir </a:t>
            </a:r>
            <a:r>
              <a:rPr sz="1200" spc="-15" dirty="0">
                <a:latin typeface="Carlito"/>
                <a:cs typeface="Carlito"/>
              </a:rPr>
              <a:t>kararın projeye </a:t>
            </a:r>
            <a:r>
              <a:rPr sz="1200" spc="-5" dirty="0">
                <a:latin typeface="Carlito"/>
                <a:cs typeface="Carlito"/>
              </a:rPr>
              <a:t>doğuracağı ek </a:t>
            </a:r>
            <a:r>
              <a:rPr sz="1200" spc="-10" dirty="0">
                <a:latin typeface="Carlito"/>
                <a:cs typeface="Carlito"/>
              </a:rPr>
              <a:t>maliyetten </a:t>
            </a:r>
            <a:r>
              <a:rPr sz="1200" dirty="0">
                <a:latin typeface="Carlito"/>
                <a:cs typeface="Carlito"/>
              </a:rPr>
              <a:t>daha</a:t>
            </a:r>
            <a:r>
              <a:rPr sz="1200" spc="30" dirty="0">
                <a:latin typeface="Carlito"/>
                <a:cs typeface="Carlito"/>
              </a:rPr>
              <a:t> </a:t>
            </a:r>
            <a:r>
              <a:rPr sz="1200" spc="-30" dirty="0">
                <a:latin typeface="Carlito"/>
                <a:cs typeface="Carlito"/>
              </a:rPr>
              <a:t>fazladır.</a:t>
            </a:r>
            <a:endParaRPr sz="12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1696874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02076" y="634873"/>
            <a:ext cx="287401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/>
              <a:t>PROJE</a:t>
            </a:r>
            <a:r>
              <a:rPr sz="2000" spc="-65" dirty="0"/>
              <a:t> </a:t>
            </a:r>
            <a:r>
              <a:rPr sz="2000" spc="-20" dirty="0"/>
              <a:t>YÖNETİMİ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5" dirty="0"/>
              <a:t>7</a:t>
            </a:fld>
            <a:r>
              <a:rPr spc="-10" dirty="0"/>
              <a:t>/84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0695" y="1671167"/>
            <a:ext cx="8836025" cy="2782813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367665">
              <a:lnSpc>
                <a:spcPct val="100000"/>
              </a:lnSpc>
              <a:spcBef>
                <a:spcPts val="1300"/>
              </a:spcBef>
            </a:pPr>
            <a:r>
              <a:rPr sz="1600" b="1" spc="-10" dirty="0">
                <a:latin typeface="Carlito"/>
                <a:cs typeface="Carlito"/>
              </a:rPr>
              <a:t>Proje</a:t>
            </a:r>
            <a:r>
              <a:rPr sz="1600" b="1" spc="-15" dirty="0">
                <a:latin typeface="Carlito"/>
                <a:cs typeface="Carlito"/>
              </a:rPr>
              <a:t> </a:t>
            </a:r>
            <a:r>
              <a:rPr sz="1600" b="1" spc="-20" dirty="0">
                <a:latin typeface="Carlito"/>
                <a:cs typeface="Carlito"/>
              </a:rPr>
              <a:t>Yönetimi</a:t>
            </a:r>
            <a:endParaRPr sz="16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55600" algn="l"/>
              </a:tabLst>
            </a:pPr>
            <a:r>
              <a:rPr sz="1600" spc="-10" dirty="0">
                <a:latin typeface="Carlito"/>
                <a:cs typeface="Carlito"/>
              </a:rPr>
              <a:t>Projelerin </a:t>
            </a:r>
            <a:r>
              <a:rPr sz="1600" spc="-5" dirty="0">
                <a:latin typeface="Carlito"/>
                <a:cs typeface="Carlito"/>
              </a:rPr>
              <a:t>tamamlanma süreleri belli bir optimum </a:t>
            </a:r>
            <a:r>
              <a:rPr sz="1600" spc="-10" dirty="0">
                <a:latin typeface="Carlito"/>
                <a:cs typeface="Carlito"/>
              </a:rPr>
              <a:t>zaman </a:t>
            </a:r>
            <a:r>
              <a:rPr sz="1600" spc="-5" dirty="0">
                <a:latin typeface="Carlito"/>
                <a:cs typeface="Carlito"/>
              </a:rPr>
              <a:t>aralığını </a:t>
            </a:r>
            <a:r>
              <a:rPr sz="1600" dirty="0">
                <a:latin typeface="Carlito"/>
                <a:cs typeface="Carlito"/>
              </a:rPr>
              <a:t>geçtiği </a:t>
            </a:r>
            <a:r>
              <a:rPr sz="1600" spc="-20" dirty="0">
                <a:latin typeface="Carlito"/>
                <a:cs typeface="Carlito"/>
              </a:rPr>
              <a:t>takdirde  </a:t>
            </a:r>
            <a:r>
              <a:rPr sz="1600" dirty="0">
                <a:latin typeface="Carlito"/>
                <a:cs typeface="Carlito"/>
              </a:rPr>
              <a:t>genel </a:t>
            </a:r>
            <a:r>
              <a:rPr sz="1600" spc="-10" dirty="0">
                <a:latin typeface="Carlito"/>
                <a:cs typeface="Carlito"/>
              </a:rPr>
              <a:t>olarak </a:t>
            </a:r>
            <a:r>
              <a:rPr sz="1600" spc="-5" dirty="0">
                <a:latin typeface="Carlito"/>
                <a:cs typeface="Carlito"/>
              </a:rPr>
              <a:t>maliyetler </a:t>
            </a:r>
            <a:r>
              <a:rPr sz="1600" spc="-10" dirty="0">
                <a:latin typeface="Carlito"/>
                <a:cs typeface="Carlito"/>
              </a:rPr>
              <a:t>artmaya </a:t>
            </a:r>
            <a:r>
              <a:rPr sz="1600" spc="-35" dirty="0">
                <a:latin typeface="Carlito"/>
                <a:cs typeface="Carlito"/>
              </a:rPr>
              <a:t>başlar. </a:t>
            </a:r>
            <a:r>
              <a:rPr sz="1600" spc="-10" dirty="0">
                <a:latin typeface="Carlito"/>
                <a:cs typeface="Carlito"/>
              </a:rPr>
              <a:t>Birçok projenin </a:t>
            </a:r>
            <a:r>
              <a:rPr sz="1600" spc="-5" dirty="0">
                <a:latin typeface="Carlito"/>
                <a:cs typeface="Carlito"/>
              </a:rPr>
              <a:t>bitiş tarihi başlangıcında  </a:t>
            </a:r>
            <a:r>
              <a:rPr sz="1600" spc="-15" dirty="0">
                <a:latin typeface="Carlito"/>
                <a:cs typeface="Carlito"/>
              </a:rPr>
              <a:t>kesin </a:t>
            </a:r>
            <a:r>
              <a:rPr sz="1600" spc="-10" dirty="0">
                <a:latin typeface="Carlito"/>
                <a:cs typeface="Carlito"/>
              </a:rPr>
              <a:t>olarak </a:t>
            </a:r>
            <a:r>
              <a:rPr sz="1600" spc="-5" dirty="0">
                <a:latin typeface="Carlito"/>
                <a:cs typeface="Carlito"/>
              </a:rPr>
              <a:t>belirlenmiş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dirty="0">
                <a:latin typeface="Carlito"/>
                <a:cs typeface="Carlito"/>
              </a:rPr>
              <a:t>bu </a:t>
            </a:r>
            <a:r>
              <a:rPr sz="1600" spc="-10" dirty="0">
                <a:latin typeface="Carlito"/>
                <a:cs typeface="Carlito"/>
              </a:rPr>
              <a:t>tarihe </a:t>
            </a:r>
            <a:r>
              <a:rPr sz="1600" spc="-15" dirty="0">
                <a:latin typeface="Carlito"/>
                <a:cs typeface="Carlito"/>
              </a:rPr>
              <a:t>göre </a:t>
            </a:r>
            <a:r>
              <a:rPr sz="1600" spc="-10" dirty="0">
                <a:latin typeface="Carlito"/>
                <a:cs typeface="Carlito"/>
              </a:rPr>
              <a:t>faaliyet </a:t>
            </a:r>
            <a:r>
              <a:rPr sz="1600" spc="-5" dirty="0">
                <a:latin typeface="Carlito"/>
                <a:cs typeface="Carlito"/>
              </a:rPr>
              <a:t>planları </a:t>
            </a:r>
            <a:r>
              <a:rPr sz="1600" spc="-25" dirty="0">
                <a:latin typeface="Carlito"/>
                <a:cs typeface="Carlito"/>
              </a:rPr>
              <a:t>yapılmıştır. </a:t>
            </a:r>
            <a:r>
              <a:rPr sz="1600" dirty="0">
                <a:latin typeface="Carlito"/>
                <a:cs typeface="Carlito"/>
              </a:rPr>
              <a:t>Bu </a:t>
            </a:r>
            <a:r>
              <a:rPr sz="1600" spc="-10" dirty="0">
                <a:latin typeface="Carlito"/>
                <a:cs typeface="Carlito"/>
              </a:rPr>
              <a:t>tarih </a:t>
            </a:r>
            <a:r>
              <a:rPr sz="1600" dirty="0">
                <a:latin typeface="Carlito"/>
                <a:cs typeface="Carlito"/>
              </a:rPr>
              <a:t>için  </a:t>
            </a:r>
            <a:r>
              <a:rPr sz="1600" spc="-5" dirty="0">
                <a:latin typeface="Carlito"/>
                <a:cs typeface="Carlito"/>
              </a:rPr>
              <a:t>belli </a:t>
            </a:r>
            <a:r>
              <a:rPr sz="1600" dirty="0">
                <a:latin typeface="Carlito"/>
                <a:cs typeface="Carlito"/>
              </a:rPr>
              <a:t>bir </a:t>
            </a:r>
            <a:r>
              <a:rPr sz="1600" spc="-5" dirty="0">
                <a:latin typeface="Carlito"/>
                <a:cs typeface="Carlito"/>
              </a:rPr>
              <a:t>finansal beklenti </a:t>
            </a:r>
            <a:r>
              <a:rPr sz="1600" spc="-25" dirty="0">
                <a:latin typeface="Carlito"/>
                <a:cs typeface="Carlito"/>
              </a:rPr>
              <a:t>yaratılmıştır. </a:t>
            </a:r>
            <a:r>
              <a:rPr sz="1600" b="1" spc="-10" dirty="0">
                <a:latin typeface="Carlito"/>
                <a:cs typeface="Carlito"/>
              </a:rPr>
              <a:t>Projenin </a:t>
            </a:r>
            <a:r>
              <a:rPr sz="1600" b="1" spc="-5" dirty="0">
                <a:latin typeface="Carlito"/>
                <a:cs typeface="Carlito"/>
              </a:rPr>
              <a:t>öngörülen </a:t>
            </a:r>
            <a:r>
              <a:rPr sz="1600" b="1" spc="-15" dirty="0">
                <a:latin typeface="Carlito"/>
                <a:cs typeface="Carlito"/>
              </a:rPr>
              <a:t>tarihte  </a:t>
            </a:r>
            <a:r>
              <a:rPr sz="1600" b="1" spc="-5" dirty="0">
                <a:latin typeface="Carlito"/>
                <a:cs typeface="Carlito"/>
              </a:rPr>
              <a:t>gerçekleşmemesi, </a:t>
            </a:r>
            <a:r>
              <a:rPr sz="1600" b="1" dirty="0">
                <a:latin typeface="Carlito"/>
                <a:cs typeface="Carlito"/>
              </a:rPr>
              <a:t>o </a:t>
            </a:r>
            <a:r>
              <a:rPr sz="1600" b="1" spc="-15" dirty="0">
                <a:latin typeface="Carlito"/>
                <a:cs typeface="Carlito"/>
              </a:rPr>
              <a:t>tarihte </a:t>
            </a:r>
            <a:r>
              <a:rPr sz="1600" b="1" dirty="0">
                <a:latin typeface="Carlito"/>
                <a:cs typeface="Carlito"/>
              </a:rPr>
              <a:t>beklenilen </a:t>
            </a:r>
            <a:r>
              <a:rPr sz="1600" b="1" spc="-5" dirty="0">
                <a:latin typeface="Carlito"/>
                <a:cs typeface="Carlito"/>
              </a:rPr>
              <a:t>finansal </a:t>
            </a:r>
            <a:r>
              <a:rPr sz="1600" b="1" spc="-10" dirty="0">
                <a:latin typeface="Carlito"/>
                <a:cs typeface="Carlito"/>
              </a:rPr>
              <a:t>gelirlere </a:t>
            </a:r>
            <a:r>
              <a:rPr sz="1600" b="1" dirty="0">
                <a:latin typeface="Carlito"/>
                <a:cs typeface="Carlito"/>
              </a:rPr>
              <a:t>sahip </a:t>
            </a:r>
            <a:r>
              <a:rPr sz="1600" b="1" spc="-5" dirty="0">
                <a:latin typeface="Carlito"/>
                <a:cs typeface="Carlito"/>
              </a:rPr>
              <a:t>olamamak  anlamına </a:t>
            </a:r>
            <a:r>
              <a:rPr sz="1600" b="1" spc="-10" dirty="0">
                <a:latin typeface="Carlito"/>
                <a:cs typeface="Carlito"/>
              </a:rPr>
              <a:t>gelmektedir</a:t>
            </a:r>
            <a:r>
              <a:rPr sz="1600" spc="-10" dirty="0">
                <a:latin typeface="Carlito"/>
                <a:cs typeface="Carlito"/>
              </a:rPr>
              <a:t>, </a:t>
            </a:r>
            <a:r>
              <a:rPr sz="1600" spc="-5" dirty="0">
                <a:latin typeface="Carlito"/>
                <a:cs typeface="Carlito"/>
              </a:rPr>
              <a:t>bu durumda yeni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dirty="0">
                <a:latin typeface="Carlito"/>
                <a:cs typeface="Carlito"/>
              </a:rPr>
              <a:t>hesaplanmamış giderlerin </a:t>
            </a:r>
            <a:r>
              <a:rPr sz="1600" spc="-5" dirty="0">
                <a:latin typeface="Carlito"/>
                <a:cs typeface="Carlito"/>
              </a:rPr>
              <a:t>oluşmasına  neden </a:t>
            </a:r>
            <a:r>
              <a:rPr sz="1600" spc="-25" dirty="0">
                <a:latin typeface="Carlito"/>
                <a:cs typeface="Carlito"/>
              </a:rPr>
              <a:t>olacaktır. </a:t>
            </a:r>
            <a:r>
              <a:rPr sz="1600" dirty="0">
                <a:latin typeface="Carlito"/>
                <a:cs typeface="Carlito"/>
              </a:rPr>
              <a:t>Bu </a:t>
            </a:r>
            <a:r>
              <a:rPr sz="1600" spc="-5" dirty="0">
                <a:latin typeface="Carlito"/>
                <a:cs typeface="Carlito"/>
              </a:rPr>
              <a:t>şekilde </a:t>
            </a:r>
            <a:r>
              <a:rPr sz="1600" spc="-10" dirty="0">
                <a:latin typeface="Carlito"/>
                <a:cs typeface="Carlito"/>
              </a:rPr>
              <a:t>projenin </a:t>
            </a:r>
            <a:r>
              <a:rPr sz="1600" spc="-5" dirty="0">
                <a:latin typeface="Carlito"/>
                <a:cs typeface="Carlito"/>
              </a:rPr>
              <a:t>nakit </a:t>
            </a:r>
            <a:r>
              <a:rPr sz="1600" dirty="0">
                <a:latin typeface="Carlito"/>
                <a:cs typeface="Carlito"/>
              </a:rPr>
              <a:t>akışını </a:t>
            </a:r>
            <a:r>
              <a:rPr sz="1600" spc="-10" dirty="0">
                <a:latin typeface="Carlito"/>
                <a:cs typeface="Carlito"/>
              </a:rPr>
              <a:t>negatif yönde bozulur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dirty="0">
                <a:latin typeface="Carlito"/>
                <a:cs typeface="Carlito"/>
              </a:rPr>
              <a:t>ek  </a:t>
            </a:r>
            <a:r>
              <a:rPr sz="1600" spc="-5" dirty="0">
                <a:latin typeface="Carlito"/>
                <a:cs typeface="Carlito"/>
              </a:rPr>
              <a:t>finansal </a:t>
            </a:r>
            <a:r>
              <a:rPr sz="1600" spc="-10" dirty="0">
                <a:latin typeface="Carlito"/>
                <a:cs typeface="Carlito"/>
              </a:rPr>
              <a:t>kaynakların </a:t>
            </a:r>
            <a:r>
              <a:rPr sz="1600" spc="-5" dirty="0">
                <a:latin typeface="Carlito"/>
                <a:cs typeface="Carlito"/>
              </a:rPr>
              <a:t>gereksinimi </a:t>
            </a:r>
            <a:r>
              <a:rPr sz="1600" spc="-45" dirty="0">
                <a:latin typeface="Carlito"/>
                <a:cs typeface="Carlito"/>
              </a:rPr>
              <a:t>doğar. </a:t>
            </a:r>
            <a:r>
              <a:rPr sz="1600" spc="-10" dirty="0">
                <a:latin typeface="Carlito"/>
                <a:cs typeface="Carlito"/>
              </a:rPr>
              <a:t>Ayrıca süreler </a:t>
            </a:r>
            <a:r>
              <a:rPr sz="1600" spc="-15" dirty="0">
                <a:latin typeface="Carlito"/>
                <a:cs typeface="Carlito"/>
              </a:rPr>
              <a:t>uzadıkça </a:t>
            </a:r>
            <a:r>
              <a:rPr sz="1600" spc="-10" dirty="0">
                <a:latin typeface="Carlito"/>
                <a:cs typeface="Carlito"/>
              </a:rPr>
              <a:t>yatırımın  öngörülmüş </a:t>
            </a:r>
            <a:r>
              <a:rPr sz="1600" spc="-5" dirty="0">
                <a:latin typeface="Carlito"/>
                <a:cs typeface="Carlito"/>
              </a:rPr>
              <a:t>birim </a:t>
            </a:r>
            <a:r>
              <a:rPr sz="1600" spc="-10" dirty="0">
                <a:latin typeface="Carlito"/>
                <a:cs typeface="Carlito"/>
              </a:rPr>
              <a:t>fiyatları </a:t>
            </a:r>
            <a:r>
              <a:rPr sz="1600" dirty="0">
                <a:latin typeface="Carlito"/>
                <a:cs typeface="Carlito"/>
              </a:rPr>
              <a:t>değişir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spc="-10" dirty="0">
                <a:latin typeface="Carlito"/>
                <a:cs typeface="Carlito"/>
              </a:rPr>
              <a:t>banka </a:t>
            </a:r>
            <a:r>
              <a:rPr sz="1600" dirty="0">
                <a:latin typeface="Carlito"/>
                <a:cs typeface="Carlito"/>
              </a:rPr>
              <a:t>teminatlarının </a:t>
            </a:r>
            <a:r>
              <a:rPr sz="1600" spc="-5" dirty="0">
                <a:latin typeface="Carlito"/>
                <a:cs typeface="Carlito"/>
              </a:rPr>
              <a:t>masrafları </a:t>
            </a:r>
            <a:r>
              <a:rPr sz="1600" spc="-40" dirty="0">
                <a:latin typeface="Carlito"/>
                <a:cs typeface="Carlito"/>
              </a:rPr>
              <a:t>artar. </a:t>
            </a:r>
            <a:r>
              <a:rPr sz="1600" spc="-45" dirty="0">
                <a:latin typeface="Carlito"/>
                <a:cs typeface="Carlito"/>
              </a:rPr>
              <a:t>Tüm </a:t>
            </a:r>
            <a:r>
              <a:rPr sz="1600" spc="-10" dirty="0">
                <a:latin typeface="Carlito"/>
                <a:cs typeface="Carlito"/>
              </a:rPr>
              <a:t>bu  </a:t>
            </a:r>
            <a:r>
              <a:rPr sz="1600" spc="-5" dirty="0">
                <a:latin typeface="Carlito"/>
                <a:cs typeface="Carlito"/>
              </a:rPr>
              <a:t>olumsuzlukların sonucunda </a:t>
            </a:r>
            <a:r>
              <a:rPr sz="1600" spc="-10" dirty="0">
                <a:latin typeface="Carlito"/>
                <a:cs typeface="Carlito"/>
              </a:rPr>
              <a:t>proje </a:t>
            </a:r>
            <a:r>
              <a:rPr sz="1600" spc="-5" dirty="0">
                <a:latin typeface="Carlito"/>
                <a:cs typeface="Carlito"/>
              </a:rPr>
              <a:t>maliyetleri beklenmedik şekilde artar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spc="-10" dirty="0">
                <a:latin typeface="Carlito"/>
                <a:cs typeface="Carlito"/>
              </a:rPr>
              <a:t>proje  karlılığı</a:t>
            </a:r>
            <a:r>
              <a:rPr sz="1600" spc="15" dirty="0">
                <a:latin typeface="Carlito"/>
                <a:cs typeface="Carlito"/>
              </a:rPr>
              <a:t> </a:t>
            </a:r>
            <a:r>
              <a:rPr sz="1600" spc="-35" dirty="0">
                <a:latin typeface="Carlito"/>
                <a:cs typeface="Carlito"/>
              </a:rPr>
              <a:t>azalır.</a:t>
            </a:r>
            <a:endParaRPr sz="16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645070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30676" y="532003"/>
            <a:ext cx="287401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/>
              <a:t>PROJE</a:t>
            </a:r>
            <a:r>
              <a:rPr sz="2000" spc="-65" dirty="0"/>
              <a:t> </a:t>
            </a:r>
            <a:r>
              <a:rPr sz="2000" spc="-20" dirty="0"/>
              <a:t>YÖNETİMİ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5" dirty="0"/>
              <a:t>8</a:t>
            </a:fld>
            <a:r>
              <a:rPr spc="-10" dirty="0"/>
              <a:t>/84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975" y="1659737"/>
            <a:ext cx="8836025" cy="2721258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367665">
              <a:lnSpc>
                <a:spcPct val="100000"/>
              </a:lnSpc>
              <a:spcBef>
                <a:spcPts val="1300"/>
              </a:spcBef>
            </a:pPr>
            <a:r>
              <a:rPr sz="1400" b="1" spc="-10" dirty="0">
                <a:latin typeface="Carlito"/>
                <a:cs typeface="Carlito"/>
              </a:rPr>
              <a:t>Proje</a:t>
            </a:r>
            <a:r>
              <a:rPr sz="1400" b="1" spc="-15" dirty="0">
                <a:latin typeface="Carlito"/>
                <a:cs typeface="Carlito"/>
              </a:rPr>
              <a:t> </a:t>
            </a:r>
            <a:r>
              <a:rPr sz="1400" b="1" spc="-20" dirty="0">
                <a:latin typeface="Carlito"/>
                <a:cs typeface="Carlito"/>
              </a:rPr>
              <a:t>Yönetimi</a:t>
            </a:r>
            <a:endParaRPr sz="14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400" spc="-10" dirty="0">
                <a:latin typeface="Carlito"/>
                <a:cs typeface="Carlito"/>
              </a:rPr>
              <a:t>Projeleri </a:t>
            </a:r>
            <a:r>
              <a:rPr sz="1400" dirty="0">
                <a:latin typeface="Carlito"/>
                <a:cs typeface="Carlito"/>
              </a:rPr>
              <a:t>belirlenmiş tarihlerinden önce </a:t>
            </a:r>
            <a:r>
              <a:rPr sz="1400" spc="-10" dirty="0">
                <a:latin typeface="Carlito"/>
                <a:cs typeface="Carlito"/>
              </a:rPr>
              <a:t>bitirmeye </a:t>
            </a:r>
            <a:r>
              <a:rPr sz="1400" dirty="0">
                <a:latin typeface="Carlito"/>
                <a:cs typeface="Carlito"/>
              </a:rPr>
              <a:t>çalışmanın </a:t>
            </a:r>
            <a:r>
              <a:rPr sz="1400" spc="-10" dirty="0">
                <a:latin typeface="Carlito"/>
                <a:cs typeface="Carlito"/>
              </a:rPr>
              <a:t>maliyete </a:t>
            </a:r>
            <a:r>
              <a:rPr sz="1400" spc="-5" dirty="0">
                <a:latin typeface="Carlito"/>
                <a:cs typeface="Carlito"/>
              </a:rPr>
              <a:t>etkisi </a:t>
            </a:r>
            <a:r>
              <a:rPr sz="1400" dirty="0">
                <a:latin typeface="Carlito"/>
                <a:cs typeface="Carlito"/>
              </a:rPr>
              <a:t>iki</a:t>
            </a:r>
          </a:p>
          <a:p>
            <a:pPr marL="355600">
              <a:lnSpc>
                <a:spcPct val="100000"/>
              </a:lnSpc>
            </a:pPr>
            <a:r>
              <a:rPr sz="1400" spc="-5" dirty="0">
                <a:latin typeface="Carlito"/>
                <a:cs typeface="Carlito"/>
              </a:rPr>
              <a:t>yönlü </a:t>
            </a:r>
            <a:r>
              <a:rPr sz="1400" dirty="0">
                <a:latin typeface="Carlito"/>
                <a:cs typeface="Carlito"/>
              </a:rPr>
              <a:t>de</a:t>
            </a:r>
            <a:r>
              <a:rPr sz="1400" spc="-35" dirty="0">
                <a:latin typeface="Carlito"/>
                <a:cs typeface="Carlito"/>
              </a:rPr>
              <a:t> </a:t>
            </a:r>
            <a:r>
              <a:rPr sz="1400" spc="-25" dirty="0">
                <a:latin typeface="Carlito"/>
                <a:cs typeface="Carlito"/>
              </a:rPr>
              <a:t>olabilir.</a:t>
            </a:r>
            <a:endParaRPr sz="14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400" spc="-10" dirty="0">
                <a:latin typeface="Carlito"/>
                <a:cs typeface="Carlito"/>
              </a:rPr>
              <a:t>Projenin </a:t>
            </a:r>
            <a:r>
              <a:rPr sz="1400" spc="-15" dirty="0">
                <a:latin typeface="Carlito"/>
                <a:cs typeface="Carlito"/>
              </a:rPr>
              <a:t>erken </a:t>
            </a:r>
            <a:r>
              <a:rPr sz="1400" spc="-5" dirty="0">
                <a:latin typeface="Carlito"/>
                <a:cs typeface="Carlito"/>
              </a:rPr>
              <a:t>bitirilmesi </a:t>
            </a:r>
            <a:r>
              <a:rPr sz="1400" dirty="0">
                <a:latin typeface="Carlito"/>
                <a:cs typeface="Carlito"/>
              </a:rPr>
              <a:t>için </a:t>
            </a:r>
            <a:r>
              <a:rPr sz="1400" spc="-5" dirty="0">
                <a:latin typeface="Carlito"/>
                <a:cs typeface="Carlito"/>
              </a:rPr>
              <a:t>çalışanların sürekli mesai yapması </a:t>
            </a:r>
            <a:r>
              <a:rPr sz="1400" spc="-10" dirty="0">
                <a:latin typeface="Carlito"/>
                <a:cs typeface="Carlito"/>
              </a:rPr>
              <a:t>gerekir </a:t>
            </a:r>
            <a:r>
              <a:rPr sz="1400" spc="-15" dirty="0">
                <a:latin typeface="Carlito"/>
                <a:cs typeface="Carlito"/>
              </a:rPr>
              <a:t>ve</a:t>
            </a:r>
            <a:r>
              <a:rPr sz="1400" spc="345" dirty="0">
                <a:latin typeface="Carlito"/>
                <a:cs typeface="Carlito"/>
              </a:rPr>
              <a:t> </a:t>
            </a:r>
            <a:r>
              <a:rPr sz="1400" spc="5" dirty="0">
                <a:latin typeface="Carlito"/>
                <a:cs typeface="Carlito"/>
              </a:rPr>
              <a:t>bu</a:t>
            </a:r>
            <a:endParaRPr sz="1400" dirty="0">
              <a:latin typeface="Carlito"/>
              <a:cs typeface="Carlito"/>
            </a:endParaRPr>
          </a:p>
          <a:p>
            <a:pPr marL="355600">
              <a:lnSpc>
                <a:spcPct val="100000"/>
              </a:lnSpc>
            </a:pPr>
            <a:r>
              <a:rPr sz="1400" b="1" spc="-5" dirty="0">
                <a:latin typeface="Carlito"/>
                <a:cs typeface="Carlito"/>
              </a:rPr>
              <a:t>mesailere ek ücretler</a:t>
            </a:r>
            <a:r>
              <a:rPr sz="1400" b="1" spc="-10" dirty="0">
                <a:latin typeface="Carlito"/>
                <a:cs typeface="Carlito"/>
              </a:rPr>
              <a:t> </a:t>
            </a:r>
            <a:r>
              <a:rPr sz="1400" b="1" dirty="0">
                <a:latin typeface="Carlito"/>
                <a:cs typeface="Carlito"/>
              </a:rPr>
              <a:t>ödenir</a:t>
            </a:r>
            <a:r>
              <a:rPr sz="1400" dirty="0">
                <a:latin typeface="Carlito"/>
                <a:cs typeface="Carlito"/>
              </a:rPr>
              <a:t>.</a:t>
            </a: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400" spc="-10" dirty="0">
                <a:latin typeface="Carlito"/>
                <a:cs typeface="Carlito"/>
              </a:rPr>
              <a:t>Ayrıca sürekli </a:t>
            </a:r>
            <a:r>
              <a:rPr sz="1400" spc="-5" dirty="0">
                <a:latin typeface="Carlito"/>
                <a:cs typeface="Carlito"/>
              </a:rPr>
              <a:t>mesai yapan işçilerin </a:t>
            </a:r>
            <a:r>
              <a:rPr sz="1400" b="1" spc="-5" dirty="0">
                <a:latin typeface="Carlito"/>
                <a:cs typeface="Carlito"/>
              </a:rPr>
              <a:t>zamanla üretim </a:t>
            </a:r>
            <a:r>
              <a:rPr sz="1400" b="1" spc="-10" dirty="0">
                <a:latin typeface="Carlito"/>
                <a:cs typeface="Carlito"/>
              </a:rPr>
              <a:t>miktarları ve verimleri</a:t>
            </a:r>
            <a:r>
              <a:rPr sz="1400" b="1" spc="150" dirty="0">
                <a:latin typeface="Carlito"/>
                <a:cs typeface="Carlito"/>
              </a:rPr>
              <a:t> </a:t>
            </a:r>
            <a:r>
              <a:rPr sz="1400" b="1" dirty="0">
                <a:latin typeface="Carlito"/>
                <a:cs typeface="Carlito"/>
              </a:rPr>
              <a:t>düşer</a:t>
            </a:r>
            <a:r>
              <a:rPr sz="1400" dirty="0">
                <a:latin typeface="Carlito"/>
                <a:cs typeface="Carlito"/>
              </a:rPr>
              <a:t>.</a:t>
            </a:r>
          </a:p>
          <a:p>
            <a:pPr marL="355600" marR="6985" indent="-342900" algn="just">
              <a:lnSpc>
                <a:spcPct val="100000"/>
              </a:lnSpc>
              <a:spcBef>
                <a:spcPts val="1205"/>
              </a:spcBef>
              <a:buFont typeface="Arial"/>
              <a:buChar char="•"/>
              <a:tabLst>
                <a:tab pos="355600" algn="l"/>
              </a:tabLst>
            </a:pPr>
            <a:r>
              <a:rPr sz="1400" spc="-10" dirty="0">
                <a:latin typeface="Carlito"/>
                <a:cs typeface="Carlito"/>
              </a:rPr>
              <a:t>Projenin </a:t>
            </a:r>
            <a:r>
              <a:rPr sz="1400" spc="-5" dirty="0">
                <a:latin typeface="Carlito"/>
                <a:cs typeface="Carlito"/>
              </a:rPr>
              <a:t>hızlandırılması </a:t>
            </a:r>
            <a:r>
              <a:rPr sz="1400" dirty="0">
                <a:latin typeface="Carlito"/>
                <a:cs typeface="Carlito"/>
              </a:rPr>
              <a:t>adına </a:t>
            </a:r>
            <a:r>
              <a:rPr sz="1400" spc="-5" dirty="0">
                <a:latin typeface="Carlito"/>
                <a:cs typeface="Carlito"/>
              </a:rPr>
              <a:t>kullanılan </a:t>
            </a:r>
            <a:r>
              <a:rPr sz="1400" b="1" spc="-15" dirty="0">
                <a:latin typeface="Carlito"/>
                <a:cs typeface="Carlito"/>
              </a:rPr>
              <a:t>ilave </a:t>
            </a:r>
            <a:r>
              <a:rPr sz="1400" b="1" spc="-10" dirty="0">
                <a:latin typeface="Carlito"/>
                <a:cs typeface="Carlito"/>
              </a:rPr>
              <a:t>kaynakların maliyetleri </a:t>
            </a:r>
            <a:r>
              <a:rPr sz="1400" dirty="0">
                <a:latin typeface="Carlito"/>
                <a:cs typeface="Carlito"/>
              </a:rPr>
              <a:t>de </a:t>
            </a:r>
            <a:r>
              <a:rPr sz="1400" spc="-10" dirty="0">
                <a:latin typeface="Carlito"/>
                <a:cs typeface="Carlito"/>
              </a:rPr>
              <a:t>oldukça  yüksek </a:t>
            </a:r>
            <a:r>
              <a:rPr sz="1400" spc="-20" dirty="0">
                <a:latin typeface="Carlito"/>
                <a:cs typeface="Carlito"/>
              </a:rPr>
              <a:t>olacaktır, </a:t>
            </a:r>
            <a:r>
              <a:rPr sz="1400" spc="-10" dirty="0">
                <a:latin typeface="Carlito"/>
                <a:cs typeface="Carlito"/>
              </a:rPr>
              <a:t>ayrıca </a:t>
            </a:r>
            <a:r>
              <a:rPr sz="1400" dirty="0">
                <a:latin typeface="Carlito"/>
                <a:cs typeface="Carlito"/>
              </a:rPr>
              <a:t>bu </a:t>
            </a:r>
            <a:r>
              <a:rPr sz="1400" spc="-15" dirty="0">
                <a:latin typeface="Carlito"/>
                <a:cs typeface="Carlito"/>
              </a:rPr>
              <a:t>kaynaklar </a:t>
            </a:r>
            <a:r>
              <a:rPr sz="1400" spc="-5" dirty="0">
                <a:latin typeface="Carlito"/>
                <a:cs typeface="Carlito"/>
              </a:rPr>
              <a:t>bir </a:t>
            </a:r>
            <a:r>
              <a:rPr sz="1400" spc="-10" dirty="0">
                <a:latin typeface="Carlito"/>
                <a:cs typeface="Carlito"/>
              </a:rPr>
              <a:t>süre kullanıldıktan </a:t>
            </a:r>
            <a:r>
              <a:rPr sz="1400" spc="-5" dirty="0">
                <a:latin typeface="Carlito"/>
                <a:cs typeface="Carlito"/>
              </a:rPr>
              <a:t>atıl </a:t>
            </a:r>
            <a:r>
              <a:rPr sz="1400" dirty="0">
                <a:latin typeface="Carlito"/>
                <a:cs typeface="Carlito"/>
              </a:rPr>
              <a:t>duruma </a:t>
            </a:r>
            <a:r>
              <a:rPr sz="1400" spc="-20" dirty="0">
                <a:latin typeface="Carlito"/>
                <a:cs typeface="Carlito"/>
              </a:rPr>
              <a:t>düşecektir.  </a:t>
            </a:r>
            <a:r>
              <a:rPr sz="1400" spc="-40" dirty="0">
                <a:latin typeface="Carlito"/>
                <a:cs typeface="Carlito"/>
              </a:rPr>
              <a:t>Tüm </a:t>
            </a:r>
            <a:r>
              <a:rPr sz="1400" dirty="0">
                <a:latin typeface="Carlito"/>
                <a:cs typeface="Carlito"/>
              </a:rPr>
              <a:t>bu uygulamalar </a:t>
            </a:r>
            <a:r>
              <a:rPr sz="1400" spc="-10" dirty="0">
                <a:latin typeface="Carlito"/>
                <a:cs typeface="Carlito"/>
              </a:rPr>
              <a:t>projenin direk </a:t>
            </a:r>
            <a:r>
              <a:rPr sz="1400" spc="-5" dirty="0">
                <a:latin typeface="Carlito"/>
                <a:cs typeface="Carlito"/>
              </a:rPr>
              <a:t>maliyetini</a:t>
            </a:r>
            <a:r>
              <a:rPr sz="1400" spc="10" dirty="0">
                <a:latin typeface="Carlito"/>
                <a:cs typeface="Carlito"/>
              </a:rPr>
              <a:t> </a:t>
            </a:r>
            <a:r>
              <a:rPr sz="1400" spc="-25" dirty="0">
                <a:latin typeface="Carlito"/>
                <a:cs typeface="Carlito"/>
              </a:rPr>
              <a:t>arttıracaktır.</a:t>
            </a:r>
            <a:endParaRPr sz="14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1040282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22116" y="566293"/>
            <a:ext cx="287401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/>
              <a:t>PROJE</a:t>
            </a:r>
            <a:r>
              <a:rPr sz="1800" spc="-65" dirty="0"/>
              <a:t> </a:t>
            </a:r>
            <a:r>
              <a:rPr sz="1800" spc="-20" dirty="0"/>
              <a:t>YÖNETİMİ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5" dirty="0"/>
              <a:t>9</a:t>
            </a:fld>
            <a:r>
              <a:rPr spc="-10" dirty="0"/>
              <a:t>/84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4975" y="1568297"/>
            <a:ext cx="8834755" cy="3244478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367665">
              <a:lnSpc>
                <a:spcPct val="100000"/>
              </a:lnSpc>
              <a:spcBef>
                <a:spcPts val="1300"/>
              </a:spcBef>
            </a:pPr>
            <a:r>
              <a:rPr b="1" spc="-10" dirty="0">
                <a:latin typeface="Carlito"/>
                <a:cs typeface="Carlito"/>
              </a:rPr>
              <a:t>Proje</a:t>
            </a:r>
            <a:r>
              <a:rPr b="1" spc="-15" dirty="0">
                <a:latin typeface="Carlito"/>
                <a:cs typeface="Carlito"/>
              </a:rPr>
              <a:t> </a:t>
            </a:r>
            <a:r>
              <a:rPr b="1" spc="-20" dirty="0">
                <a:latin typeface="Carlito"/>
                <a:cs typeface="Carlito"/>
              </a:rPr>
              <a:t>Yönetimi</a:t>
            </a:r>
            <a:endParaRPr dirty="0">
              <a:latin typeface="Carlito"/>
              <a:cs typeface="Carlito"/>
            </a:endParaRPr>
          </a:p>
          <a:p>
            <a:pPr marL="355600" marR="5715" indent="-342900" algn="just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55600" algn="l"/>
              </a:tabLst>
            </a:pPr>
            <a:r>
              <a:rPr b="1" spc="-10" dirty="0">
                <a:latin typeface="Carlito"/>
                <a:cs typeface="Carlito"/>
              </a:rPr>
              <a:t>Diğer </a:t>
            </a:r>
            <a:r>
              <a:rPr b="1" spc="-15" dirty="0">
                <a:latin typeface="Carlito"/>
                <a:cs typeface="Carlito"/>
              </a:rPr>
              <a:t>taraftan</a:t>
            </a:r>
            <a:r>
              <a:rPr spc="-15" dirty="0">
                <a:latin typeface="Carlito"/>
                <a:cs typeface="Carlito"/>
              </a:rPr>
              <a:t>, </a:t>
            </a:r>
            <a:r>
              <a:rPr spc="-10" dirty="0">
                <a:latin typeface="Carlito"/>
                <a:cs typeface="Carlito"/>
              </a:rPr>
              <a:t>projenin </a:t>
            </a:r>
            <a:r>
              <a:rPr dirty="0">
                <a:latin typeface="Carlito"/>
                <a:cs typeface="Carlito"/>
              </a:rPr>
              <a:t>hızlandırılması </a:t>
            </a:r>
            <a:r>
              <a:rPr spc="-5" dirty="0">
                <a:latin typeface="Carlito"/>
                <a:cs typeface="Carlito"/>
              </a:rPr>
              <a:t>sonucu, </a:t>
            </a:r>
            <a:r>
              <a:rPr spc="-10" dirty="0">
                <a:latin typeface="Carlito"/>
                <a:cs typeface="Carlito"/>
              </a:rPr>
              <a:t>projenin </a:t>
            </a:r>
            <a:r>
              <a:rPr spc="-5" dirty="0">
                <a:latin typeface="Carlito"/>
                <a:cs typeface="Carlito"/>
              </a:rPr>
              <a:t>tamamlanma süresinde  yaşanacak kısalma </a:t>
            </a:r>
            <a:r>
              <a:rPr spc="-10" dirty="0">
                <a:latin typeface="Carlito"/>
                <a:cs typeface="Carlito"/>
              </a:rPr>
              <a:t>projenin </a:t>
            </a:r>
            <a:r>
              <a:rPr b="1" spc="-10" dirty="0">
                <a:latin typeface="Carlito"/>
                <a:cs typeface="Carlito"/>
              </a:rPr>
              <a:t>endirekt </a:t>
            </a:r>
            <a:r>
              <a:rPr b="1" spc="-5" dirty="0">
                <a:latin typeface="Carlito"/>
                <a:cs typeface="Carlito"/>
              </a:rPr>
              <a:t>maliyetlerini düşürecektir</a:t>
            </a:r>
            <a:r>
              <a:rPr spc="-5" dirty="0">
                <a:latin typeface="Carlito"/>
                <a:cs typeface="Carlito"/>
              </a:rPr>
              <a:t>. İşin süresine  </a:t>
            </a:r>
            <a:r>
              <a:rPr dirty="0">
                <a:latin typeface="Carlito"/>
                <a:cs typeface="Carlito"/>
              </a:rPr>
              <a:t>bağlı </a:t>
            </a:r>
            <a:r>
              <a:rPr spc="-10" dirty="0">
                <a:latin typeface="Carlito"/>
                <a:cs typeface="Carlito"/>
              </a:rPr>
              <a:t>olarak </a:t>
            </a:r>
            <a:r>
              <a:rPr spc="-5" dirty="0">
                <a:latin typeface="Carlito"/>
                <a:cs typeface="Carlito"/>
              </a:rPr>
              <a:t>ödenen işin yapımına </a:t>
            </a:r>
            <a:r>
              <a:rPr spc="-10" dirty="0">
                <a:latin typeface="Carlito"/>
                <a:cs typeface="Carlito"/>
              </a:rPr>
              <a:t>direkt olarak katkıda bulunmayan </a:t>
            </a:r>
            <a:r>
              <a:rPr spc="-5" dirty="0">
                <a:latin typeface="Carlito"/>
                <a:cs typeface="Carlito"/>
              </a:rPr>
              <a:t>yöneticilerin  </a:t>
            </a:r>
            <a:r>
              <a:rPr dirty="0">
                <a:latin typeface="Carlito"/>
                <a:cs typeface="Carlito"/>
              </a:rPr>
              <a:t>maaşları, </a:t>
            </a:r>
            <a:r>
              <a:rPr spc="-10" dirty="0">
                <a:latin typeface="Carlito"/>
                <a:cs typeface="Carlito"/>
              </a:rPr>
              <a:t>proje </a:t>
            </a:r>
            <a:r>
              <a:rPr spc="-5" dirty="0">
                <a:latin typeface="Carlito"/>
                <a:cs typeface="Carlito"/>
              </a:rPr>
              <a:t>ofisinin </a:t>
            </a:r>
            <a:r>
              <a:rPr spc="-10" dirty="0">
                <a:latin typeface="Carlito"/>
                <a:cs typeface="Carlito"/>
              </a:rPr>
              <a:t>aylık </a:t>
            </a:r>
            <a:r>
              <a:rPr spc="-5" dirty="0">
                <a:latin typeface="Carlito"/>
                <a:cs typeface="Carlito"/>
              </a:rPr>
              <a:t>sabit </a:t>
            </a:r>
            <a:r>
              <a:rPr dirty="0">
                <a:latin typeface="Carlito"/>
                <a:cs typeface="Carlito"/>
              </a:rPr>
              <a:t>giderleri, </a:t>
            </a:r>
            <a:r>
              <a:rPr spc="-5" dirty="0">
                <a:latin typeface="Carlito"/>
                <a:cs typeface="Carlito"/>
              </a:rPr>
              <a:t>verilmiş </a:t>
            </a:r>
            <a:r>
              <a:rPr dirty="0">
                <a:latin typeface="Carlito"/>
                <a:cs typeface="Carlito"/>
              </a:rPr>
              <a:t>olan </a:t>
            </a:r>
            <a:r>
              <a:rPr spc="-5" dirty="0">
                <a:latin typeface="Carlito"/>
                <a:cs typeface="Carlito"/>
              </a:rPr>
              <a:t>finansal </a:t>
            </a:r>
            <a:r>
              <a:rPr spc="-10" dirty="0">
                <a:latin typeface="Carlito"/>
                <a:cs typeface="Carlito"/>
              </a:rPr>
              <a:t>garantilerin  </a:t>
            </a:r>
            <a:r>
              <a:rPr dirty="0">
                <a:latin typeface="Carlito"/>
                <a:cs typeface="Carlito"/>
              </a:rPr>
              <a:t>giderleri gibi </a:t>
            </a:r>
            <a:r>
              <a:rPr spc="-5" dirty="0">
                <a:latin typeface="Carlito"/>
                <a:cs typeface="Carlito"/>
              </a:rPr>
              <a:t>maliyetler </a:t>
            </a:r>
            <a:r>
              <a:rPr dirty="0">
                <a:latin typeface="Carlito"/>
                <a:cs typeface="Carlito"/>
              </a:rPr>
              <a:t>kısalan </a:t>
            </a:r>
            <a:r>
              <a:rPr spc="-10" dirty="0">
                <a:latin typeface="Carlito"/>
                <a:cs typeface="Carlito"/>
              </a:rPr>
              <a:t>süre boyunca </a:t>
            </a:r>
            <a:r>
              <a:rPr spc="-5" dirty="0">
                <a:latin typeface="Carlito"/>
                <a:cs typeface="Carlito"/>
              </a:rPr>
              <a:t>ödenmeyecek </a:t>
            </a:r>
            <a:r>
              <a:rPr spc="-15" dirty="0">
                <a:latin typeface="Carlito"/>
                <a:cs typeface="Carlito"/>
              </a:rPr>
              <a:t>ve </a:t>
            </a:r>
            <a:r>
              <a:rPr dirty="0">
                <a:latin typeface="Carlito"/>
                <a:cs typeface="Carlito"/>
              </a:rPr>
              <a:t>bu </a:t>
            </a:r>
            <a:r>
              <a:rPr spc="-15" dirty="0">
                <a:latin typeface="Carlito"/>
                <a:cs typeface="Carlito"/>
              </a:rPr>
              <a:t>para projeye kar  </a:t>
            </a:r>
            <a:r>
              <a:rPr spc="-10" dirty="0">
                <a:latin typeface="Carlito"/>
                <a:cs typeface="Carlito"/>
              </a:rPr>
              <a:t>olarak</a:t>
            </a:r>
            <a:r>
              <a:rPr dirty="0">
                <a:latin typeface="Carlito"/>
                <a:cs typeface="Carlito"/>
              </a:rPr>
              <a:t> </a:t>
            </a:r>
            <a:r>
              <a:rPr spc="-25" dirty="0">
                <a:latin typeface="Carlito"/>
                <a:cs typeface="Carlito"/>
              </a:rPr>
              <a:t>kalacaktır.</a:t>
            </a:r>
            <a:endParaRPr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205"/>
              </a:spcBef>
              <a:buFont typeface="Arial"/>
              <a:buChar char="•"/>
              <a:tabLst>
                <a:tab pos="355600" algn="l"/>
              </a:tabLst>
            </a:pPr>
            <a:r>
              <a:rPr b="1" spc="-15" dirty="0">
                <a:latin typeface="Carlito"/>
                <a:cs typeface="Carlito"/>
              </a:rPr>
              <a:t>Ayrıca </a:t>
            </a:r>
            <a:r>
              <a:rPr dirty="0">
                <a:latin typeface="Carlito"/>
                <a:cs typeface="Carlito"/>
              </a:rPr>
              <a:t>önceden </a:t>
            </a:r>
            <a:r>
              <a:rPr spc="-5" dirty="0">
                <a:latin typeface="Carlito"/>
                <a:cs typeface="Carlito"/>
              </a:rPr>
              <a:t>alınacak </a:t>
            </a:r>
            <a:r>
              <a:rPr b="1" spc="-10" dirty="0">
                <a:latin typeface="Carlito"/>
                <a:cs typeface="Carlito"/>
              </a:rPr>
              <a:t>hakediş </a:t>
            </a:r>
            <a:r>
              <a:rPr b="1" spc="-5" dirty="0">
                <a:latin typeface="Carlito"/>
                <a:cs typeface="Carlito"/>
              </a:rPr>
              <a:t>ödemelerinin </a:t>
            </a:r>
            <a:r>
              <a:rPr b="1" spc="-20" dirty="0">
                <a:latin typeface="Carlito"/>
                <a:cs typeface="Carlito"/>
              </a:rPr>
              <a:t>veya </a:t>
            </a:r>
            <a:r>
              <a:rPr b="1" dirty="0">
                <a:latin typeface="Carlito"/>
                <a:cs typeface="Carlito"/>
              </a:rPr>
              <a:t>planlanandan </a:t>
            </a:r>
            <a:r>
              <a:rPr b="1" spc="-20" dirty="0">
                <a:latin typeface="Carlito"/>
                <a:cs typeface="Carlito"/>
              </a:rPr>
              <a:t>erken  </a:t>
            </a:r>
            <a:r>
              <a:rPr b="1" spc="-10" dirty="0">
                <a:latin typeface="Carlito"/>
                <a:cs typeface="Carlito"/>
              </a:rPr>
              <a:t>gerçekleşecek satışlardan </a:t>
            </a:r>
            <a:r>
              <a:rPr b="1" spc="-5" dirty="0">
                <a:latin typeface="Carlito"/>
                <a:cs typeface="Carlito"/>
              </a:rPr>
              <a:t>elde edilecek </a:t>
            </a:r>
            <a:r>
              <a:rPr b="1" spc="-10" dirty="0">
                <a:latin typeface="Carlito"/>
                <a:cs typeface="Carlito"/>
              </a:rPr>
              <a:t>gelirlerin üzerinden </a:t>
            </a:r>
            <a:r>
              <a:rPr b="1" dirty="0">
                <a:latin typeface="Carlito"/>
                <a:cs typeface="Carlito"/>
              </a:rPr>
              <a:t>de </a:t>
            </a:r>
            <a:r>
              <a:rPr b="1" spc="-5" dirty="0">
                <a:latin typeface="Carlito"/>
                <a:cs typeface="Carlito"/>
              </a:rPr>
              <a:t>finansal </a:t>
            </a:r>
            <a:r>
              <a:rPr b="1" spc="-15" dirty="0">
                <a:latin typeface="Carlito"/>
                <a:cs typeface="Carlito"/>
              </a:rPr>
              <a:t>olarak  kazanç </a:t>
            </a:r>
            <a:r>
              <a:rPr spc="-5" dirty="0">
                <a:latin typeface="Carlito"/>
                <a:cs typeface="Carlito"/>
              </a:rPr>
              <a:t>sağlamak mümkün</a:t>
            </a:r>
            <a:r>
              <a:rPr spc="20" dirty="0">
                <a:latin typeface="Carlito"/>
                <a:cs typeface="Carlito"/>
              </a:rPr>
              <a:t> </a:t>
            </a:r>
            <a:r>
              <a:rPr spc="-25" dirty="0">
                <a:latin typeface="Carlito"/>
                <a:cs typeface="Carlito"/>
              </a:rPr>
              <a:t>olacaktır.</a:t>
            </a:r>
            <a:endParaRPr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12070491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12494</TotalTime>
  <Words>1268</Words>
  <Application>Microsoft Office PowerPoint</Application>
  <PresentationFormat>Ekran Gösterisi (4:3)</PresentationFormat>
  <Paragraphs>109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16</vt:i4>
      </vt:variant>
    </vt:vector>
  </HeadingPairs>
  <TitlesOfParts>
    <vt:vector size="24" baseType="lpstr">
      <vt:lpstr>ＭＳ Ｐゴシック</vt:lpstr>
      <vt:lpstr>Arial</vt:lpstr>
      <vt:lpstr>Calibri</vt:lpstr>
      <vt:lpstr>Carlito</vt:lpstr>
      <vt:lpstr>Wingdings</vt:lpstr>
      <vt:lpstr>ekonomi</vt:lpstr>
      <vt:lpstr>1_Rics</vt:lpstr>
      <vt:lpstr>h.t.</vt:lpstr>
      <vt:lpstr>PowerPoint Sunusu</vt:lpstr>
      <vt:lpstr>TAKDİM PLANI</vt:lpstr>
      <vt:lpstr>TAKDİM PLANI</vt:lpstr>
      <vt:lpstr>TAKDİM PLANI</vt:lpstr>
      <vt:lpstr>PROJE YÖNETİMİ</vt:lpstr>
      <vt:lpstr>PROJE YÖNETİMİ</vt:lpstr>
      <vt:lpstr>PROJE YÖNETİMİ</vt:lpstr>
      <vt:lpstr>PROJE YÖNETİMİ</vt:lpstr>
      <vt:lpstr>PROJE YÖNETİMİ</vt:lpstr>
      <vt:lpstr>PROJE YÖNETİMİ</vt:lpstr>
      <vt:lpstr>PROJE YÖNETİMİ</vt:lpstr>
      <vt:lpstr>PROJE YÖNETİMİ</vt:lpstr>
      <vt:lpstr>PROJE YÖNETİMİ AŞAMALARI</vt:lpstr>
      <vt:lpstr>PROJE YÖNETİMİ AŞAMALARI</vt:lpstr>
      <vt:lpstr>PROJE YÖNETİMİ AŞAMALARI</vt:lpstr>
      <vt:lpstr>KAYNAKÇA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tasinmaz</cp:lastModifiedBy>
  <cp:revision>813</cp:revision>
  <cp:lastPrinted>2016-10-24T07:53:35Z</cp:lastPrinted>
  <dcterms:created xsi:type="dcterms:W3CDTF">2016-09-18T09:35:24Z</dcterms:created>
  <dcterms:modified xsi:type="dcterms:W3CDTF">2020-02-28T06:46:13Z</dcterms:modified>
</cp:coreProperties>
</file>