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298" r:id="rId4"/>
    <p:sldId id="307" r:id="rId5"/>
    <p:sldId id="305" r:id="rId6"/>
    <p:sldId id="299" r:id="rId7"/>
    <p:sldId id="302" r:id="rId8"/>
    <p:sldId id="303" r:id="rId9"/>
    <p:sldId id="306" r:id="rId10"/>
    <p:sldId id="304" r:id="rId11"/>
    <p:sldId id="309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2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smtClean="0"/>
              <a:t/>
            </a:r>
            <a:br>
              <a:rPr lang="tr-TR" smtClean="0"/>
            </a:br>
            <a:r>
              <a:rPr lang="tr-TR"/>
              <a:t>DAVRANIŞ BİLİMLERİNDE ARAŞTIRMA (YÜKSEK LİSANS)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Araştırma Türleri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920663" cy="4350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Karasar</a:t>
            </a:r>
            <a:r>
              <a:rPr lang="tr-TR" dirty="0" smtClean="0"/>
              <a:t> (2013)’ün sınıflaması;</a:t>
            </a:r>
          </a:p>
          <a:p>
            <a:endParaRPr lang="tr-TR" dirty="0"/>
          </a:p>
          <a:p>
            <a:r>
              <a:rPr lang="tr-TR" b="1" dirty="0" smtClean="0"/>
              <a:t>Temel Araştırmalar: </a:t>
            </a:r>
            <a:r>
              <a:rPr lang="tr-TR" altLang="tr-TR" dirty="0"/>
              <a:t>Kuram geliştirmeye yönelik bilgi üretirler. Bu araştırmaların </a:t>
            </a:r>
            <a:r>
              <a:rPr lang="tr-TR" altLang="tr-TR" dirty="0" smtClean="0"/>
              <a:t>amacı </a:t>
            </a:r>
            <a:r>
              <a:rPr lang="tr-TR" altLang="tr-TR" dirty="0" err="1"/>
              <a:t>varolan</a:t>
            </a:r>
            <a:r>
              <a:rPr lang="tr-TR" altLang="tr-TR" dirty="0"/>
              <a:t> bilgilere yenilerini katmaktır. “Bilgi </a:t>
            </a:r>
            <a:r>
              <a:rPr lang="tr-TR" altLang="tr-TR" dirty="0" err="1"/>
              <a:t>bilgi</a:t>
            </a:r>
            <a:r>
              <a:rPr lang="tr-TR" altLang="tr-TR" dirty="0"/>
              <a:t> içindir” anlayışı temeldir. 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b="1" dirty="0" smtClean="0"/>
              <a:t>Uygulamalı Araştırmalar: </a:t>
            </a:r>
            <a:r>
              <a:rPr lang="tr-TR" altLang="tr-TR" dirty="0"/>
              <a:t>Üretilen bilgilerin değerlendirilmesi ile, problemin fiilen çözümünü gerçekleştirmeyi, bilimin olayları kontrol altına alma işlevini gerçekleştirmeyi amaçlayan araştırmalardır. 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2435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Kaynakça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Büyüköztürk, Ş., Çakmak, E.K., Akgün, Ö.E., Karadeniz, Ş. ve Demirel, F. (2013). </a:t>
            </a:r>
            <a:r>
              <a:rPr lang="tr-TR" i="1" dirty="0" smtClean="0"/>
              <a:t>Bilimsel araştırma yöntemleri</a:t>
            </a:r>
            <a:r>
              <a:rPr lang="tr-TR" dirty="0" smtClean="0"/>
              <a:t>. Ankara: </a:t>
            </a:r>
            <a:r>
              <a:rPr lang="tr-TR" dirty="0" err="1" smtClean="0"/>
              <a:t>Pegem</a:t>
            </a:r>
            <a:r>
              <a:rPr lang="tr-TR" dirty="0" smtClean="0"/>
              <a:t> Akademi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/>
              <a:t>Cohen</a:t>
            </a:r>
            <a:r>
              <a:rPr lang="tr-TR" dirty="0"/>
              <a:t>, L.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/>
              <a:t>Manion</a:t>
            </a:r>
            <a:r>
              <a:rPr lang="tr-TR" dirty="0"/>
              <a:t>, L. (1998). </a:t>
            </a:r>
            <a:r>
              <a:rPr lang="tr-TR" i="1" dirty="0" err="1"/>
              <a:t>Research</a:t>
            </a:r>
            <a:r>
              <a:rPr lang="tr-TR" i="1" dirty="0"/>
              <a:t> </a:t>
            </a:r>
            <a:r>
              <a:rPr lang="tr-TR" i="1" dirty="0" err="1"/>
              <a:t>methods</a:t>
            </a:r>
            <a:r>
              <a:rPr lang="tr-TR" i="1" dirty="0"/>
              <a:t> in </a:t>
            </a:r>
            <a:r>
              <a:rPr lang="tr-TR" i="1" dirty="0" err="1" smtClean="0"/>
              <a:t>education</a:t>
            </a:r>
            <a:r>
              <a:rPr lang="tr-TR" dirty="0" smtClean="0"/>
              <a:t>. </a:t>
            </a:r>
            <a:r>
              <a:rPr lang="tr-TR" dirty="0" err="1"/>
              <a:t>London</a:t>
            </a:r>
            <a:r>
              <a:rPr lang="tr-TR" dirty="0"/>
              <a:t>: </a:t>
            </a:r>
            <a:r>
              <a:rPr lang="tr-TR" dirty="0" err="1"/>
              <a:t>Routledge</a:t>
            </a:r>
            <a:r>
              <a:rPr lang="tr-TR" dirty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 smtClean="0"/>
              <a:t>Karasar</a:t>
            </a:r>
            <a:r>
              <a:rPr lang="tr-TR" dirty="0"/>
              <a:t>, N, (</a:t>
            </a:r>
            <a:r>
              <a:rPr lang="tr-TR" dirty="0" smtClean="0"/>
              <a:t>2013). </a:t>
            </a:r>
            <a:r>
              <a:rPr lang="tr-TR" i="1" dirty="0"/>
              <a:t>Bilimsel araştırma yöntemi</a:t>
            </a:r>
            <a:r>
              <a:rPr lang="tr-TR" dirty="0"/>
              <a:t>. Ankara: Nobel yayıncılık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5100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smtClean="0"/>
              <a:t>İçerik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Bilim</a:t>
            </a:r>
          </a:p>
          <a:p>
            <a:pPr>
              <a:lnSpc>
                <a:spcPct val="150000"/>
              </a:lnSpc>
            </a:pPr>
            <a:r>
              <a:rPr lang="tr-TR" dirty="0"/>
              <a:t>Bilimsel </a:t>
            </a:r>
            <a:r>
              <a:rPr lang="tr-TR" dirty="0" smtClean="0"/>
              <a:t>Yöntem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Araştırma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Araştırma </a:t>
            </a:r>
            <a:r>
              <a:rPr lang="tr-TR" dirty="0"/>
              <a:t>Türleri </a:t>
            </a:r>
          </a:p>
          <a:p>
            <a:pPr>
              <a:lnSpc>
                <a:spcPct val="150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9100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Bilim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472699"/>
            <a:ext cx="10824411" cy="47676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Bilim;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E</a:t>
            </a:r>
            <a:r>
              <a:rPr lang="tr-TR" dirty="0" smtClean="0"/>
              <a:t>vreni </a:t>
            </a:r>
            <a:r>
              <a:rPr lang="tr-TR" dirty="0"/>
              <a:t>tanımak, gerçeği </a:t>
            </a:r>
            <a:r>
              <a:rPr lang="tr-TR" dirty="0" smtClean="0"/>
              <a:t>bulmak,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O</a:t>
            </a:r>
            <a:r>
              <a:rPr lang="tr-TR" dirty="0" smtClean="0"/>
              <a:t>lgular </a:t>
            </a:r>
            <a:r>
              <a:rPr lang="tr-TR" dirty="0"/>
              <a:t>(gerçekler) hakkında bilimsel yöntemlerle elde edilmiş doğrulanabilir </a:t>
            </a:r>
            <a:r>
              <a:rPr lang="tr-TR" dirty="0" smtClean="0"/>
              <a:t>bilgilerdir.</a:t>
            </a:r>
          </a:p>
          <a:p>
            <a:endParaRPr lang="tr-TR" dirty="0" smtClean="0"/>
          </a:p>
          <a:p>
            <a:r>
              <a:rPr lang="tr-TR" dirty="0"/>
              <a:t>Bilim, gerçeği aramanın bir yolu ve gerçeklerin oluşturduğu bilgi kümesi olarak da tanımlanabilir.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Her bilim dalının amacı kendi alanına giren konuları saptama ve açıklamadır.</a:t>
            </a:r>
            <a:endParaRPr lang="tr-TR" dirty="0" smtClean="0"/>
          </a:p>
          <a:p>
            <a:endParaRPr lang="tr-TR" sz="2400" dirty="0" smtClean="0"/>
          </a:p>
          <a:p>
            <a:pPr marL="0" indent="0" algn="r">
              <a:buNone/>
            </a:pPr>
            <a:r>
              <a:rPr lang="tr-TR" sz="2000" dirty="0" smtClean="0"/>
              <a:t>(Büyüköztürk vd., 2013; </a:t>
            </a:r>
            <a:r>
              <a:rPr lang="tr-TR" sz="2000" dirty="0" err="1" smtClean="0"/>
              <a:t>Karasar</a:t>
            </a:r>
            <a:r>
              <a:rPr lang="tr-TR" sz="2000" dirty="0" smtClean="0"/>
              <a:t>, 2013)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719729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/>
              <a:t>Bilim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12242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Bilimler ancak gözlem ve deney yolundan giderek olguları saptar; saptanan olguların açıklanması ise mantıksal bir işlemdir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Bilim amacına ulaşma çabasında, olguları betimleme ve açıklama yollarına başvurur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Bilimin </a:t>
            </a:r>
            <a:r>
              <a:rPr lang="tr-TR" dirty="0"/>
              <a:t>temel işlevleri</a:t>
            </a:r>
          </a:p>
          <a:p>
            <a:pPr marL="0" indent="0">
              <a:buNone/>
            </a:pPr>
            <a:r>
              <a:rPr lang="tr-TR" dirty="0"/>
              <a:t>Anlama</a:t>
            </a:r>
          </a:p>
          <a:p>
            <a:pPr marL="0" indent="0">
              <a:buNone/>
            </a:pPr>
            <a:r>
              <a:rPr lang="tr-TR" dirty="0"/>
              <a:t>Açıklama</a:t>
            </a:r>
          </a:p>
          <a:p>
            <a:pPr marL="0" indent="0">
              <a:buNone/>
            </a:pPr>
            <a:r>
              <a:rPr lang="tr-TR" dirty="0" smtClean="0"/>
              <a:t>Kontrol</a:t>
            </a:r>
          </a:p>
          <a:p>
            <a:pPr marL="0" indent="0" algn="r">
              <a:buNone/>
            </a:pPr>
            <a:r>
              <a:rPr lang="tr-TR" dirty="0"/>
              <a:t>(Büyüköztürk vd., 2013; </a:t>
            </a:r>
            <a:r>
              <a:rPr lang="tr-TR" dirty="0" err="1"/>
              <a:t>Karasar</a:t>
            </a:r>
            <a:r>
              <a:rPr lang="tr-TR" dirty="0"/>
              <a:t>, 2013)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861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614891" cy="4722957"/>
          </a:xfrm>
        </p:spPr>
        <p:txBody>
          <a:bodyPr>
            <a:normAutofit fontScale="92500"/>
          </a:bodyPr>
          <a:lstStyle/>
          <a:p>
            <a:r>
              <a:rPr lang="tr-TR" b="1" dirty="0" smtClean="0"/>
              <a:t>Anlama</a:t>
            </a:r>
            <a:r>
              <a:rPr lang="tr-TR" dirty="0" smtClean="0"/>
              <a:t>: Var olan şeylerin tek tek ya da ilişkiler halinde tanınması, ayrıntılı özelliklerinin öğrenilmesidir. “Nedir?” sorusunu cevaplandırır.</a:t>
            </a:r>
          </a:p>
          <a:p>
            <a:endParaRPr lang="tr-TR" dirty="0" smtClean="0"/>
          </a:p>
          <a:p>
            <a:r>
              <a:rPr lang="tr-TR" b="1" dirty="0" smtClean="0"/>
              <a:t>Açıklama</a:t>
            </a:r>
            <a:r>
              <a:rPr lang="tr-TR" dirty="0" smtClean="0"/>
              <a:t>: Mevcut durumun olduğu gibi tanımlanmasından sonra o durumla ilgili nedenlerin açıklanmasıdır. “Niçin?” sorusunu cevaplandırır.</a:t>
            </a:r>
          </a:p>
          <a:p>
            <a:endParaRPr lang="tr-TR" dirty="0" smtClean="0"/>
          </a:p>
          <a:p>
            <a:r>
              <a:rPr lang="tr-TR" b="1" dirty="0" smtClean="0"/>
              <a:t>Kontrol</a:t>
            </a:r>
            <a:r>
              <a:rPr lang="tr-TR" dirty="0" smtClean="0"/>
              <a:t>: Anlama ve açıklama işlevleri ile üretilen bilgilerin uygulamalara aktarılması, doğa ve toplum olaylarının denetim altına alınmasını amaçlar.</a:t>
            </a:r>
          </a:p>
          <a:p>
            <a:endParaRPr lang="tr-TR" dirty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2013)</a:t>
            </a:r>
          </a:p>
        </p:txBody>
      </p:sp>
    </p:spTree>
    <p:extLst>
      <p:ext uri="{BB962C8B-B14F-4D97-AF65-F5344CB8AC3E}">
        <p14:creationId xmlns:p14="http://schemas.microsoft.com/office/powerpoint/2010/main" val="2041849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Bilimsel Yöntem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616364"/>
            <a:ext cx="10827327" cy="4895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Bilimsel yöntem</a:t>
            </a:r>
            <a:r>
              <a:rPr lang="tr-TR" dirty="0" smtClean="0"/>
              <a:t>;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Bilimlerin </a:t>
            </a:r>
            <a:r>
              <a:rPr lang="tr-TR" dirty="0"/>
              <a:t>ortaklaşa kullandıkları betimleme ve açıklama yollarını kapsayan bir yanı ile eylemsel diğer yanı ile düşünsel bir </a:t>
            </a:r>
            <a:r>
              <a:rPr lang="tr-TR" dirty="0" smtClean="0"/>
              <a:t>süreçtir </a:t>
            </a:r>
            <a:r>
              <a:rPr lang="tr-TR" dirty="0"/>
              <a:t>(Büyüköztürk vd., 2013</a:t>
            </a:r>
            <a:r>
              <a:rPr lang="tr-TR" dirty="0" smtClean="0"/>
              <a:t>). </a:t>
            </a:r>
            <a:endParaRPr lang="tr-TR" dirty="0"/>
          </a:p>
          <a:p>
            <a:endParaRPr lang="tr-TR" dirty="0" smtClean="0"/>
          </a:p>
          <a:p>
            <a:r>
              <a:rPr lang="tr-TR" dirty="0"/>
              <a:t>Bilimsel yöntem, bir bilim adamının araştırdığı veya karşı karşıya olduğu bir problemdeki bilgi çeşidine bağlı olarak tanımlayabileceği bir gelişim süreci olarak da tanımlanabilir (</a:t>
            </a:r>
            <a:r>
              <a:rPr lang="tr-TR" dirty="0" err="1"/>
              <a:t>Cohen</a:t>
            </a:r>
            <a:r>
              <a:rPr lang="tr-TR" dirty="0"/>
              <a:t> ve </a:t>
            </a:r>
            <a:r>
              <a:rPr lang="tr-TR" dirty="0" err="1"/>
              <a:t>Manion</a:t>
            </a:r>
            <a:r>
              <a:rPr lang="tr-TR" dirty="0"/>
              <a:t>, 1988).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9042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Araştırma ve Türleri 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b="1" dirty="0" smtClean="0"/>
              <a:t>Araştırma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 smtClean="0"/>
              <a:t>“</a:t>
            </a:r>
            <a:r>
              <a:rPr lang="tr-TR" dirty="0"/>
              <a:t>G</a:t>
            </a:r>
            <a:r>
              <a:rPr lang="tr-TR" dirty="0" smtClean="0"/>
              <a:t>erçek </a:t>
            </a:r>
            <a:r>
              <a:rPr lang="tr-TR" dirty="0"/>
              <a:t>ve ilkeleri ortaya çıkarmak ya da koymak için bazı bilgi alanlarında yapılan dikkatli, sistematik ve dayanıklı çalışma ve incelemedir.” </a:t>
            </a:r>
            <a:r>
              <a:rPr lang="tr-TR" dirty="0" smtClean="0"/>
              <a:t>(</a:t>
            </a:r>
            <a:r>
              <a:rPr lang="tr-TR" dirty="0" err="1"/>
              <a:t>Webster</a:t>
            </a:r>
            <a:r>
              <a:rPr lang="tr-TR" dirty="0"/>
              <a:t>, </a:t>
            </a:r>
            <a:r>
              <a:rPr lang="tr-TR" dirty="0" smtClean="0"/>
              <a:t>1984’ten </a:t>
            </a:r>
            <a:r>
              <a:rPr lang="tr-TR" dirty="0" err="1" smtClean="0"/>
              <a:t>akt</a:t>
            </a:r>
            <a:r>
              <a:rPr lang="tr-TR" dirty="0" smtClean="0"/>
              <a:t>. Büyüköztürk vd.,2013).</a:t>
            </a:r>
          </a:p>
          <a:p>
            <a:endParaRPr lang="tr-TR" dirty="0"/>
          </a:p>
          <a:p>
            <a:r>
              <a:rPr lang="tr-TR" dirty="0" smtClean="0"/>
              <a:t> “Problemlere güvenilir çözümler aramak amacı ile planlı ve sistemli olarak verilerin toplanması, çözümlenmesi (analizi) yorumlanarak değerlendirilmesi ve rapor edilmesi sürecidir.” (</a:t>
            </a:r>
            <a:r>
              <a:rPr lang="tr-TR" dirty="0" err="1" smtClean="0"/>
              <a:t>Mouly</a:t>
            </a:r>
            <a:r>
              <a:rPr lang="tr-TR" dirty="0" smtClean="0"/>
              <a:t>, 1963; Best, 1959’dan </a:t>
            </a:r>
            <a:r>
              <a:rPr lang="tr-TR" dirty="0" err="1" smtClean="0"/>
              <a:t>akt</a:t>
            </a:r>
            <a:r>
              <a:rPr lang="tr-TR" dirty="0" smtClean="0"/>
              <a:t>. </a:t>
            </a:r>
            <a:r>
              <a:rPr lang="tr-TR" dirty="0" err="1" smtClean="0"/>
              <a:t>Karasar</a:t>
            </a:r>
            <a:r>
              <a:rPr lang="tr-TR" dirty="0" smtClean="0"/>
              <a:t>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9866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Araştırma Türleri </a:t>
            </a:r>
            <a:endParaRPr lang="tr-TR" sz="3600" b="1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7259" y="3194462"/>
            <a:ext cx="6937793" cy="2024341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838200" y="1919355"/>
            <a:ext cx="7194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Büyüköztürk ve diğerleri (2013)’ün sınıflaması;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628368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Araştırma Türleri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696074" cy="4511007"/>
          </a:xfrm>
        </p:spPr>
        <p:txBody>
          <a:bodyPr/>
          <a:lstStyle/>
          <a:p>
            <a:r>
              <a:rPr lang="tr-TR" b="1" dirty="0" err="1" smtClean="0"/>
              <a:t>Betimsel</a:t>
            </a:r>
            <a:r>
              <a:rPr lang="tr-TR" b="1" dirty="0" smtClean="0"/>
              <a:t> araştırmalar: </a:t>
            </a:r>
            <a:r>
              <a:rPr lang="tr-TR" dirty="0"/>
              <a:t>V</a:t>
            </a:r>
            <a:r>
              <a:rPr lang="tr-TR" dirty="0" smtClean="0"/>
              <a:t>erilen </a:t>
            </a:r>
            <a:r>
              <a:rPr lang="tr-TR" dirty="0"/>
              <a:t>bir durumu olabildiğince tam ve dikkatli bir şekilde </a:t>
            </a:r>
            <a:r>
              <a:rPr lang="tr-TR" dirty="0" smtClean="0"/>
              <a:t>tanımlar.</a:t>
            </a:r>
          </a:p>
          <a:p>
            <a:endParaRPr lang="tr-TR" dirty="0"/>
          </a:p>
          <a:p>
            <a:r>
              <a:rPr lang="tr-TR" b="1" dirty="0" smtClean="0"/>
              <a:t>İlişkisel araştırmalar: </a:t>
            </a:r>
            <a:r>
              <a:rPr lang="tr-TR" dirty="0"/>
              <a:t>İlişkileri ve bağlantıları inceleyen </a:t>
            </a:r>
            <a:r>
              <a:rPr lang="tr-TR" dirty="0" smtClean="0"/>
              <a:t>araştırmalardır.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dirty="0"/>
              <a:t>Müdahale </a:t>
            </a:r>
            <a:r>
              <a:rPr lang="tr-TR" b="1" dirty="0" smtClean="0"/>
              <a:t> araştırmaları:</a:t>
            </a:r>
            <a:r>
              <a:rPr lang="tr-TR" dirty="0" smtClean="0"/>
              <a:t> </a:t>
            </a:r>
            <a:r>
              <a:rPr lang="tr-TR" dirty="0"/>
              <a:t>belirli bir yöntem ya da uygulamanın bir ya da daha fazla sonucu etkilemesi beklenir. </a:t>
            </a:r>
          </a:p>
          <a:p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(Büyüköztürk vd.,2013)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5332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513</Words>
  <Application>Microsoft Office PowerPoint</Application>
  <PresentationFormat>Geniş ekran</PresentationFormat>
  <Paragraphs>73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 DAVRANIŞ BİLİMLERİNDE ARAŞTIRMA (YÜKSEK LİSANS)</vt:lpstr>
      <vt:lpstr>İçerik</vt:lpstr>
      <vt:lpstr>Bilim</vt:lpstr>
      <vt:lpstr>Bilim</vt:lpstr>
      <vt:lpstr>Bilim</vt:lpstr>
      <vt:lpstr>Bilimsel Yöntem</vt:lpstr>
      <vt:lpstr>Araştırma ve Türleri </vt:lpstr>
      <vt:lpstr>Araştırma Türleri </vt:lpstr>
      <vt:lpstr>Araştırma Türleri </vt:lpstr>
      <vt:lpstr>Araştırma Türleri 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Servet Meric Kursad</cp:lastModifiedBy>
  <cp:revision>92</cp:revision>
  <dcterms:created xsi:type="dcterms:W3CDTF">2017-05-17T14:13:10Z</dcterms:created>
  <dcterms:modified xsi:type="dcterms:W3CDTF">2018-01-30T14:17:40Z</dcterms:modified>
</cp:coreProperties>
</file>