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Bir Yöntem Olarak Pozitivizm: </a:t>
            </a:r>
            <a:r>
              <a:rPr lang="tr-TR" dirty="0" err="1"/>
              <a:t>Comte</a:t>
            </a:r>
            <a:r>
              <a:rPr lang="tr-TR" dirty="0"/>
              <a:t> ve </a:t>
            </a:r>
            <a:r>
              <a:rPr lang="tr-TR" dirty="0" err="1"/>
              <a:t>Durkheim</a:t>
            </a:r>
            <a:r>
              <a:rPr lang="tr-TR" dirty="0"/>
              <a:t/>
            </a:r>
            <a:br>
              <a:rPr lang="tr-TR" dirty="0"/>
            </a:br>
            <a:endParaRPr lang="tr-TR" dirty="0"/>
          </a:p>
        </p:txBody>
      </p:sp>
      <p:sp>
        <p:nvSpPr>
          <p:cNvPr id="3" name="Alt Başlık 2"/>
          <p:cNvSpPr>
            <a:spLocks noGrp="1"/>
          </p:cNvSpPr>
          <p:nvPr>
            <p:ph type="subTitle" idx="1"/>
          </p:nvPr>
        </p:nvSpPr>
        <p:spPr/>
        <p:txBody>
          <a:bodyPr/>
          <a:lstStyle/>
          <a:p>
            <a:r>
              <a:rPr lang="tr-TR" dirty="0" smtClean="0"/>
              <a:t>Bu bölümde, sosyolojinin en temel yöntem tartışmalarından biri olan pozitivizmi ve onun önde gelen iki temsilcisini tartışacağız. </a:t>
            </a:r>
            <a:r>
              <a:rPr lang="tr-TR" dirty="0" err="1" smtClean="0"/>
              <a:t>Comte</a:t>
            </a:r>
            <a:r>
              <a:rPr lang="tr-TR" dirty="0" smtClean="0"/>
              <a:t> ve </a:t>
            </a:r>
            <a:r>
              <a:rPr lang="tr-TR" dirty="0" err="1" smtClean="0"/>
              <a:t>Durkheim’ın</a:t>
            </a:r>
            <a:r>
              <a:rPr lang="tr-TR" dirty="0" smtClean="0"/>
              <a:t> aynı zamanda sosyolojinin kurucu figürleri olmaları tartışmanın ne kadar önemli olduğunu gösteriyor. </a:t>
            </a:r>
            <a:endParaRPr lang="tr-TR" dirty="0"/>
          </a:p>
        </p:txBody>
      </p:sp>
    </p:spTree>
    <p:extLst>
      <p:ext uri="{BB962C8B-B14F-4D97-AF65-F5344CB8AC3E}">
        <p14:creationId xmlns:p14="http://schemas.microsoft.com/office/powerpoint/2010/main" val="2876962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Pozitivizm</a:t>
            </a:r>
            <a:endParaRPr lang="tr-TR" dirty="0"/>
          </a:p>
        </p:txBody>
      </p:sp>
      <p:sp>
        <p:nvSpPr>
          <p:cNvPr id="3" name="İçerik Yer Tutucusu 2"/>
          <p:cNvSpPr>
            <a:spLocks noGrp="1"/>
          </p:cNvSpPr>
          <p:nvPr>
            <p:ph idx="1"/>
          </p:nvPr>
        </p:nvSpPr>
        <p:spPr/>
        <p:txBody>
          <a:bodyPr/>
          <a:lstStyle/>
          <a:p>
            <a:pPr marL="0" indent="0">
              <a:buNone/>
            </a:pPr>
            <a:r>
              <a:rPr lang="tr-TR" dirty="0" smtClean="0"/>
              <a:t>Pozitivizm doğa bilimlerinin metodolojik çerçevesini benimseyerek bilimi, kesin bilgi, veren bir etkinlik olarak görür.</a:t>
            </a:r>
          </a:p>
          <a:p>
            <a:pPr marL="0" indent="0">
              <a:buNone/>
            </a:pPr>
            <a:r>
              <a:rPr lang="tr-TR" dirty="0" smtClean="0"/>
              <a:t>Akıl, deney, ve gözlem yardımıyla toplum hakkında toplanan bilgilerden doğru sonuçların üretileceğine inanılmıştır.  </a:t>
            </a:r>
          </a:p>
          <a:p>
            <a:pPr marL="0" indent="0">
              <a:buNone/>
            </a:pPr>
            <a:r>
              <a:rPr lang="tr-TR" dirty="0" smtClean="0"/>
              <a:t>Dolayısıyla sosyoloji de bu yöntemi benimseyerek yeni ortaya çıkan sanayi toplumunun sorunlarına kesin çözümlere getirebilecek bir bilim olarak değerlendirilir. </a:t>
            </a:r>
          </a:p>
          <a:p>
            <a:pPr marL="0" indent="0">
              <a:buNone/>
            </a:pPr>
            <a:r>
              <a:rPr lang="tr-TR" dirty="0" smtClean="0"/>
              <a:t>İşte Sosyolojinin isin babası olan </a:t>
            </a:r>
            <a:r>
              <a:rPr lang="tr-TR" dirty="0" err="1" smtClean="0"/>
              <a:t>Comte</a:t>
            </a:r>
            <a:r>
              <a:rPr lang="tr-TR" dirty="0" smtClean="0"/>
              <a:t>, bu pozitivist anlayışın en önde gelen temsilcilerinden biridir.     </a:t>
            </a:r>
            <a:endParaRPr lang="tr-TR" dirty="0"/>
          </a:p>
        </p:txBody>
      </p:sp>
    </p:spTree>
    <p:extLst>
      <p:ext uri="{BB962C8B-B14F-4D97-AF65-F5344CB8AC3E}">
        <p14:creationId xmlns:p14="http://schemas.microsoft.com/office/powerpoint/2010/main" val="4084097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Comte</a:t>
            </a:r>
            <a:r>
              <a:rPr lang="tr-TR" dirty="0" smtClean="0"/>
              <a:t> </a:t>
            </a:r>
            <a:endParaRPr lang="tr-TR" dirty="0"/>
          </a:p>
        </p:txBody>
      </p:sp>
      <p:sp>
        <p:nvSpPr>
          <p:cNvPr id="3" name="İçerik Yer Tutucusu 2"/>
          <p:cNvSpPr>
            <a:spLocks noGrp="1"/>
          </p:cNvSpPr>
          <p:nvPr>
            <p:ph idx="1"/>
          </p:nvPr>
        </p:nvSpPr>
        <p:spPr/>
        <p:txBody>
          <a:bodyPr/>
          <a:lstStyle/>
          <a:p>
            <a:r>
              <a:rPr lang="tr-TR" dirty="0" smtClean="0"/>
              <a:t>Pozitivist felsefe gözlenebilir olgular, ve onlar arası ilişkiler dışında hiçbir şeyin bilgisine sahip olamayacağımız inancına dayanır </a:t>
            </a:r>
          </a:p>
          <a:p>
            <a:r>
              <a:rPr lang="tr-TR" dirty="0" smtClean="0"/>
              <a:t>Bilim bize olguların altındaki görünmeyen süreçler ya da onların </a:t>
            </a:r>
            <a:r>
              <a:rPr lang="tr-TR" dirty="0" err="1" smtClean="0"/>
              <a:t>özsel</a:t>
            </a:r>
            <a:r>
              <a:rPr lang="tr-TR" dirty="0" smtClean="0"/>
              <a:t> karakteri hakkında bilgi vermez. </a:t>
            </a:r>
          </a:p>
          <a:p>
            <a:r>
              <a:rPr lang="tr-TR" dirty="0" smtClean="0"/>
              <a:t>Bilim yalnızca gözlemlenebilir olguların ve bunlar arasındaki ilişkilerin düzenli </a:t>
            </a:r>
            <a:r>
              <a:rPr lang="tr-TR" dirty="0" err="1" smtClean="0"/>
              <a:t>tetkiyle</a:t>
            </a:r>
            <a:r>
              <a:rPr lang="tr-TR" dirty="0" smtClean="0"/>
              <a:t> ilgilenir. Onlara arasındaki düzenlilikleri yasaları keşfetmeye çalışır.  </a:t>
            </a:r>
          </a:p>
          <a:p>
            <a:r>
              <a:rPr lang="tr-TR" dirty="0" smtClean="0"/>
              <a:t>Ona göre bilimsel önermeler bilimsel olmayandan kesinlik, hatadan </a:t>
            </a:r>
            <a:r>
              <a:rPr lang="tr-TR" dirty="0" err="1" smtClean="0"/>
              <a:t>azadelik</a:t>
            </a:r>
            <a:r>
              <a:rPr lang="tr-TR" dirty="0" smtClean="0"/>
              <a:t> sayesinde değil, fakat bunların </a:t>
            </a:r>
            <a:r>
              <a:rPr lang="tr-TR" dirty="0" err="1" smtClean="0"/>
              <a:t>sınanabilirlikleri</a:t>
            </a:r>
            <a:r>
              <a:rPr lang="tr-TR" dirty="0" smtClean="0"/>
              <a:t> açısından </a:t>
            </a:r>
            <a:r>
              <a:rPr lang="tr-TR" dirty="0" err="1" smtClean="0"/>
              <a:t>atırt</a:t>
            </a:r>
            <a:r>
              <a:rPr lang="tr-TR" dirty="0" smtClean="0"/>
              <a:t> edilebilir (</a:t>
            </a:r>
            <a:r>
              <a:rPr lang="tr-TR" dirty="0" err="1" smtClean="0"/>
              <a:t>Keat</a:t>
            </a:r>
            <a:r>
              <a:rPr lang="tr-TR" dirty="0" smtClean="0"/>
              <a:t> ve </a:t>
            </a:r>
            <a:r>
              <a:rPr lang="tr-TR" dirty="0" err="1" smtClean="0"/>
              <a:t>Urry</a:t>
            </a:r>
            <a:r>
              <a:rPr lang="tr-TR" dirty="0" smtClean="0"/>
              <a:t>: 117-119)  </a:t>
            </a:r>
            <a:endParaRPr lang="tr-TR" dirty="0"/>
          </a:p>
        </p:txBody>
      </p:sp>
    </p:spTree>
    <p:extLst>
      <p:ext uri="{BB962C8B-B14F-4D97-AF65-F5344CB8AC3E}">
        <p14:creationId xmlns:p14="http://schemas.microsoft.com/office/powerpoint/2010/main" val="16971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Comte</a:t>
            </a:r>
            <a:r>
              <a:rPr lang="tr-TR" dirty="0" smtClean="0"/>
              <a:t> </a:t>
            </a:r>
            <a:endParaRPr lang="tr-TR" dirty="0"/>
          </a:p>
        </p:txBody>
      </p:sp>
      <p:sp>
        <p:nvSpPr>
          <p:cNvPr id="3" name="İçerik Yer Tutucusu 2"/>
          <p:cNvSpPr>
            <a:spLocks noGrp="1"/>
          </p:cNvSpPr>
          <p:nvPr>
            <p:ph idx="1"/>
          </p:nvPr>
        </p:nvSpPr>
        <p:spPr/>
        <p:txBody>
          <a:bodyPr/>
          <a:lstStyle/>
          <a:p>
            <a:r>
              <a:rPr lang="tr-TR" dirty="0" smtClean="0"/>
              <a:t>Böylece anlamlı önermeler, kontrol edilebilen, sınanabilen, ve reddedilmesi olası önermelerdir. Pozitivist yaklaşımı teolojiden ya da metafizikten ayırt eden şey budur. </a:t>
            </a:r>
          </a:p>
          <a:p>
            <a:r>
              <a:rPr lang="tr-TR" dirty="0"/>
              <a:t>B</a:t>
            </a:r>
            <a:r>
              <a:rPr lang="tr-TR" dirty="0" smtClean="0"/>
              <a:t>ilimsel teorilerin bilimsel değeri bütünüyle onların olgular ile uyumluluğuna bağlıdır</a:t>
            </a:r>
          </a:p>
          <a:p>
            <a:r>
              <a:rPr lang="tr-TR" dirty="0" smtClean="0"/>
              <a:t>Bilimsel teoriler gözlemlenmiş fenomenler ile olguların birbirine bağlanmasından oluşur.  Biz gerçekliği sadece gözlenebilir fenomenlere atfedebiliriz. </a:t>
            </a:r>
          </a:p>
          <a:p>
            <a:r>
              <a:rPr lang="tr-TR" dirty="0" err="1" smtClean="0"/>
              <a:t>Comte</a:t>
            </a:r>
            <a:r>
              <a:rPr lang="tr-TR" dirty="0" smtClean="0"/>
              <a:t> evrensel ve değişmez yasalar olduğunu ve bunu belirli yasaları sınadığımızda değişkenlik göstermemelerinden bildiğimizi söyler     </a:t>
            </a:r>
            <a:endParaRPr lang="tr-TR" dirty="0"/>
          </a:p>
        </p:txBody>
      </p:sp>
    </p:spTree>
    <p:extLst>
      <p:ext uri="{BB962C8B-B14F-4D97-AF65-F5344CB8AC3E}">
        <p14:creationId xmlns:p14="http://schemas.microsoft.com/office/powerpoint/2010/main" val="229943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r>
              <a:rPr lang="tr-TR" dirty="0" smtClean="0"/>
              <a:t> </a:t>
            </a:r>
            <a:endParaRPr lang="tr-TR" dirty="0"/>
          </a:p>
        </p:txBody>
      </p:sp>
      <p:sp>
        <p:nvSpPr>
          <p:cNvPr id="3" name="İçerik Yer Tutucusu 2"/>
          <p:cNvSpPr>
            <a:spLocks noGrp="1"/>
          </p:cNvSpPr>
          <p:nvPr>
            <p:ph idx="1"/>
          </p:nvPr>
        </p:nvSpPr>
        <p:spPr/>
        <p:txBody>
          <a:bodyPr>
            <a:normAutofit/>
          </a:bodyPr>
          <a:lstStyle/>
          <a:p>
            <a:pPr marL="0" indent="0">
              <a:buNone/>
            </a:pPr>
            <a:r>
              <a:rPr lang="tr-TR" dirty="0" err="1"/>
              <a:t>Durkheim</a:t>
            </a:r>
            <a:r>
              <a:rPr lang="tr-TR" dirty="0"/>
              <a:t> 1858’de Yahudi bir hahamın oğlu olarak doğdu</a:t>
            </a:r>
          </a:p>
          <a:p>
            <a:pPr marL="0" indent="0">
              <a:buNone/>
            </a:pPr>
            <a:r>
              <a:rPr lang="tr-TR" dirty="0" smtClean="0"/>
              <a:t>Sosyolojinin </a:t>
            </a:r>
            <a:r>
              <a:rPr lang="tr-TR" dirty="0"/>
              <a:t>kurucu figürlerinden biridir. Sosyolojinin bağımsız bir bilim statüsü kazanmasında öncü rol oynadı.</a:t>
            </a:r>
          </a:p>
          <a:p>
            <a:pPr marL="0" indent="0">
              <a:buNone/>
            </a:pPr>
            <a:r>
              <a:rPr lang="tr-TR" dirty="0"/>
              <a:t>Toplumsal İşbölümü, Dini Hayatın İlkel Biçimleri, İntihar, Sosyolojik Yöntemin Kuralları  gibi sosyoloji klasiklerini yazdı </a:t>
            </a:r>
          </a:p>
          <a:p>
            <a:pPr marL="0" indent="0">
              <a:buNone/>
            </a:pPr>
            <a:r>
              <a:rPr lang="tr-TR" dirty="0"/>
              <a:t>Genel olarak </a:t>
            </a:r>
            <a:r>
              <a:rPr lang="tr-TR" dirty="0" err="1"/>
              <a:t>Comte’cu</a:t>
            </a:r>
            <a:r>
              <a:rPr lang="tr-TR" dirty="0"/>
              <a:t> pozitivizm çizgisinde ilerleyen </a:t>
            </a:r>
            <a:r>
              <a:rPr lang="tr-TR" dirty="0" err="1"/>
              <a:t>Durkheim</a:t>
            </a:r>
            <a:r>
              <a:rPr lang="tr-TR" dirty="0"/>
              <a:t>, </a:t>
            </a:r>
          </a:p>
          <a:p>
            <a:pPr marL="0" indent="0">
              <a:buNone/>
            </a:pPr>
            <a:r>
              <a:rPr lang="tr-TR" dirty="0"/>
              <a:t>Sosyolojiyi ampirik yöntemler temelinde, bağımsız bir disiplin olarak kurmaya çalıştı.</a:t>
            </a:r>
          </a:p>
          <a:p>
            <a:pPr marL="0" indent="0">
              <a:buNone/>
            </a:pPr>
            <a:endParaRPr lang="tr-TR" dirty="0"/>
          </a:p>
        </p:txBody>
      </p:sp>
    </p:spTree>
    <p:extLst>
      <p:ext uri="{BB962C8B-B14F-4D97-AF65-F5344CB8AC3E}">
        <p14:creationId xmlns:p14="http://schemas.microsoft.com/office/powerpoint/2010/main" val="158184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endParaRPr lang="tr-TR" dirty="0"/>
          </a:p>
        </p:txBody>
      </p:sp>
      <p:sp>
        <p:nvSpPr>
          <p:cNvPr id="3" name="İçerik Yer Tutucusu 2"/>
          <p:cNvSpPr>
            <a:spLocks noGrp="1"/>
          </p:cNvSpPr>
          <p:nvPr>
            <p:ph idx="1"/>
          </p:nvPr>
        </p:nvSpPr>
        <p:spPr/>
        <p:txBody>
          <a:bodyPr/>
          <a:lstStyle/>
          <a:p>
            <a:pPr marL="0" indent="0">
              <a:buNone/>
            </a:pPr>
            <a:r>
              <a:rPr lang="tr-TR" dirty="0"/>
              <a:t>Toplumsal yaşama ilişkin </a:t>
            </a:r>
            <a:r>
              <a:rPr lang="tr-TR" dirty="0" err="1"/>
              <a:t>Comte</a:t>
            </a:r>
            <a:r>
              <a:rPr lang="tr-TR" dirty="0"/>
              <a:t> gibi evrimci bir yaklaşıma sahiptir. </a:t>
            </a:r>
          </a:p>
          <a:p>
            <a:pPr marL="0" indent="0">
              <a:buNone/>
            </a:pPr>
            <a:r>
              <a:rPr lang="tr-TR" dirty="0"/>
              <a:t>Ünlü mekanik organik dayanışma kavramları bunu açık bir şekilde gösterir.</a:t>
            </a:r>
          </a:p>
          <a:p>
            <a:pPr marL="0" indent="0">
              <a:buNone/>
            </a:pPr>
            <a:r>
              <a:rPr lang="tr-TR" dirty="0"/>
              <a:t>Daha az işbölümünün olduğu mekanik dayanışmanın egemen olduğu toplumlardan dayanışma formlarının karmaşıklaştığı </a:t>
            </a:r>
            <a:r>
              <a:rPr lang="tr-TR" dirty="0" smtClean="0"/>
              <a:t>organik </a:t>
            </a:r>
            <a:r>
              <a:rPr lang="tr-TR" dirty="0"/>
              <a:t>dayanışmanın egemen olduğu toplumlara geçildiğini iddia etmiştir.  </a:t>
            </a:r>
          </a:p>
          <a:p>
            <a:endParaRPr lang="tr-TR" dirty="0"/>
          </a:p>
        </p:txBody>
      </p:sp>
    </p:spTree>
    <p:extLst>
      <p:ext uri="{BB962C8B-B14F-4D97-AF65-F5344CB8AC3E}">
        <p14:creationId xmlns:p14="http://schemas.microsoft.com/office/powerpoint/2010/main" val="2481119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endParaRPr lang="tr-TR" dirty="0"/>
          </a:p>
        </p:txBody>
      </p:sp>
      <p:sp>
        <p:nvSpPr>
          <p:cNvPr id="3" name="İçerik Yer Tutucusu 2"/>
          <p:cNvSpPr>
            <a:spLocks noGrp="1"/>
          </p:cNvSpPr>
          <p:nvPr>
            <p:ph idx="1"/>
          </p:nvPr>
        </p:nvSpPr>
        <p:spPr/>
        <p:txBody>
          <a:bodyPr/>
          <a:lstStyle/>
          <a:p>
            <a:r>
              <a:rPr lang="tr-TR" dirty="0" err="1"/>
              <a:t>Durkheim</a:t>
            </a:r>
            <a:r>
              <a:rPr lang="tr-TR" dirty="0"/>
              <a:t> toplumsal olayları bireysel ya da psikolojik etkenlere değil de doğrudan toplumsal olaylara bağlama eğilimindedir. Örneğin İntihar çalışması </a:t>
            </a:r>
            <a:r>
              <a:rPr lang="tr-TR" dirty="0" smtClean="0"/>
              <a:t>başlı </a:t>
            </a:r>
            <a:r>
              <a:rPr lang="tr-TR" dirty="0"/>
              <a:t>başına onun bu yaklaşımını özetler niteliktedir. </a:t>
            </a:r>
          </a:p>
          <a:p>
            <a:r>
              <a:rPr lang="tr-TR" dirty="0"/>
              <a:t>En bireysel eylem sanılan intiharın ardında dinsel, ailevi, toplumsal cinsiyete ve sınıfa ilişkin toplumsal dinamikler olduğunu açığa çıkartmıştır.  </a:t>
            </a:r>
          </a:p>
          <a:p>
            <a:r>
              <a:rPr lang="tr-TR" dirty="0" err="1"/>
              <a:t>Spencer’in</a:t>
            </a:r>
            <a:r>
              <a:rPr lang="tr-TR" dirty="0"/>
              <a:t> metodolojik bireyciliğine karşıdır ve toplumsal gerçeklerin birey üzerindeki belirleyici etkisine odaklanır.  Söyle söyler: «Kendi yapmadığımız bir dili konuşuruz. Kendi icat etmediğimiz araçları kullanırız. Kendi geliştirmediğimiz hakları kullanırız». (Morris: 177)  </a:t>
            </a:r>
          </a:p>
          <a:p>
            <a:endParaRPr lang="tr-TR" dirty="0"/>
          </a:p>
        </p:txBody>
      </p:sp>
    </p:spTree>
    <p:extLst>
      <p:ext uri="{BB962C8B-B14F-4D97-AF65-F5344CB8AC3E}">
        <p14:creationId xmlns:p14="http://schemas.microsoft.com/office/powerpoint/2010/main" val="247582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Durkheim</a:t>
            </a:r>
            <a:endParaRPr lang="tr-TR" dirty="0"/>
          </a:p>
        </p:txBody>
      </p:sp>
      <p:sp>
        <p:nvSpPr>
          <p:cNvPr id="3" name="İçerik Yer Tutucusu 2"/>
          <p:cNvSpPr>
            <a:spLocks noGrp="1"/>
          </p:cNvSpPr>
          <p:nvPr>
            <p:ph idx="1"/>
          </p:nvPr>
        </p:nvSpPr>
        <p:spPr/>
        <p:txBody>
          <a:bodyPr/>
          <a:lstStyle/>
          <a:p>
            <a:r>
              <a:rPr lang="tr-TR" dirty="0" err="1"/>
              <a:t>Durkheim’in</a:t>
            </a:r>
            <a:r>
              <a:rPr lang="tr-TR" dirty="0"/>
              <a:t> analiz biçimi materyalisttir ve metodolojik olarak toplumsal olguları şeyler gibi ele almayı önerir. Önerisi </a:t>
            </a:r>
            <a:r>
              <a:rPr lang="tr-TR" dirty="0" err="1"/>
              <a:t>nedensel</a:t>
            </a:r>
            <a:r>
              <a:rPr lang="tr-TR" dirty="0"/>
              <a:t> analiz ve işlevci yoruma dayanır.</a:t>
            </a:r>
          </a:p>
          <a:p>
            <a:r>
              <a:rPr lang="tr-TR" dirty="0" err="1"/>
              <a:t>Durkheim</a:t>
            </a:r>
            <a:r>
              <a:rPr lang="tr-TR" dirty="0"/>
              <a:t> «toplumsal bir olgunun açıklaması yapılacağı zaman onu yaratan etkin neden  ile onun yerine getirdiği işlevi birbirinden ayrı ayrı araştırmalıyız» diye düşünür</a:t>
            </a:r>
          </a:p>
          <a:p>
            <a:r>
              <a:rPr lang="tr-TR" dirty="0"/>
              <a:t>Herhangi bir çalışmanın sosyolojik bir çalışma sayılması için ampirik çalışma yapmanın zorunlu olduğu kanısındadır (Morris: 179-180).   </a:t>
            </a:r>
          </a:p>
          <a:p>
            <a:endParaRPr lang="tr-TR" dirty="0"/>
          </a:p>
        </p:txBody>
      </p:sp>
    </p:spTree>
    <p:extLst>
      <p:ext uri="{BB962C8B-B14F-4D97-AF65-F5344CB8AC3E}">
        <p14:creationId xmlns:p14="http://schemas.microsoft.com/office/powerpoint/2010/main" val="22394657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518</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Bir Yöntem Olarak Pozitivizm: Comte ve Durkheim </vt:lpstr>
      <vt:lpstr>Pozitivizm</vt:lpstr>
      <vt:lpstr>Comte </vt:lpstr>
      <vt:lpstr>Comte </vt:lpstr>
      <vt:lpstr>Durkheim </vt:lpstr>
      <vt:lpstr>Durkheim</vt:lpstr>
      <vt:lpstr>Durkheim</vt:lpstr>
      <vt:lpstr>Durkheim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15</cp:revision>
  <dcterms:created xsi:type="dcterms:W3CDTF">2017-11-25T20:42:30Z</dcterms:created>
  <dcterms:modified xsi:type="dcterms:W3CDTF">2020-02-16T09:55:44Z</dcterms:modified>
</cp:coreProperties>
</file>