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246145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4003040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806968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3481158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2944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48D2033-12DE-4CB4-BD70-95CE6CA1157E}" type="datetimeFigureOut">
              <a:rPr lang="tr-TR" smtClean="0"/>
              <a:t>16.02.2020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63659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48D2033-12DE-4CB4-BD70-95CE6CA1157E}" type="datetimeFigureOut">
              <a:rPr lang="tr-TR" smtClean="0"/>
              <a:t>16.02.2020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066012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48D2033-12DE-4CB4-BD70-95CE6CA1157E}" type="datetimeFigureOut">
              <a:rPr lang="tr-TR" smtClean="0"/>
              <a:t>16.02.2020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2403876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48D2033-12DE-4CB4-BD70-95CE6CA1157E}" type="datetimeFigureOut">
              <a:rPr lang="tr-TR" smtClean="0"/>
              <a:t>16.02.2020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3951931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8D2033-12DE-4CB4-BD70-95CE6CA1157E}" type="datetimeFigureOut">
              <a:rPr lang="tr-TR" smtClean="0"/>
              <a:t>16.02.2020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2570566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8D2033-12DE-4CB4-BD70-95CE6CA1157E}" type="datetimeFigureOut">
              <a:rPr lang="tr-TR" smtClean="0"/>
              <a:t>16.02.2020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895529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8D2033-12DE-4CB4-BD70-95CE6CA1157E}" type="datetimeFigureOut">
              <a:rPr lang="tr-TR" smtClean="0"/>
              <a:t>16.02.2020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E1FB06-CBE6-43F3-81B0-CD7AE25FFB58}" type="slidenum">
              <a:rPr lang="tr-TR" smtClean="0"/>
              <a:t>‹#›</a:t>
            </a:fld>
            <a:endParaRPr lang="tr-TR"/>
          </a:p>
        </p:txBody>
      </p:sp>
    </p:spTree>
    <p:extLst>
      <p:ext uri="{BB962C8B-B14F-4D97-AF65-F5344CB8AC3E}">
        <p14:creationId xmlns:p14="http://schemas.microsoft.com/office/powerpoint/2010/main" val="1811434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a:t>Bir Yöntem Olarak Pozitivizm: </a:t>
            </a:r>
            <a:r>
              <a:rPr lang="tr-TR" dirty="0" err="1"/>
              <a:t>Comte</a:t>
            </a:r>
            <a:r>
              <a:rPr lang="tr-TR" dirty="0"/>
              <a:t> ve </a:t>
            </a:r>
            <a:r>
              <a:rPr lang="tr-TR" dirty="0" err="1"/>
              <a:t>Durkheim</a:t>
            </a:r>
            <a:r>
              <a:rPr lang="tr-TR" dirty="0"/>
              <a:t/>
            </a:r>
            <a:br>
              <a:rPr lang="tr-TR" dirty="0"/>
            </a:br>
            <a:endParaRPr lang="tr-TR" dirty="0"/>
          </a:p>
        </p:txBody>
      </p:sp>
      <p:sp>
        <p:nvSpPr>
          <p:cNvPr id="3" name="Alt Başlık 2"/>
          <p:cNvSpPr>
            <a:spLocks noGrp="1"/>
          </p:cNvSpPr>
          <p:nvPr>
            <p:ph type="subTitle" idx="1"/>
          </p:nvPr>
        </p:nvSpPr>
        <p:spPr/>
        <p:txBody>
          <a:bodyPr/>
          <a:lstStyle/>
          <a:p>
            <a:r>
              <a:rPr lang="tr-TR" dirty="0" smtClean="0"/>
              <a:t>Bu bölümde, sosyolojinin en temel yöntem tartışmalarından biri olan pozitivizmi ve onun önde gelen iki temsilcisini tartışacağız. </a:t>
            </a:r>
            <a:r>
              <a:rPr lang="tr-TR" dirty="0" err="1" smtClean="0"/>
              <a:t>Comte</a:t>
            </a:r>
            <a:r>
              <a:rPr lang="tr-TR" dirty="0" smtClean="0"/>
              <a:t> ve </a:t>
            </a:r>
            <a:r>
              <a:rPr lang="tr-TR" dirty="0" err="1" smtClean="0"/>
              <a:t>Durkheim’ın</a:t>
            </a:r>
            <a:r>
              <a:rPr lang="tr-TR" dirty="0" smtClean="0"/>
              <a:t> aynı zamanda sosyolojinin kurucu figürleri olmaları tartışmanın ne kadar önemli olduğunu gösteriyor. </a:t>
            </a:r>
            <a:endParaRPr lang="tr-TR" dirty="0"/>
          </a:p>
        </p:txBody>
      </p:sp>
    </p:spTree>
    <p:extLst>
      <p:ext uri="{BB962C8B-B14F-4D97-AF65-F5344CB8AC3E}">
        <p14:creationId xmlns:p14="http://schemas.microsoft.com/office/powerpoint/2010/main" val="2876962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Pozitivizm</a:t>
            </a:r>
            <a:endParaRPr lang="tr-TR" dirty="0"/>
          </a:p>
        </p:txBody>
      </p:sp>
      <p:sp>
        <p:nvSpPr>
          <p:cNvPr id="3" name="İçerik Yer Tutucusu 2"/>
          <p:cNvSpPr>
            <a:spLocks noGrp="1"/>
          </p:cNvSpPr>
          <p:nvPr>
            <p:ph idx="1"/>
          </p:nvPr>
        </p:nvSpPr>
        <p:spPr/>
        <p:txBody>
          <a:bodyPr/>
          <a:lstStyle/>
          <a:p>
            <a:pPr marL="0" indent="0">
              <a:buNone/>
            </a:pPr>
            <a:r>
              <a:rPr lang="tr-TR" dirty="0" smtClean="0"/>
              <a:t>Pozitivizm doğa bilimlerinin metodolojik çerçevesini benimseyerek bilimi, kesin bilgi, veren bir etkinlik olarak görür.</a:t>
            </a:r>
          </a:p>
          <a:p>
            <a:pPr marL="0" indent="0">
              <a:buNone/>
            </a:pPr>
            <a:r>
              <a:rPr lang="tr-TR" dirty="0" smtClean="0"/>
              <a:t>Akıl, deney, ve gözlem yardımıyla toplum hakkında toplanan bilgilerden doğru sonuçların üretileceğine inanılmıştır.  </a:t>
            </a:r>
          </a:p>
          <a:p>
            <a:pPr marL="0" indent="0">
              <a:buNone/>
            </a:pPr>
            <a:r>
              <a:rPr lang="tr-TR" dirty="0" smtClean="0"/>
              <a:t>Dolayısıyla sosyoloji de bu yöntemi benimseyerek yeni ortaya çıkan sanayi toplumunun sorunlarına kesin çözümlere getirebilecek bir bilim olarak değerlendirilir. </a:t>
            </a:r>
          </a:p>
          <a:p>
            <a:pPr marL="0" indent="0">
              <a:buNone/>
            </a:pPr>
            <a:r>
              <a:rPr lang="tr-TR" dirty="0" smtClean="0"/>
              <a:t>İşte Sosyolojinin isin babası olan </a:t>
            </a:r>
            <a:r>
              <a:rPr lang="tr-TR" dirty="0" err="1" smtClean="0"/>
              <a:t>Comte</a:t>
            </a:r>
            <a:r>
              <a:rPr lang="tr-TR" dirty="0" smtClean="0"/>
              <a:t>, bu pozitivist anlayışın en önde gelen temsilcilerinden biridir.     </a:t>
            </a:r>
            <a:endParaRPr lang="tr-TR" dirty="0"/>
          </a:p>
        </p:txBody>
      </p:sp>
    </p:spTree>
    <p:extLst>
      <p:ext uri="{BB962C8B-B14F-4D97-AF65-F5344CB8AC3E}">
        <p14:creationId xmlns:p14="http://schemas.microsoft.com/office/powerpoint/2010/main" val="4084097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Comte</a:t>
            </a:r>
            <a:r>
              <a:rPr lang="tr-TR" dirty="0" smtClean="0"/>
              <a:t> </a:t>
            </a:r>
            <a:endParaRPr lang="tr-TR" dirty="0"/>
          </a:p>
        </p:txBody>
      </p:sp>
      <p:sp>
        <p:nvSpPr>
          <p:cNvPr id="3" name="İçerik Yer Tutucusu 2"/>
          <p:cNvSpPr>
            <a:spLocks noGrp="1"/>
          </p:cNvSpPr>
          <p:nvPr>
            <p:ph idx="1"/>
          </p:nvPr>
        </p:nvSpPr>
        <p:spPr/>
        <p:txBody>
          <a:bodyPr/>
          <a:lstStyle/>
          <a:p>
            <a:r>
              <a:rPr lang="tr-TR" dirty="0" smtClean="0"/>
              <a:t>Pozitivist felsefe gözlenebilir olgular, ve onlar arası ilişkiler dışında hiçbir şeyin bilgisine sahip olamayacağımız inancına dayanır </a:t>
            </a:r>
          </a:p>
          <a:p>
            <a:r>
              <a:rPr lang="tr-TR" dirty="0" smtClean="0"/>
              <a:t>Bilim bize olguların altındaki görünmeyen süreçler ya da onların </a:t>
            </a:r>
            <a:r>
              <a:rPr lang="tr-TR" dirty="0" err="1" smtClean="0"/>
              <a:t>özsel</a:t>
            </a:r>
            <a:r>
              <a:rPr lang="tr-TR" dirty="0" smtClean="0"/>
              <a:t> karakteri hakkında bilgi vermez. </a:t>
            </a:r>
          </a:p>
          <a:p>
            <a:r>
              <a:rPr lang="tr-TR" dirty="0" smtClean="0"/>
              <a:t>Bilim yalnızca gözlemlenebilir olguların ve bunlar arasındaki ilişkilerin düzenli </a:t>
            </a:r>
            <a:r>
              <a:rPr lang="tr-TR" dirty="0" err="1" smtClean="0"/>
              <a:t>tetkiyle</a:t>
            </a:r>
            <a:r>
              <a:rPr lang="tr-TR" dirty="0" smtClean="0"/>
              <a:t> ilgilenir. Onlara arasındaki düzenlilikleri yasaları keşfetmeye çalışır.  </a:t>
            </a:r>
          </a:p>
          <a:p>
            <a:r>
              <a:rPr lang="tr-TR" dirty="0" smtClean="0"/>
              <a:t>Ona göre bilimsel önermeler bilimsel olmayandan kesinlik, hatadan </a:t>
            </a:r>
            <a:r>
              <a:rPr lang="tr-TR" dirty="0" err="1" smtClean="0"/>
              <a:t>azadelik</a:t>
            </a:r>
            <a:r>
              <a:rPr lang="tr-TR" dirty="0" smtClean="0"/>
              <a:t> sayesinde değil, fakat bunların </a:t>
            </a:r>
            <a:r>
              <a:rPr lang="tr-TR" dirty="0" err="1" smtClean="0"/>
              <a:t>sınanabilirlikleri</a:t>
            </a:r>
            <a:r>
              <a:rPr lang="tr-TR" dirty="0" smtClean="0"/>
              <a:t> açısından </a:t>
            </a:r>
            <a:r>
              <a:rPr lang="tr-TR" dirty="0" err="1" smtClean="0"/>
              <a:t>atırt</a:t>
            </a:r>
            <a:r>
              <a:rPr lang="tr-TR" dirty="0" smtClean="0"/>
              <a:t> edilebilir (</a:t>
            </a:r>
            <a:r>
              <a:rPr lang="tr-TR" dirty="0" err="1" smtClean="0"/>
              <a:t>Keat</a:t>
            </a:r>
            <a:r>
              <a:rPr lang="tr-TR" dirty="0" smtClean="0"/>
              <a:t> ve </a:t>
            </a:r>
            <a:r>
              <a:rPr lang="tr-TR" dirty="0" err="1" smtClean="0"/>
              <a:t>Urry</a:t>
            </a:r>
            <a:r>
              <a:rPr lang="tr-TR" dirty="0" smtClean="0"/>
              <a:t>: 117-119)  </a:t>
            </a:r>
            <a:endParaRPr lang="tr-TR" dirty="0"/>
          </a:p>
        </p:txBody>
      </p:sp>
    </p:spTree>
    <p:extLst>
      <p:ext uri="{BB962C8B-B14F-4D97-AF65-F5344CB8AC3E}">
        <p14:creationId xmlns:p14="http://schemas.microsoft.com/office/powerpoint/2010/main" val="1697156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Comte</a:t>
            </a:r>
            <a:r>
              <a:rPr lang="tr-TR" dirty="0" smtClean="0"/>
              <a:t> </a:t>
            </a:r>
            <a:endParaRPr lang="tr-TR" dirty="0"/>
          </a:p>
        </p:txBody>
      </p:sp>
      <p:sp>
        <p:nvSpPr>
          <p:cNvPr id="3" name="İçerik Yer Tutucusu 2"/>
          <p:cNvSpPr>
            <a:spLocks noGrp="1"/>
          </p:cNvSpPr>
          <p:nvPr>
            <p:ph idx="1"/>
          </p:nvPr>
        </p:nvSpPr>
        <p:spPr/>
        <p:txBody>
          <a:bodyPr/>
          <a:lstStyle/>
          <a:p>
            <a:r>
              <a:rPr lang="tr-TR" dirty="0" smtClean="0"/>
              <a:t>Böylece anlamlı önermeler, kontrol edilebilen, sınanabilen, ve reddedilmesi olası önermelerdir. Pozitivist yaklaşımı teolojiden ya da metafizikten ayırt eden şey budur. </a:t>
            </a:r>
          </a:p>
          <a:p>
            <a:r>
              <a:rPr lang="tr-TR" dirty="0"/>
              <a:t>B</a:t>
            </a:r>
            <a:r>
              <a:rPr lang="tr-TR" dirty="0" smtClean="0"/>
              <a:t>ilimsel teorilerin bilimsel değeri bütünüyle onların olgular ile uyumluluğuna bağlıdır</a:t>
            </a:r>
          </a:p>
          <a:p>
            <a:r>
              <a:rPr lang="tr-TR" dirty="0" smtClean="0"/>
              <a:t>Bilimsel teoriler gözlemlenmiş fenomenler ile olguların birbirine bağlanmasından oluşur.  Biz gerçekliği sadece gözlenebilir fenomenlere atfedebiliriz. </a:t>
            </a:r>
          </a:p>
          <a:p>
            <a:r>
              <a:rPr lang="tr-TR" dirty="0" err="1" smtClean="0"/>
              <a:t>Comte</a:t>
            </a:r>
            <a:r>
              <a:rPr lang="tr-TR" dirty="0" smtClean="0"/>
              <a:t> evrensel ve değişmez yasalar olduğunu ve bunu belirli yasaları sınadığımızda değişkenlik göstermemelerinden bildiğimizi söyler     </a:t>
            </a:r>
            <a:endParaRPr lang="tr-TR" dirty="0"/>
          </a:p>
        </p:txBody>
      </p:sp>
    </p:spTree>
    <p:extLst>
      <p:ext uri="{BB962C8B-B14F-4D97-AF65-F5344CB8AC3E}">
        <p14:creationId xmlns:p14="http://schemas.microsoft.com/office/powerpoint/2010/main" val="2299435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Durkheim</a:t>
            </a:r>
            <a:r>
              <a:rPr lang="tr-TR" dirty="0" smtClean="0"/>
              <a:t> </a:t>
            </a:r>
            <a:endParaRPr lang="tr-TR" dirty="0"/>
          </a:p>
        </p:txBody>
      </p:sp>
      <p:sp>
        <p:nvSpPr>
          <p:cNvPr id="3" name="İçerik Yer Tutucusu 2"/>
          <p:cNvSpPr>
            <a:spLocks noGrp="1"/>
          </p:cNvSpPr>
          <p:nvPr>
            <p:ph idx="1"/>
          </p:nvPr>
        </p:nvSpPr>
        <p:spPr/>
        <p:txBody>
          <a:bodyPr>
            <a:normAutofit/>
          </a:bodyPr>
          <a:lstStyle/>
          <a:p>
            <a:pPr marL="0" indent="0">
              <a:buNone/>
            </a:pPr>
            <a:r>
              <a:rPr lang="tr-TR" dirty="0" err="1"/>
              <a:t>Durkheim</a:t>
            </a:r>
            <a:r>
              <a:rPr lang="tr-TR" dirty="0"/>
              <a:t> 1858’de Yahudi bir hahamın oğlu olarak doğdu</a:t>
            </a:r>
          </a:p>
          <a:p>
            <a:pPr marL="0" indent="0">
              <a:buNone/>
            </a:pPr>
            <a:r>
              <a:rPr lang="tr-TR" dirty="0" smtClean="0"/>
              <a:t>Sosyolojinin </a:t>
            </a:r>
            <a:r>
              <a:rPr lang="tr-TR" dirty="0"/>
              <a:t>kurucu figürlerinden biridir. Sosyolojinin bağımsız bir bilim statüsü kazanmasında öncü rol oynadı.</a:t>
            </a:r>
          </a:p>
          <a:p>
            <a:pPr marL="0" indent="0">
              <a:buNone/>
            </a:pPr>
            <a:r>
              <a:rPr lang="tr-TR" dirty="0"/>
              <a:t>Toplumsal İşbölümü, Dini Hayatın İlkel Biçimleri, İntihar, Sosyolojik Yöntemin Kuralları  gibi sosyoloji klasiklerini yazdı </a:t>
            </a:r>
          </a:p>
          <a:p>
            <a:pPr marL="0" indent="0">
              <a:buNone/>
            </a:pPr>
            <a:r>
              <a:rPr lang="tr-TR" dirty="0"/>
              <a:t>Genel olarak </a:t>
            </a:r>
            <a:r>
              <a:rPr lang="tr-TR" dirty="0" err="1"/>
              <a:t>Comte’cu</a:t>
            </a:r>
            <a:r>
              <a:rPr lang="tr-TR" dirty="0"/>
              <a:t> pozitivizm çizgisinde ilerleyen </a:t>
            </a:r>
            <a:r>
              <a:rPr lang="tr-TR" dirty="0" err="1"/>
              <a:t>Durkheim</a:t>
            </a:r>
            <a:r>
              <a:rPr lang="tr-TR" dirty="0"/>
              <a:t>, </a:t>
            </a:r>
          </a:p>
          <a:p>
            <a:pPr marL="0" indent="0">
              <a:buNone/>
            </a:pPr>
            <a:r>
              <a:rPr lang="tr-TR" dirty="0"/>
              <a:t>Sosyolojiyi ampirik yöntemler temelinde, bağımsız bir disiplin olarak kurmaya çalıştı.</a:t>
            </a:r>
          </a:p>
          <a:p>
            <a:pPr marL="0" indent="0">
              <a:buNone/>
            </a:pPr>
            <a:endParaRPr lang="tr-TR" dirty="0"/>
          </a:p>
        </p:txBody>
      </p:sp>
    </p:spTree>
    <p:extLst>
      <p:ext uri="{BB962C8B-B14F-4D97-AF65-F5344CB8AC3E}">
        <p14:creationId xmlns:p14="http://schemas.microsoft.com/office/powerpoint/2010/main" val="1581849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Durkheim</a:t>
            </a:r>
            <a:endParaRPr lang="tr-TR" dirty="0"/>
          </a:p>
        </p:txBody>
      </p:sp>
      <p:sp>
        <p:nvSpPr>
          <p:cNvPr id="3" name="İçerik Yer Tutucusu 2"/>
          <p:cNvSpPr>
            <a:spLocks noGrp="1"/>
          </p:cNvSpPr>
          <p:nvPr>
            <p:ph idx="1"/>
          </p:nvPr>
        </p:nvSpPr>
        <p:spPr/>
        <p:txBody>
          <a:bodyPr/>
          <a:lstStyle/>
          <a:p>
            <a:pPr marL="0" indent="0">
              <a:buNone/>
            </a:pPr>
            <a:r>
              <a:rPr lang="tr-TR" dirty="0"/>
              <a:t>Toplumsal yaşama ilişkin </a:t>
            </a:r>
            <a:r>
              <a:rPr lang="tr-TR" dirty="0" err="1"/>
              <a:t>Comte</a:t>
            </a:r>
            <a:r>
              <a:rPr lang="tr-TR" dirty="0"/>
              <a:t> gibi evrimci bir yaklaşıma sahiptir. </a:t>
            </a:r>
          </a:p>
          <a:p>
            <a:pPr marL="0" indent="0">
              <a:buNone/>
            </a:pPr>
            <a:r>
              <a:rPr lang="tr-TR" dirty="0"/>
              <a:t>Ünlü mekanik organik dayanışma kavramları bunu açık bir şekilde gösterir.</a:t>
            </a:r>
          </a:p>
          <a:p>
            <a:pPr marL="0" indent="0">
              <a:buNone/>
            </a:pPr>
            <a:r>
              <a:rPr lang="tr-TR" dirty="0"/>
              <a:t>Daha az işbölümünün olduğu mekanik dayanışmanın egemen olduğu toplumlardan dayanışma formlarının karmaşıklaştığı </a:t>
            </a:r>
            <a:r>
              <a:rPr lang="tr-TR" dirty="0" smtClean="0"/>
              <a:t>organik </a:t>
            </a:r>
            <a:r>
              <a:rPr lang="tr-TR" dirty="0"/>
              <a:t>dayanışmanın egemen olduğu toplumlara geçildiğini iddia etmiştir.  </a:t>
            </a:r>
          </a:p>
          <a:p>
            <a:endParaRPr lang="tr-TR" dirty="0"/>
          </a:p>
        </p:txBody>
      </p:sp>
    </p:spTree>
    <p:extLst>
      <p:ext uri="{BB962C8B-B14F-4D97-AF65-F5344CB8AC3E}">
        <p14:creationId xmlns:p14="http://schemas.microsoft.com/office/powerpoint/2010/main" val="2481119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Durkheim</a:t>
            </a:r>
            <a:endParaRPr lang="tr-TR" dirty="0"/>
          </a:p>
        </p:txBody>
      </p:sp>
      <p:sp>
        <p:nvSpPr>
          <p:cNvPr id="3" name="İçerik Yer Tutucusu 2"/>
          <p:cNvSpPr>
            <a:spLocks noGrp="1"/>
          </p:cNvSpPr>
          <p:nvPr>
            <p:ph idx="1"/>
          </p:nvPr>
        </p:nvSpPr>
        <p:spPr/>
        <p:txBody>
          <a:bodyPr/>
          <a:lstStyle/>
          <a:p>
            <a:r>
              <a:rPr lang="tr-TR" dirty="0" err="1"/>
              <a:t>Durkheim</a:t>
            </a:r>
            <a:r>
              <a:rPr lang="tr-TR" dirty="0"/>
              <a:t> toplumsal olayları bireysel ya da psikolojik etkenlere değil de doğrudan toplumsal olaylara bağlama eğilimindedir. Örneğin İntihar çalışması </a:t>
            </a:r>
            <a:r>
              <a:rPr lang="tr-TR" dirty="0" smtClean="0"/>
              <a:t>başlı </a:t>
            </a:r>
            <a:r>
              <a:rPr lang="tr-TR" dirty="0"/>
              <a:t>başına onun bu yaklaşımını özetler niteliktedir. </a:t>
            </a:r>
          </a:p>
          <a:p>
            <a:r>
              <a:rPr lang="tr-TR" dirty="0"/>
              <a:t>En bireysel eylem sanılan intiharın ardında dinsel, ailevi, toplumsal cinsiyete ve sınıfa ilişkin toplumsal dinamikler olduğunu açığa çıkartmıştır.  </a:t>
            </a:r>
          </a:p>
          <a:p>
            <a:r>
              <a:rPr lang="tr-TR" dirty="0" err="1"/>
              <a:t>Spencer’in</a:t>
            </a:r>
            <a:r>
              <a:rPr lang="tr-TR" dirty="0"/>
              <a:t> metodolojik bireyciliğine karşıdır ve toplumsal gerçeklerin birey üzerindeki belirleyici etkisine odaklanır.  Söyle söyler: «Kendi yapmadığımız bir dili konuşuruz. Kendi icat etmediğimiz araçları kullanırız. Kendi geliştirmediğimiz hakları kullanırız». (Morris: 177)  </a:t>
            </a:r>
          </a:p>
          <a:p>
            <a:endParaRPr lang="tr-TR" dirty="0"/>
          </a:p>
        </p:txBody>
      </p:sp>
    </p:spTree>
    <p:extLst>
      <p:ext uri="{BB962C8B-B14F-4D97-AF65-F5344CB8AC3E}">
        <p14:creationId xmlns:p14="http://schemas.microsoft.com/office/powerpoint/2010/main" val="247582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Durkheim</a:t>
            </a:r>
            <a:endParaRPr lang="tr-TR" dirty="0"/>
          </a:p>
        </p:txBody>
      </p:sp>
      <p:sp>
        <p:nvSpPr>
          <p:cNvPr id="3" name="İçerik Yer Tutucusu 2"/>
          <p:cNvSpPr>
            <a:spLocks noGrp="1"/>
          </p:cNvSpPr>
          <p:nvPr>
            <p:ph idx="1"/>
          </p:nvPr>
        </p:nvSpPr>
        <p:spPr/>
        <p:txBody>
          <a:bodyPr/>
          <a:lstStyle/>
          <a:p>
            <a:r>
              <a:rPr lang="tr-TR" dirty="0" err="1"/>
              <a:t>Durkheim’in</a:t>
            </a:r>
            <a:r>
              <a:rPr lang="tr-TR" dirty="0"/>
              <a:t> analiz biçimi materyalisttir ve metodolojik olarak toplumsal olguları şeyler gibi ele almayı önerir. Önerisi </a:t>
            </a:r>
            <a:r>
              <a:rPr lang="tr-TR" dirty="0" err="1"/>
              <a:t>nedensel</a:t>
            </a:r>
            <a:r>
              <a:rPr lang="tr-TR" dirty="0"/>
              <a:t> analiz ve işlevci yoruma dayanır.</a:t>
            </a:r>
          </a:p>
          <a:p>
            <a:r>
              <a:rPr lang="tr-TR" dirty="0" err="1"/>
              <a:t>Durkheim</a:t>
            </a:r>
            <a:r>
              <a:rPr lang="tr-TR" dirty="0"/>
              <a:t> «toplumsal bir olgunun açıklaması yapılacağı zaman onu yaratan etkin neden  ile onun yerine getirdiği işlevi birbirinden ayrı ayrı araştırmalıyız» diye düşünür</a:t>
            </a:r>
          </a:p>
          <a:p>
            <a:r>
              <a:rPr lang="tr-TR" dirty="0"/>
              <a:t>Herhangi bir çalışmanın sosyolojik bir çalışma sayılması için ampirik çalışma yapmanın zorunlu olduğu kanısındadır (Morris: 179-180).   </a:t>
            </a:r>
          </a:p>
          <a:p>
            <a:endParaRPr lang="tr-TR" dirty="0"/>
          </a:p>
        </p:txBody>
      </p:sp>
    </p:spTree>
    <p:extLst>
      <p:ext uri="{BB962C8B-B14F-4D97-AF65-F5344CB8AC3E}">
        <p14:creationId xmlns:p14="http://schemas.microsoft.com/office/powerpoint/2010/main" val="223946578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TotalTime>
  <Words>518</Words>
  <Application>Microsoft Office PowerPoint</Application>
  <PresentationFormat>Geniş ekran</PresentationFormat>
  <Paragraphs>35</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Bir Yöntem Olarak Pozitivizm: Comte ve Durkheim </vt:lpstr>
      <vt:lpstr>Pozitivizm</vt:lpstr>
      <vt:lpstr>Comte </vt:lpstr>
      <vt:lpstr>Comte </vt:lpstr>
      <vt:lpstr>Durkheim </vt:lpstr>
      <vt:lpstr>Durkheim</vt:lpstr>
      <vt:lpstr>Durkheim</vt:lpstr>
      <vt:lpstr>Durkheim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 ideoloji  1. aydınlanmacılığın kültüre ve felsefi ortamı içinde üretildiği haliyle doğru düşünme bilimi 2. insan düşüncesini kalkış noktası olarak seçen, insanın zihinsel mekanizmasının denetlenmesinin mümkün olduğunu ve düşüncelerin değiştirilmesini toplumsal değişmenin önkoşulu sayan yaklaşım 3. yanlış düşüncelere karşı doğru fikirlerle verilecek mücadelenin toplumsal gelişimin ana ekseni olarak kavranması</dc:title>
  <dc:creator>Kullanıcı</dc:creator>
  <cp:lastModifiedBy>Kurtulus</cp:lastModifiedBy>
  <cp:revision>15</cp:revision>
  <dcterms:created xsi:type="dcterms:W3CDTF">2017-11-25T20:42:30Z</dcterms:created>
  <dcterms:modified xsi:type="dcterms:W3CDTF">2020-02-16T09:55:44Z</dcterms:modified>
</cp:coreProperties>
</file>