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319" r:id="rId2"/>
    <p:sldId id="327" r:id="rId3"/>
    <p:sldId id="334" r:id="rId4"/>
    <p:sldId id="324" r:id="rId5"/>
    <p:sldId id="325" r:id="rId6"/>
    <p:sldId id="328" r:id="rId7"/>
    <p:sldId id="336" r:id="rId8"/>
    <p:sldId id="337" r:id="rId9"/>
    <p:sldId id="33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04"/>
    <p:restoredTop sz="89002" autoAdjust="0"/>
  </p:normalViewPr>
  <p:slideViewPr>
    <p:cSldViewPr snapToGrid="0" snapToObjects="1">
      <p:cViewPr varScale="1">
        <p:scale>
          <a:sx n="79" d="100"/>
          <a:sy n="79" d="100"/>
        </p:scale>
        <p:origin x="216" y="4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42C28-EF26-FB48-A700-1774AAC97D04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1B0F1-8534-E444-AEEA-77BB8C432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90C2-D41D-7442-AB0E-A0AF20EBA49C}" type="datetime1">
              <a:rPr lang="en-US" smtClean="0"/>
              <a:t>5/9/20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2D4FF-3F6A-F143-980C-D4EB3FDC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2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8CB1BB4D-41B2-5F4F-BC3B-26A3CAC8C905}" type="slidenum">
              <a:rPr lang="en-US" altLang="en-US" sz="1200" i="0">
                <a:latin typeface="Times New Roman" charset="0"/>
              </a:rPr>
              <a:pPr/>
              <a:t>1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5354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706E270-B88A-444A-9E20-FDDDD8FEF897}" type="slidenum">
              <a:rPr lang="en-US" altLang="en-US" sz="1200" i="0">
                <a:latin typeface="Times New Roman" charset="0"/>
              </a:rPr>
              <a:pPr/>
              <a:t>2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7619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706E270-B88A-444A-9E20-FDDDD8FEF897}" type="slidenum">
              <a:rPr lang="en-US" altLang="en-US" sz="1200" i="0">
                <a:latin typeface="Times New Roman" charset="0"/>
              </a:rPr>
              <a:pPr/>
              <a:t>3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8887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A37F7BB1-CF83-A64D-BBB9-B3DDC0DCC399}" type="slidenum">
              <a:rPr lang="en-US" altLang="en-US" sz="1200" i="0">
                <a:latin typeface="Times New Roman" charset="0"/>
              </a:rPr>
              <a:pPr/>
              <a:t>4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44414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D42FCB21-5EAA-B342-B780-ADDCBF27A096}" type="slidenum">
              <a:rPr lang="en-US" altLang="en-US" sz="1200" i="0">
                <a:latin typeface="Times New Roman" charset="0"/>
              </a:rPr>
              <a:pPr/>
              <a:t>5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73984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D42FCB21-5EAA-B342-B780-ADDCBF27A096}" type="slidenum">
              <a:rPr lang="en-US" altLang="en-US" sz="1200" i="0">
                <a:latin typeface="Times New Roman" charset="0"/>
              </a:rPr>
              <a:pPr/>
              <a:t>6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6076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9A9DAC05-7E70-E046-A8BC-F9D875A00DF4}" type="datetime1">
              <a:rPr lang="en-US" smtClean="0"/>
              <a:t>5/9/20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3224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B11F-CB76-E344-BA39-B8B8E491D7F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827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0D4F-F8DD-F747-8DB9-F809CF1E2F20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07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AC9A-02FC-E741-9BB2-D018128610A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952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BA20-4769-4C4E-AE1B-8F623739C37E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10141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583-4550-3B4E-9E45-4BF01978924D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744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564E-60F3-814E-A974-BFF0889CBB86}" type="datetime1">
              <a:rPr lang="en-US" smtClean="0"/>
              <a:t>5/9/20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368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D8-0696-6A4F-8B72-42A4C1395CDE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576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FE51-B1E8-9E4D-BCF0-6CB77306CE91}" type="datetime1">
              <a:rPr lang="en-US" smtClean="0"/>
              <a:t>5/9/20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135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B5773-E136-E54B-A7C1-165FD837FC31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558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6B88-1CFD-474A-BEA7-FDB1C35D5932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90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8220521-94D3-9440-AB3C-81C09224D575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228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EEE19B7-DFD6-B845-BEBF-A98CECF1E0EC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 b="0"/>
          </a:p>
        </p:txBody>
      </p:sp>
      <p:sp>
        <p:nvSpPr>
          <p:cNvPr id="14338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338667" y="1362605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altLang="en-US">
                <a:latin typeface="Calibri" charset="0"/>
                <a:ea typeface="ＭＳ Ｐゴシック" charset="-128"/>
              </a:rPr>
              <a:t>Phase Diagrams</a:t>
            </a:r>
          </a:p>
        </p:txBody>
      </p:sp>
    </p:spTree>
    <p:extLst>
      <p:ext uri="{BB962C8B-B14F-4D97-AF65-F5344CB8AC3E}">
        <p14:creationId xmlns:p14="http://schemas.microsoft.com/office/powerpoint/2010/main" val="1958571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-16929" y="-40269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en-US" sz="3600" dirty="0">
                <a:ea typeface="ＭＳ Ｐゴシック" charset="-128"/>
              </a:rPr>
              <a:t>Interpretation of Phase Diagram</a:t>
            </a:r>
            <a:endParaRPr lang="en-US" altLang="en-US" sz="36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1843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89B327-A4F9-3140-9C89-D44449BCFB26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 b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4674" y="909640"/>
                <a:ext cx="8026394" cy="56323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>
                    <a:latin typeface="+mj-lt"/>
                  </a:rPr>
                  <a:t>Nomenclature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dirty="0">
                    <a:latin typeface="+mj-lt"/>
                  </a:rPr>
                  <a:t>For metallic alloys, Greek letters (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𝛼</m:t>
                    </m:r>
                    <m:r>
                      <a:rPr lang="en-US" b="0" i="1" smtClean="0">
                        <a:latin typeface="Cambria Math" charset="0"/>
                      </a:rPr>
                      <m:t>,</m:t>
                    </m:r>
                    <m:r>
                      <a:rPr lang="en-US" i="1">
                        <a:latin typeface="Cambria Math" charset="0"/>
                      </a:rPr>
                      <m:t>𝛽</m:t>
                    </m:r>
                    <m:r>
                      <a:rPr lang="en-US" b="0" i="1" smtClean="0">
                        <a:latin typeface="Cambria Math" charset="0"/>
                      </a:rPr>
                      <m:t>, </m:t>
                    </m:r>
                    <m:r>
                      <a:rPr lang="en-US" i="1">
                        <a:latin typeface="Cambria Math" charset="0"/>
                      </a:rPr>
                      <m:t>𝛾</m:t>
                    </m:r>
                  </m:oMath>
                </a14:m>
                <a:r>
                  <a:rPr lang="en-US" dirty="0">
                    <a:effectLst/>
                  </a:rPr>
                  <a:t>) are used for solid solutions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i="1" dirty="0" err="1">
                    <a:latin typeface="+mj-lt"/>
                  </a:rPr>
                  <a:t>Liquidus</a:t>
                </a:r>
                <a:r>
                  <a:rPr lang="en-US" i="1" dirty="0">
                    <a:latin typeface="+mj-lt"/>
                  </a:rPr>
                  <a:t> line</a:t>
                </a:r>
                <a:r>
                  <a:rPr lang="en-US" dirty="0">
                    <a:latin typeface="+mj-lt"/>
                  </a:rPr>
                  <a:t>; line between L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𝛼</m:t>
                    </m:r>
                  </m:oMath>
                </a14:m>
                <a:r>
                  <a:rPr lang="en-US" dirty="0">
                    <a:latin typeface="+mj-lt"/>
                  </a:rPr>
                  <a:t>+L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i="1" dirty="0">
                    <a:latin typeface="+mj-lt"/>
                  </a:rPr>
                  <a:t>Solidus line</a:t>
                </a:r>
                <a:r>
                  <a:rPr lang="en-US" dirty="0">
                    <a:latin typeface="+mj-lt"/>
                  </a:rPr>
                  <a:t>; line between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𝛼</m:t>
                    </m:r>
                  </m:oMath>
                </a14:m>
                <a:r>
                  <a:rPr lang="en-US" dirty="0">
                    <a:latin typeface="+mj-lt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𝛼</m:t>
                    </m:r>
                  </m:oMath>
                </a14:m>
                <a:r>
                  <a:rPr lang="en-US" dirty="0"/>
                  <a:t>+L (below which only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𝛼</m:t>
                    </m:r>
                  </m:oMath>
                </a14:m>
                <a:r>
                  <a:rPr lang="en-US" dirty="0"/>
                  <a:t> exists) </a:t>
                </a:r>
                <a:endParaRPr lang="en-US" dirty="0">
                  <a:latin typeface="+mj-lt"/>
                </a:endParaRP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b="1" dirty="0">
                    <a:latin typeface="+mj-lt"/>
                  </a:rPr>
                  <a:t>Phases Present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b="1" dirty="0">
                    <a:latin typeface="+mj-lt"/>
                  </a:rPr>
                  <a:t>Determination of Phase Compositions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b="1" dirty="0">
                    <a:latin typeface="+mj-lt"/>
                  </a:rPr>
                  <a:t>Tie Line </a:t>
                </a:r>
                <a:r>
                  <a:rPr lang="en-US" altLang="en-US" dirty="0">
                    <a:latin typeface="+mj-lt"/>
                    <a:ea typeface="ＭＳ Ｐゴシック" charset="-128"/>
                  </a:rPr>
                  <a:t>connects the phases in equilibrium with each other and is drawn across the two-phase region at specified T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dirty="0">
                    <a:latin typeface="+mj-lt"/>
                    <a:ea typeface="ＭＳ Ｐゴシック" charset="-128"/>
                  </a:rPr>
                  <a:t>The intersections of the tie line and the phase boundaries are recorded </a:t>
                </a:r>
                <a:r>
                  <a:rPr lang="en-US" dirty="0">
                    <a:ea typeface="ＭＳ Ｐゴシック" charset="-128"/>
                  </a:rPr>
                  <a:t>for both sites</a:t>
                </a:r>
                <a:endParaRPr lang="en-US" dirty="0">
                  <a:latin typeface="+mj-lt"/>
                  <a:ea typeface="ＭＳ Ｐゴシック" charset="-128"/>
                </a:endParaRP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dirty="0">
                    <a:latin typeface="+mj-lt"/>
                    <a:ea typeface="ＭＳ Ｐゴシック" charset="-128"/>
                  </a:rPr>
                  <a:t>Composition of each phases </a:t>
                </a:r>
                <a:r>
                  <a:rPr lang="en-US" dirty="0">
                    <a:ea typeface="ＭＳ Ｐゴシック" charset="-128"/>
                  </a:rPr>
                  <a:t>from the horizontal composition axis</a:t>
                </a:r>
                <a:r>
                  <a:rPr lang="en-US" dirty="0">
                    <a:latin typeface="+mj-lt"/>
                    <a:ea typeface="ＭＳ Ｐゴシック" charset="-128"/>
                  </a:rPr>
                  <a:t> can be read.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74" y="909640"/>
                <a:ext cx="8026394" cy="5632311"/>
              </a:xfrm>
              <a:prstGeom prst="rect">
                <a:avLst/>
              </a:prstGeom>
              <a:blipFill rotWithShape="0">
                <a:blip r:embed="rId3"/>
                <a:stretch>
                  <a:fillRect l="-683" r="-5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9176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-16929" y="-23336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en-US" sz="3600">
                <a:ea typeface="ＭＳ Ｐゴシック" charset="-128"/>
              </a:rPr>
              <a:t>Interpretation </a:t>
            </a:r>
            <a:r>
              <a:rPr lang="en-US" altLang="en-US" sz="3600" dirty="0">
                <a:ea typeface="ＭＳ Ｐゴシック" charset="-128"/>
              </a:rPr>
              <a:t>of Phase Diagram</a:t>
            </a:r>
            <a:endParaRPr lang="en-US" altLang="en-US" sz="36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1843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89B327-A4F9-3140-9C89-D44449BCFB26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 b="0"/>
          </a:p>
        </p:txBody>
      </p:sp>
      <p:sp>
        <p:nvSpPr>
          <p:cNvPr id="2" name="TextBox 1"/>
          <p:cNvSpPr txBox="1"/>
          <p:nvPr/>
        </p:nvSpPr>
        <p:spPr>
          <a:xfrm>
            <a:off x="84674" y="909640"/>
            <a:ext cx="802639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b="1" dirty="0">
                <a:latin typeface="+mj-lt"/>
              </a:rPr>
              <a:t>Determination of Phase Amounts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i="1" u="sng" dirty="0">
                <a:latin typeface="+mj-lt"/>
              </a:rPr>
              <a:t>The lever rule 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+mj-lt"/>
              </a:rPr>
              <a:t>Tie line is </a:t>
            </a:r>
            <a:r>
              <a:rPr lang="en-US" altLang="en-US" sz="2000" dirty="0">
                <a:ea typeface="ＭＳ Ｐゴシック" charset="-128"/>
              </a:rPr>
              <a:t>drawn across the two-phase region at T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+mj-lt"/>
              </a:rPr>
              <a:t>The overall composition is located on the tie line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+mj-lt"/>
              </a:rPr>
              <a:t>Mass fraction of </a:t>
            </a:r>
            <a:r>
              <a:rPr lang="en-US" sz="2000" i="1" dirty="0">
                <a:latin typeface="+mj-lt"/>
              </a:rPr>
              <a:t>one</a:t>
            </a:r>
            <a:r>
              <a:rPr lang="en-US" sz="2000" dirty="0">
                <a:latin typeface="+mj-lt"/>
              </a:rPr>
              <a:t> phase is determined by taking the tie line from the overall composition to the phase boundary for the </a:t>
            </a:r>
            <a:r>
              <a:rPr lang="en-US" sz="2000" i="1" dirty="0">
                <a:latin typeface="+mj-lt"/>
              </a:rPr>
              <a:t>other phase </a:t>
            </a:r>
            <a:r>
              <a:rPr lang="en-US" sz="2000" dirty="0">
                <a:latin typeface="+mj-lt"/>
              </a:rPr>
              <a:t>and dividing the total tie line length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endParaRPr lang="en-US" sz="2000" i="1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185333" y="4695292"/>
                <a:ext cx="2319867" cy="7224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charset="0"/>
                            </a:rPr>
                            <m:t>𝑊</m:t>
                          </m:r>
                        </m:e>
                        <m:sub>
                          <m:r>
                            <a:rPr lang="en-US" sz="2000" i="1">
                              <a:latin typeface="Cambria Math" charset="0"/>
                            </a:rPr>
                            <m:t>𝐿</m:t>
                          </m:r>
                        </m:sub>
                      </m:sSub>
                      <m:r>
                        <a:rPr lang="en-US" sz="2000" i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charset="0"/>
                                </a:rPr>
                                <m:t>𝛼</m:t>
                              </m:r>
                              <m:r>
                                <a:rPr lang="en-US" sz="2000" i="0">
                                  <a:latin typeface="Cambria Math" charset="0"/>
                                </a:rPr>
                                <m:t>−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charset="0"/>
                                </a:rPr>
                                <m:t>𝛼</m:t>
                              </m:r>
                              <m:r>
                                <a:rPr lang="en-US" sz="2000" i="0">
                                  <a:latin typeface="Cambria Math" charset="0"/>
                                </a:rPr>
                                <m:t>−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charset="0"/>
                                </a:rPr>
                                <m:t>𝐿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5333" y="4695292"/>
                <a:ext cx="2319867" cy="72244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4351867" y="4695292"/>
                <a:ext cx="2150533" cy="7224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charset="0"/>
                            </a:rPr>
                            <m:t>𝑊</m:t>
                          </m:r>
                        </m:e>
                        <m:sub>
                          <m:r>
                            <a:rPr lang="en-US" sz="2000" i="1">
                              <a:latin typeface="Cambria Math" charset="0"/>
                            </a:rPr>
                            <m:t>𝛼</m:t>
                          </m:r>
                        </m:sub>
                      </m:sSub>
                      <m:r>
                        <a:rPr lang="en-US" sz="2000" i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charset="0"/>
                                </a:rPr>
                                <m:t>𝑜</m:t>
                              </m:r>
                              <m:r>
                                <a:rPr lang="en-US" sz="2000" i="0">
                                  <a:latin typeface="Cambria Math" charset="0"/>
                                </a:rPr>
                                <m:t>−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charset="0"/>
                                </a:rPr>
                                <m:t>𝐿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charset="0"/>
                                </a:rPr>
                                <m:t>𝛼</m:t>
                              </m:r>
                              <m:r>
                                <a:rPr lang="en-US" sz="2000" i="0">
                                  <a:latin typeface="Cambria Math" charset="0"/>
                                </a:rPr>
                                <m:t>−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charset="0"/>
                                </a:rPr>
                                <m:t>𝐿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1867" y="4695292"/>
                <a:ext cx="2150533" cy="72244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65200" y="5934670"/>
                <a:ext cx="3945467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i="1" dirty="0">
                    <a:latin typeface="+mj-lt"/>
                  </a:rPr>
                  <a:t>C</a:t>
                </a:r>
                <a:r>
                  <a:rPr lang="en-US" sz="1400" i="1" baseline="-25000" dirty="0">
                    <a:latin typeface="+mj-lt"/>
                  </a:rPr>
                  <a:t>o</a:t>
                </a:r>
                <a:r>
                  <a:rPr lang="en-US" sz="1400" dirty="0">
                    <a:latin typeface="+mj-lt"/>
                  </a:rPr>
                  <a:t>; overall composition</a:t>
                </a:r>
              </a:p>
              <a:p>
                <a:r>
                  <a:rPr lang="en-US" sz="1400" i="1" dirty="0">
                    <a:latin typeface="+mj-lt"/>
                  </a:rPr>
                  <a:t>W</a:t>
                </a:r>
                <a:r>
                  <a:rPr lang="en-US" sz="1400" i="1" baseline="-25000" dirty="0">
                    <a:latin typeface="+mj-lt"/>
                  </a:rPr>
                  <a:t>L</a:t>
                </a:r>
                <a:r>
                  <a:rPr lang="en-US" sz="1400" dirty="0">
                    <a:latin typeface="+mj-lt"/>
                  </a:rPr>
                  <a:t>; mass fraction of liquid phase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400" i="0">
                            <a:latin typeface="Cambria Math" charset="0"/>
                          </a:rPr>
                          <m:t>W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400" i="0">
                            <a:latin typeface="Cambria Math" charset="0"/>
                          </a:rPr>
                          <m:t>α</m:t>
                        </m:r>
                      </m:sub>
                    </m:sSub>
                  </m:oMath>
                </a14:m>
                <a:r>
                  <a:rPr lang="en-US" sz="1400" dirty="0">
                    <a:latin typeface="+mj-lt"/>
                  </a:rPr>
                  <a:t>; mass fraction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Pr>
                      <m:e/>
                      <m:sub>
                        <m:r>
                          <a:rPr lang="en-US" sz="1400" i="1">
                            <a:latin typeface="Cambria Math" charset="0"/>
                          </a:rPr>
                          <m:t>𝛼</m:t>
                        </m:r>
                      </m:sub>
                    </m:sSub>
                  </m:oMath>
                </a14:m>
                <a:r>
                  <a:rPr lang="en-US" sz="1400" dirty="0">
                    <a:latin typeface="+mj-lt"/>
                  </a:rPr>
                  <a:t> phase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200" y="5934670"/>
                <a:ext cx="3945467" cy="738664"/>
              </a:xfrm>
              <a:prstGeom prst="rect">
                <a:avLst/>
              </a:prstGeom>
              <a:blipFill rotWithShape="0">
                <a:blip r:embed="rId5"/>
                <a:stretch>
                  <a:fillRect l="-463" t="-1653" b="-74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6852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DF8ED2D-30A9-F148-A79C-55B9CE127AC2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 b="0"/>
          </a:p>
        </p:txBody>
      </p:sp>
      <p:sp>
        <p:nvSpPr>
          <p:cNvPr id="24584" name="Rectangle 11"/>
          <p:cNvSpPr>
            <a:spLocks noGrp="1" noChangeArrowheads="1"/>
          </p:cNvSpPr>
          <p:nvPr>
            <p:ph type="title" idx="4294967295"/>
          </p:nvPr>
        </p:nvSpPr>
        <p:spPr>
          <a:xfrm>
            <a:off x="19503" y="-38551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en-US" sz="2800" dirty="0">
                <a:solidFill>
                  <a:schemeClr val="tx1"/>
                </a:solidFill>
                <a:ea typeface="ＭＳ Ｐゴシック" charset="-128"/>
              </a:rPr>
              <a:t>Binary-Eutectic Systems (Limited solid solubility)</a:t>
            </a:r>
          </a:p>
        </p:txBody>
      </p:sp>
      <p:sp>
        <p:nvSpPr>
          <p:cNvPr id="24605" name="Rectangle 78"/>
          <p:cNvSpPr>
            <a:spLocks noChangeArrowheads="1"/>
          </p:cNvSpPr>
          <p:nvPr/>
        </p:nvSpPr>
        <p:spPr bwMode="auto">
          <a:xfrm>
            <a:off x="2717800" y="4889500"/>
            <a:ext cx="6985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b="0" i="0">
                <a:solidFill>
                  <a:srgbClr val="000000"/>
                </a:solidFill>
                <a:latin typeface="Arial Rounded MT Bold" charset="0"/>
              </a:rPr>
              <a:t> </a:t>
            </a:r>
            <a:endParaRPr lang="en-US" altLang="en-US" sz="2400" b="0" i="0">
              <a:latin typeface="Times" charset="0"/>
            </a:endParaRPr>
          </a:p>
        </p:txBody>
      </p:sp>
      <p:sp>
        <p:nvSpPr>
          <p:cNvPr id="24607" name="Rectangle 80"/>
          <p:cNvSpPr>
            <a:spLocks noChangeArrowheads="1"/>
          </p:cNvSpPr>
          <p:nvPr/>
        </p:nvSpPr>
        <p:spPr bwMode="auto">
          <a:xfrm>
            <a:off x="3378200" y="2019300"/>
            <a:ext cx="76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0" i="0">
                <a:solidFill>
                  <a:srgbClr val="000000"/>
                </a:solidFill>
                <a:latin typeface="Arial Rounded MT Bold" charset="0"/>
              </a:rPr>
              <a:t> </a:t>
            </a:r>
            <a:endParaRPr lang="en-US" altLang="en-US" sz="2400" b="0" i="0">
              <a:latin typeface="Times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25476" y="991400"/>
            <a:ext cx="4716035" cy="812530"/>
            <a:chOff x="706438" y="5378451"/>
            <a:chExt cx="4716035" cy="81253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668" name="Rectangle 41"/>
                <p:cNvSpPr>
                  <a:spLocks noChangeArrowheads="1"/>
                </p:cNvSpPr>
                <p:nvPr/>
              </p:nvSpPr>
              <p:spPr bwMode="auto">
                <a:xfrm>
                  <a:off x="706438" y="5378451"/>
                  <a:ext cx="4716035" cy="8125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28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200" b="0" i="0" dirty="0">
                      <a:solidFill>
                        <a:srgbClr val="000000"/>
                      </a:solidFill>
                      <a:latin typeface="+mj-lt"/>
                    </a:rPr>
                    <a:t>•  </a:t>
                  </a:r>
                  <a:r>
                    <a:rPr lang="en-US" altLang="en-US" sz="2400" i="0" dirty="0">
                      <a:latin typeface="+mj-lt"/>
                    </a:rPr>
                    <a:t>Eutectic </a:t>
                  </a:r>
                  <a:r>
                    <a:rPr lang="en-US" altLang="en-US" sz="2400" dirty="0">
                      <a:latin typeface="+mj-lt"/>
                    </a:rPr>
                    <a:t>reaction</a:t>
                  </a:r>
                  <a:endParaRPr lang="en-US" altLang="en-US" sz="2400" i="0" dirty="0">
                    <a:latin typeface="+mj-lt"/>
                  </a:endParaRPr>
                </a:p>
                <a:p>
                  <a:pPr>
                    <a:buFontTx/>
                    <a:buNone/>
                  </a:pPr>
                  <a:r>
                    <a:rPr lang="en-US" altLang="en-US" sz="2400" i="0" dirty="0">
                      <a:latin typeface="+mj-lt"/>
                    </a:rPr>
                    <a:t>	</a:t>
                  </a:r>
                  <a:r>
                    <a:rPr lang="en-US" altLang="en-US" sz="2400" b="0" dirty="0">
                      <a:latin typeface="+mj-lt"/>
                    </a:rPr>
                    <a:t>L</a:t>
                  </a:r>
                  <a:r>
                    <a:rPr lang="en-US" altLang="en-US" sz="2400" b="0" i="0" dirty="0">
                      <a:latin typeface="+mj-lt"/>
                    </a:rPr>
                    <a:t>(</a:t>
                  </a:r>
                  <a:r>
                    <a:rPr lang="en-US" altLang="en-US" sz="2400" b="0" dirty="0">
                      <a:latin typeface="+mj-lt"/>
                    </a:rPr>
                    <a:t>C</a:t>
                  </a:r>
                  <a:r>
                    <a:rPr lang="en-US" altLang="en-US" sz="2400" b="0" baseline="-25000" dirty="0">
                      <a:latin typeface="+mj-lt"/>
                    </a:rPr>
                    <a:t>E</a:t>
                  </a:r>
                  <a:r>
                    <a:rPr lang="en-US" altLang="en-US" sz="2400" b="0" i="0" dirty="0">
                      <a:latin typeface="+mj-lt"/>
                    </a:rPr>
                    <a:t>) 			</a:t>
                  </a:r>
                  <a14:m>
                    <m:oMath xmlns:m="http://schemas.openxmlformats.org/officeDocument/2006/math">
                      <m:r>
                        <a:rPr lang="en-US" sz="2400" i="1">
                          <a:latin typeface="Cambria Math" charset="0"/>
                        </a:rPr>
                        <m:t>𝛼</m:t>
                      </m:r>
                    </m:oMath>
                  </a14:m>
                  <a:r>
                    <a:rPr lang="en-US" sz="2400" dirty="0">
                      <a:effectLst/>
                    </a:rPr>
                    <a:t> </a:t>
                  </a:r>
                  <a:r>
                    <a:rPr lang="en-US" altLang="en-US" sz="2400" b="0" i="0" dirty="0">
                      <a:latin typeface="+mj-lt"/>
                      <a:sym typeface="Symbol" charset="2"/>
                    </a:rPr>
                    <a:t>(</a:t>
                  </a:r>
                  <a:r>
                    <a:rPr lang="en-US" altLang="en-US" sz="2400" b="0" dirty="0">
                      <a:latin typeface="+mj-lt"/>
                      <a:sym typeface="Symbol" charset="2"/>
                    </a:rPr>
                    <a:t>C</a:t>
                  </a:r>
                  <a14:m>
                    <m:oMath xmlns:m="http://schemas.openxmlformats.org/officeDocument/2006/math">
                      <m:r>
                        <a:rPr lang="en-US" sz="2400" i="1" baseline="-25000">
                          <a:latin typeface="Cambria Math" charset="0"/>
                        </a:rPr>
                        <m:t>𝛼</m:t>
                      </m:r>
                    </m:oMath>
                  </a14:m>
                  <a:r>
                    <a:rPr lang="en-US" altLang="en-US" sz="2400" b="0" baseline="-25000" dirty="0">
                      <a:latin typeface="+mj-lt"/>
                      <a:sym typeface="Symbol" charset="2"/>
                    </a:rPr>
                    <a:t>E</a:t>
                  </a:r>
                  <a:r>
                    <a:rPr lang="en-US" altLang="en-US" sz="2400" b="0" i="0" dirty="0">
                      <a:latin typeface="+mj-lt"/>
                      <a:sym typeface="Symbol" charset="2"/>
                    </a:rPr>
                    <a:t>) + </a:t>
                  </a:r>
                  <a14:m>
                    <m:oMath xmlns:m="http://schemas.openxmlformats.org/officeDocument/2006/math">
                      <m:r>
                        <a:rPr lang="en-US" sz="2400" i="1">
                          <a:latin typeface="Cambria Math" charset="0"/>
                        </a:rPr>
                        <m:t>𝛽</m:t>
                      </m:r>
                    </m:oMath>
                  </a14:m>
                  <a:r>
                    <a:rPr lang="en-US" sz="2400" dirty="0">
                      <a:effectLst/>
                    </a:rPr>
                    <a:t> </a:t>
                  </a:r>
                  <a:r>
                    <a:rPr lang="en-US" altLang="en-US" sz="2400" b="0" i="0" dirty="0">
                      <a:latin typeface="+mj-lt"/>
                      <a:sym typeface="Symbol" charset="2"/>
                    </a:rPr>
                    <a:t>(</a:t>
                  </a:r>
                  <a:r>
                    <a:rPr lang="en-US" altLang="en-US" sz="2400" b="0" dirty="0">
                      <a:latin typeface="+mj-lt"/>
                      <a:sym typeface="Symbol" charset="2"/>
                    </a:rPr>
                    <a:t>C</a:t>
                  </a:r>
                  <a14:m>
                    <m:oMath xmlns:m="http://schemas.openxmlformats.org/officeDocument/2006/math">
                      <m:r>
                        <a:rPr lang="en-US" sz="2400" i="1" baseline="-25000">
                          <a:latin typeface="Cambria Math" charset="0"/>
                        </a:rPr>
                        <m:t>𝛽</m:t>
                      </m:r>
                    </m:oMath>
                  </a14:m>
                  <a:r>
                    <a:rPr lang="en-US" altLang="en-US" sz="2400" b="0" baseline="-25000" dirty="0">
                      <a:latin typeface="+mj-lt"/>
                      <a:sym typeface="Symbol" charset="2"/>
                    </a:rPr>
                    <a:t>E</a:t>
                  </a:r>
                  <a:r>
                    <a:rPr lang="en-US" altLang="en-US" sz="2400" b="0" i="0" dirty="0">
                      <a:latin typeface="+mj-lt"/>
                      <a:sym typeface="Symbol" charset="2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24668" name="Rectangle 4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06438" y="5378451"/>
                  <a:ext cx="4716035" cy="812530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3622" t="-12030" r="-647" b="-21805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" name="Group 6"/>
            <p:cNvGrpSpPr/>
            <p:nvPr/>
          </p:nvGrpSpPr>
          <p:grpSpPr>
            <a:xfrm>
              <a:off x="2057402" y="5935663"/>
              <a:ext cx="745063" cy="152400"/>
              <a:chOff x="2057402" y="5935663"/>
              <a:chExt cx="745063" cy="152400"/>
            </a:xfrm>
          </p:grpSpPr>
          <p:cxnSp>
            <p:nvCxnSpPr>
              <p:cNvPr id="6" name="Straight Arrow Connector 5"/>
              <p:cNvCxnSpPr/>
              <p:nvPr/>
            </p:nvCxnSpPr>
            <p:spPr>
              <a:xfrm>
                <a:off x="2091265" y="5935663"/>
                <a:ext cx="71120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Arrow Connector 103"/>
              <p:cNvCxnSpPr/>
              <p:nvPr/>
            </p:nvCxnSpPr>
            <p:spPr>
              <a:xfrm>
                <a:off x="2057402" y="6088063"/>
                <a:ext cx="711200" cy="0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" name="TextBox 8"/>
          <p:cNvSpPr txBox="1"/>
          <p:nvPr/>
        </p:nvSpPr>
        <p:spPr>
          <a:xfrm>
            <a:off x="5365270" y="1370865"/>
            <a:ext cx="28071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Example: Cu-Ag System</a:t>
            </a:r>
          </a:p>
          <a:p>
            <a:r>
              <a:rPr lang="en-US" sz="1600" b="1" dirty="0"/>
              <a:t>		   </a:t>
            </a:r>
            <a:r>
              <a:rPr lang="en-US" sz="1600" b="1" dirty="0" err="1"/>
              <a:t>Pb</a:t>
            </a:r>
            <a:r>
              <a:rPr lang="en-US" sz="1600" b="1" dirty="0"/>
              <a:t>-Sn System</a:t>
            </a:r>
          </a:p>
          <a:p>
            <a:endParaRPr lang="en-US" sz="1600" b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5323248" y="982335"/>
            <a:ext cx="14484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solidFill>
                  <a:srgbClr val="C00000"/>
                </a:solidFill>
              </a:rPr>
              <a:t>Easily melted</a:t>
            </a:r>
            <a:endParaRPr lang="en-US" b="1" dirty="0">
              <a:solidFill>
                <a:srgbClr val="C00000"/>
              </a:solidFill>
            </a:endParaRPr>
          </a:p>
          <a:p>
            <a:endParaRPr lang="en-US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04702" y="2013111"/>
                <a:ext cx="7744401" cy="47089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/>
                  <a:t>Liquid phase transforms isothermally to two different solid phases (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charset="0"/>
                      </a:rPr>
                      <m:t>𝛼</m:t>
                    </m:r>
                    <m:r>
                      <a:rPr lang="en-US" sz="2000" b="0" i="1" smtClean="0">
                        <a:latin typeface="Cambria Math" charset="0"/>
                      </a:rPr>
                      <m:t> </m:t>
                    </m:r>
                    <m:r>
                      <a:rPr lang="en-US" sz="2000" b="0" i="1" smtClean="0">
                        <a:latin typeface="Cambria Math" charset="0"/>
                      </a:rPr>
                      <m:t>𝑎𝑛𝑑</m:t>
                    </m:r>
                    <m:r>
                      <a:rPr lang="en-US" sz="2000" b="0" i="1" smtClean="0">
                        <a:latin typeface="Cambria Math" charset="0"/>
                      </a:rPr>
                      <m:t> </m:t>
                    </m:r>
                    <m:r>
                      <a:rPr lang="en-US" sz="2000" i="1">
                        <a:latin typeface="Cambria Math" charset="0"/>
                      </a:rPr>
                      <m:t>𝛽</m:t>
                    </m:r>
                    <m:r>
                      <a:rPr lang="en-US" sz="2000" b="0" i="1" smtClean="0">
                        <a:latin typeface="Cambria Math" charset="0"/>
                      </a:rPr>
                      <m:t>)</m:t>
                    </m:r>
                  </m:oMath>
                </a14:m>
                <a:r>
                  <a:rPr lang="en-US" sz="2000" dirty="0"/>
                  <a:t> upon cooling</a:t>
                </a:r>
              </a:p>
              <a:p>
                <a:pPr marL="342900" indent="-34290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/>
                  <a:t>Alloy with a eutectic composition has the lowest melting temperature.</a:t>
                </a:r>
              </a:p>
              <a:p>
                <a:pPr marL="342900" indent="-34290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/>
                  <a:t>3 </a:t>
                </a:r>
                <a:r>
                  <a:rPr lang="en-US" sz="2000" i="1" dirty="0"/>
                  <a:t>single phase </a:t>
                </a:r>
                <a:r>
                  <a:rPr lang="en-US" sz="2000" dirty="0"/>
                  <a:t>regions (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charset="0"/>
                      </a:rPr>
                      <m:t>𝛼</m:t>
                    </m:r>
                    <m:r>
                      <a:rPr lang="en-US" sz="2000" b="0" i="1" smtClean="0">
                        <a:latin typeface="Cambria Math" charset="0"/>
                      </a:rPr>
                      <m:t>,</m:t>
                    </m:r>
                    <m:r>
                      <a:rPr lang="en-US" sz="2000" i="1">
                        <a:latin typeface="Cambria Math" charset="0"/>
                      </a:rPr>
                      <m:t>𝛽</m:t>
                    </m:r>
                    <m:r>
                      <a:rPr lang="en-US" sz="2000" b="0" i="1" smtClean="0">
                        <a:latin typeface="Cambria Math" charset="0"/>
                      </a:rPr>
                      <m:t> </m:t>
                    </m:r>
                    <m:r>
                      <a:rPr lang="en-US" sz="2000" b="0" i="1" smtClean="0">
                        <a:latin typeface="Cambria Math" charset="0"/>
                      </a:rPr>
                      <m:t>𝑎𝑛𝑑</m:t>
                    </m:r>
                    <m:r>
                      <a:rPr lang="en-US" sz="2000" b="0" i="1" smtClean="0">
                        <a:latin typeface="Cambria Math" charset="0"/>
                      </a:rPr>
                      <m:t> </m:t>
                    </m:r>
                    <m:r>
                      <a:rPr lang="en-US" sz="2000" b="0" i="1" smtClean="0">
                        <a:latin typeface="Cambria Math" charset="0"/>
                      </a:rPr>
                      <m:t>𝐿</m:t>
                    </m:r>
                    <m:r>
                      <a:rPr lang="en-US" sz="2000" b="0" i="1" smtClean="0">
                        <a:latin typeface="Cambria Math" charset="0"/>
                      </a:rPr>
                      <m:t>)</m:t>
                    </m:r>
                  </m:oMath>
                </a14:m>
                <a:endParaRPr lang="en-US" sz="2000" b="0" dirty="0"/>
              </a:p>
              <a:p>
                <a:pPr marL="342900" indent="-34290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/>
                  <a:t>3 </a:t>
                </a:r>
                <a:r>
                  <a:rPr lang="en-US" sz="2000" i="1" dirty="0"/>
                  <a:t>two-phase</a:t>
                </a:r>
                <a:r>
                  <a:rPr lang="en-US" sz="2000" dirty="0"/>
                  <a:t> regions (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charset="0"/>
                      </a:rPr>
                      <m:t>𝛼</m:t>
                    </m:r>
                    <m:r>
                      <a:rPr lang="en-US" sz="2000" b="0" i="1" smtClean="0">
                        <a:latin typeface="Cambria Math" charset="0"/>
                      </a:rPr>
                      <m:t>+</m:t>
                    </m:r>
                    <m:r>
                      <a:rPr lang="en-US" sz="2000" b="0" i="1" smtClean="0">
                        <a:latin typeface="Cambria Math" charset="0"/>
                      </a:rPr>
                      <m:t>𝐿</m:t>
                    </m:r>
                    <m:r>
                      <a:rPr lang="en-US" sz="2000" b="0" i="1" smtClean="0">
                        <a:latin typeface="Cambria Math" charset="0"/>
                      </a:rPr>
                      <m:t>, </m:t>
                    </m:r>
                    <m:r>
                      <a:rPr lang="en-US" sz="2000" i="1">
                        <a:latin typeface="Cambria Math" charset="0"/>
                      </a:rPr>
                      <m:t>𝛽</m:t>
                    </m:r>
                    <m:r>
                      <a:rPr lang="en-US" sz="2000" b="0" i="1" smtClean="0">
                        <a:latin typeface="Cambria Math" charset="0"/>
                      </a:rPr>
                      <m:t>+</m:t>
                    </m:r>
                    <m:r>
                      <a:rPr lang="en-US" sz="2000" b="0" i="1" smtClean="0">
                        <a:latin typeface="Cambria Math" charset="0"/>
                      </a:rPr>
                      <m:t>𝐿</m:t>
                    </m:r>
                    <m:r>
                      <a:rPr lang="en-US" sz="2000" b="0" i="1" smtClean="0">
                        <a:latin typeface="Cambria Math" charset="0"/>
                      </a:rPr>
                      <m:t> </m:t>
                    </m:r>
                    <m:r>
                      <a:rPr lang="en-US" sz="2000" b="0" i="1" smtClean="0">
                        <a:latin typeface="Cambria Math" charset="0"/>
                      </a:rPr>
                      <m:t>𝑎𝑛𝑑</m:t>
                    </m:r>
                    <m:r>
                      <a:rPr lang="en-US" sz="2000" b="0" i="1" smtClean="0">
                        <a:latin typeface="Cambria Math" charset="0"/>
                      </a:rPr>
                      <m:t> </m:t>
                    </m:r>
                    <m:r>
                      <a:rPr lang="en-US" sz="2000" i="1">
                        <a:latin typeface="Cambria Math" charset="0"/>
                      </a:rPr>
                      <m:t>𝛼</m:t>
                    </m:r>
                    <m:r>
                      <a:rPr lang="en-US" sz="2000" b="0" i="1" smtClean="0">
                        <a:latin typeface="Cambria Math" charset="0"/>
                      </a:rPr>
                      <m:t>+</m:t>
                    </m:r>
                    <m:r>
                      <a:rPr lang="en-US" sz="2000" i="1">
                        <a:latin typeface="Cambria Math" charset="0"/>
                      </a:rPr>
                      <m:t>𝛽</m:t>
                    </m:r>
                    <m:r>
                      <a:rPr lang="en-US" sz="2000" b="0" i="1" smtClean="0">
                        <a:latin typeface="Cambria Math" charset="0"/>
                      </a:rPr>
                      <m:t>)</m:t>
                    </m:r>
                  </m:oMath>
                </a14:m>
                <a:endParaRPr lang="en-US" sz="2000" dirty="0"/>
              </a:p>
              <a:p>
                <a:pPr marL="342900" indent="-34290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/>
                  <a:t>Eutectic composition (C</a:t>
                </a:r>
                <a:r>
                  <a:rPr lang="en-US" sz="2000" baseline="-25000" dirty="0"/>
                  <a:t>E</a:t>
                </a:r>
                <a:r>
                  <a:rPr lang="en-US" sz="2000" dirty="0"/>
                  <a:t>) and eutectic temperature (T</a:t>
                </a:r>
                <a:r>
                  <a:rPr lang="en-US" sz="2000" baseline="-25000" dirty="0"/>
                  <a:t>E</a:t>
                </a:r>
                <a:r>
                  <a:rPr lang="en-US" sz="2000" dirty="0"/>
                  <a:t>) define </a:t>
                </a:r>
                <a:r>
                  <a:rPr lang="en-US" sz="2000" i="1" dirty="0"/>
                  <a:t>invariant point (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charset="0"/>
                      </a:rPr>
                      <m:t>𝛼</m:t>
                    </m:r>
                    <m:r>
                      <a:rPr lang="en-US" sz="2000" i="1">
                        <a:latin typeface="Cambria Math" charset="0"/>
                      </a:rPr>
                      <m:t>,</m:t>
                    </m:r>
                    <m:r>
                      <a:rPr lang="en-US" sz="2000" i="1">
                        <a:latin typeface="Cambria Math" charset="0"/>
                      </a:rPr>
                      <m:t>𝛽</m:t>
                    </m:r>
                    <m:r>
                      <a:rPr lang="en-US" sz="2000" i="1">
                        <a:latin typeface="Cambria Math" charset="0"/>
                      </a:rPr>
                      <m:t> </m:t>
                    </m:r>
                    <m:r>
                      <a:rPr lang="en-US" sz="2000" i="1">
                        <a:latin typeface="Cambria Math" charset="0"/>
                      </a:rPr>
                      <m:t>𝑎𝑛𝑑</m:t>
                    </m:r>
                    <m:r>
                      <a:rPr lang="en-US" sz="2000" i="1">
                        <a:latin typeface="Cambria Math" charset="0"/>
                      </a:rPr>
                      <m:t> </m:t>
                    </m:r>
                    <m:r>
                      <a:rPr lang="en-US" sz="2000" i="1">
                        <a:latin typeface="Cambria Math" charset="0"/>
                      </a:rPr>
                      <m:t>𝐿</m:t>
                    </m:r>
                  </m:oMath>
                </a14:m>
                <a:r>
                  <a:rPr lang="en-US" sz="2000" dirty="0"/>
                  <a:t> phases co-exists at </a:t>
                </a:r>
                <a:r>
                  <a:rPr lang="en-US" sz="2000" dirty="0" err="1"/>
                  <a:t>eqm</a:t>
                </a:r>
                <a:r>
                  <a:rPr lang="en-US" sz="2000" dirty="0"/>
                  <a:t>).</a:t>
                </a:r>
              </a:p>
              <a:p>
                <a:pPr marL="342900" indent="-34290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/>
                  <a:t>The eutectic systems are generally characterized by lamellar microstructure.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702" y="2013111"/>
                <a:ext cx="7744401" cy="4708981"/>
              </a:xfrm>
              <a:prstGeom prst="rect">
                <a:avLst/>
              </a:prstGeom>
              <a:blipFill rotWithShape="0">
                <a:blip r:embed="rId4"/>
                <a:stretch>
                  <a:fillRect l="-709" r="-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8144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11455" y="152399"/>
            <a:ext cx="8229600" cy="760443"/>
          </a:xfrm>
        </p:spPr>
        <p:txBody>
          <a:bodyPr>
            <a:normAutofit/>
          </a:bodyPr>
          <a:lstStyle/>
          <a:p>
            <a:pPr algn="l"/>
            <a:r>
              <a:rPr lang="en-US" altLang="en-US" sz="2800">
                <a:solidFill>
                  <a:schemeClr val="tx1"/>
                </a:solidFill>
                <a:ea typeface="ＭＳ Ｐゴシック" charset="-128"/>
              </a:rPr>
              <a:t>Eutectoid and </a:t>
            </a:r>
            <a:r>
              <a:rPr lang="en-US" altLang="en-US" sz="2800" dirty="0" err="1">
                <a:solidFill>
                  <a:schemeClr val="tx1"/>
                </a:solidFill>
                <a:ea typeface="ＭＳ Ｐゴシック" charset="-128"/>
              </a:rPr>
              <a:t>Peritectic</a:t>
            </a:r>
            <a:endParaRPr lang="en-US" altLang="en-US" sz="28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9ED472D-B536-B040-9BB9-4392FDF46CD6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200" b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angle 3"/>
              <p:cNvSpPr txBox="1">
                <a:spLocks noChangeArrowheads="1"/>
              </p:cNvSpPr>
              <p:nvPr/>
            </p:nvSpPr>
            <p:spPr>
              <a:xfrm>
                <a:off x="400578" y="1380889"/>
                <a:ext cx="7727422" cy="45288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>
                  <a:lnSpc>
                    <a:spcPct val="150000"/>
                  </a:lnSpc>
                </a:pPr>
                <a:r>
                  <a:rPr lang="en-US" altLang="en-US" sz="2000" b="1" dirty="0">
                    <a:latin typeface="+mj-lt"/>
                    <a:ea typeface="ＭＳ Ｐゴシック" charset="-128"/>
                  </a:rPr>
                  <a:t>Eutectoid: </a:t>
                </a:r>
                <a:r>
                  <a:rPr lang="en-US" altLang="en-US" sz="2000" dirty="0">
                    <a:latin typeface="+mj-lt"/>
                    <a:ea typeface="ＭＳ Ｐゴシック" charset="-128"/>
                  </a:rPr>
                  <a:t>solid phase transforms  to two different solid phases upon cooling.</a:t>
                </a:r>
              </a:p>
              <a:p>
                <a:pPr marL="2743200" lvl="6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charset="0"/>
                        </a:rPr>
                        <m:t>𝛿</m:t>
                      </m:r>
                      <m:r>
                        <a:rPr lang="en-US" i="1">
                          <a:latin typeface="Cambria Math" charset="0"/>
                        </a:rPr>
                        <m:t>⇄</m:t>
                      </m:r>
                      <m:r>
                        <a:rPr lang="en-US" i="1">
                          <a:latin typeface="Cambria Math" charset="0"/>
                        </a:rPr>
                        <m:t>𝛾</m:t>
                      </m:r>
                      <m:r>
                        <a:rPr lang="en-US" i="1">
                          <a:latin typeface="Cambria Math" charset="0"/>
                        </a:rPr>
                        <m:t>+ </m:t>
                      </m:r>
                      <m:r>
                        <a:rPr lang="en-US" i="1">
                          <a:latin typeface="Cambria Math" charset="0"/>
                        </a:rPr>
                        <m:t>𝜖</m:t>
                      </m:r>
                    </m:oMath>
                  </m:oMathPara>
                </a14:m>
                <a:endParaRPr lang="en-US" altLang="en-US" dirty="0">
                  <a:latin typeface="+mj-lt"/>
                  <a:ea typeface="ＭＳ Ｐゴシック" charset="-128"/>
                </a:endParaRPr>
              </a:p>
              <a:p>
                <a:pPr lvl="1" algn="just">
                  <a:lnSpc>
                    <a:spcPct val="150000"/>
                  </a:lnSpc>
                </a:pPr>
                <a:r>
                  <a:rPr lang="en-US" altLang="en-US" sz="1800" dirty="0">
                    <a:latin typeface="+mj-lt"/>
                    <a:ea typeface="ＭＳ Ｐゴシック" charset="-128"/>
                  </a:rPr>
                  <a:t>A eutectoid reaction occurs in iron-carbon system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altLang="en-US" sz="2000" b="1" dirty="0" err="1">
                    <a:latin typeface="+mj-lt"/>
                    <a:ea typeface="ＭＳ Ｐゴシック" charset="-128"/>
                  </a:rPr>
                  <a:t>Peritectic</a:t>
                </a:r>
                <a:r>
                  <a:rPr lang="en-US" altLang="en-US" sz="2000" b="1" dirty="0">
                    <a:latin typeface="+mj-lt"/>
                    <a:ea typeface="ＭＳ Ｐゴシック" charset="-128"/>
                  </a:rPr>
                  <a:t>: </a:t>
                </a:r>
                <a:r>
                  <a:rPr lang="en-US" altLang="en-US" sz="2000" dirty="0">
                    <a:latin typeface="+mj-lt"/>
                    <a:ea typeface="ＭＳ Ｐゴシック" charset="-128"/>
                  </a:rPr>
                  <a:t>A liquid and one solid phase transforms  to another solid phases upon cooling.</a:t>
                </a:r>
              </a:p>
              <a:p>
                <a:pPr marL="2743200" lvl="6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charset="0"/>
                        </a:rPr>
                        <m:t>𝛿</m:t>
                      </m:r>
                      <m:r>
                        <a:rPr lang="en-US" i="1">
                          <a:latin typeface="Cambria Math" charset="0"/>
                        </a:rPr>
                        <m:t>+</m:t>
                      </m:r>
                      <m:r>
                        <a:rPr lang="en-US" i="1">
                          <a:latin typeface="Cambria Math" charset="0"/>
                        </a:rPr>
                        <m:t>𝐿</m:t>
                      </m:r>
                      <m:r>
                        <a:rPr lang="en-US" i="1">
                          <a:latin typeface="Cambria Math" charset="0"/>
                        </a:rPr>
                        <m:t>⇄ </m:t>
                      </m:r>
                      <m:r>
                        <a:rPr lang="en-US" i="1">
                          <a:latin typeface="Cambria Math" charset="0"/>
                        </a:rPr>
                        <m:t>𝜖</m:t>
                      </m:r>
                    </m:oMath>
                  </m:oMathPara>
                </a14:m>
                <a:endParaRPr lang="en-US" altLang="en-US" dirty="0">
                  <a:latin typeface="+mj-lt"/>
                  <a:ea typeface="ＭＳ Ｐゴシック" charset="-128"/>
                </a:endParaRPr>
              </a:p>
              <a:p>
                <a:pPr lvl="1" algn="just">
                  <a:lnSpc>
                    <a:spcPct val="150000"/>
                  </a:lnSpc>
                </a:pPr>
                <a:r>
                  <a:rPr lang="en-US" altLang="en-US" sz="1800" dirty="0">
                    <a:ea typeface="ＭＳ Ｐゴシック" charset="-128"/>
                  </a:rPr>
                  <a:t>A </a:t>
                </a:r>
                <a:r>
                  <a:rPr lang="en-US" altLang="en-US" sz="1800" dirty="0" err="1">
                    <a:ea typeface="ＭＳ Ｐゴシック" charset="-128"/>
                  </a:rPr>
                  <a:t>peritectic</a:t>
                </a:r>
                <a:r>
                  <a:rPr lang="en-US" altLang="en-US" sz="1800" dirty="0">
                    <a:ea typeface="ＭＳ Ｐゴシック" charset="-128"/>
                  </a:rPr>
                  <a:t> reaction occurs in Cu-Zn system</a:t>
                </a:r>
              </a:p>
              <a:p>
                <a:pPr lvl="1" algn="just">
                  <a:lnSpc>
                    <a:spcPct val="150000"/>
                  </a:lnSpc>
                </a:pPr>
                <a:endParaRPr lang="en-US" altLang="en-US" sz="1600" dirty="0">
                  <a:latin typeface="+mj-lt"/>
                  <a:ea typeface="ＭＳ Ｐゴシック" charset="-128"/>
                </a:endParaRPr>
              </a:p>
              <a:p>
                <a:pPr lvl="1" algn="just">
                  <a:lnSpc>
                    <a:spcPct val="150000"/>
                  </a:lnSpc>
                  <a:buFontTx/>
                  <a:buNone/>
                </a:pPr>
                <a:r>
                  <a:rPr lang="en-US" altLang="en-US" sz="2000" dirty="0">
                    <a:latin typeface="+mj-lt"/>
                    <a:ea typeface="ＭＳ Ｐゴシック" charset="-128"/>
                  </a:rPr>
                  <a:t>			</a:t>
                </a:r>
                <a:endParaRPr lang="en-US" altLang="en-US" sz="2000" dirty="0">
                  <a:latin typeface="+mj-lt"/>
                  <a:ea typeface="ＭＳ Ｐゴシック" charset="-128"/>
                  <a:sym typeface="Wingdings" charset="2"/>
                </a:endParaRPr>
              </a:p>
            </p:txBody>
          </p:sp>
        </mc:Choice>
        <mc:Fallback xmlns="">
          <p:sp>
            <p:nvSpPr>
              <p:cNvPr id="59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578" y="1380889"/>
                <a:ext cx="7727422" cy="4528844"/>
              </a:xfrm>
              <a:prstGeom prst="rect">
                <a:avLst/>
              </a:prstGeom>
              <a:blipFill rotWithShape="0">
                <a:blip r:embed="rId3"/>
                <a:stretch>
                  <a:fillRect l="-710" r="-8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3450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1983" y="-22330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en-US" sz="3200" dirty="0">
                <a:ea typeface="ＭＳ Ｐゴシック" charset="-128"/>
              </a:rPr>
              <a:t>The Gibbs Phase Rule</a:t>
            </a:r>
            <a:endParaRPr lang="en-US" altLang="en-US" sz="32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9ED472D-B536-B040-9BB9-4392FDF46CD6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200" b="0"/>
          </a:p>
        </p:txBody>
      </p:sp>
      <p:sp>
        <p:nvSpPr>
          <p:cNvPr id="59" name="Rectangle 3"/>
          <p:cNvSpPr txBox="1">
            <a:spLocks noChangeArrowheads="1"/>
          </p:cNvSpPr>
          <p:nvPr/>
        </p:nvSpPr>
        <p:spPr>
          <a:xfrm>
            <a:off x="457200" y="1209676"/>
            <a:ext cx="7772400" cy="10826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en-US" sz="2000" dirty="0">
                <a:latin typeface="+mj-lt"/>
                <a:ea typeface="ＭＳ Ｐゴシック" charset="-128"/>
              </a:rPr>
              <a:t>Number of phases in a system at equilibrium relates with the number of degrees of freedom, the number of components and the number of </a:t>
            </a:r>
            <a:r>
              <a:rPr lang="en-US" altLang="en-US" sz="2000" dirty="0" err="1">
                <a:latin typeface="+mj-lt"/>
                <a:ea typeface="ＭＳ Ｐゴシック" charset="-128"/>
              </a:rPr>
              <a:t>noncompositional</a:t>
            </a:r>
            <a:r>
              <a:rPr lang="en-US" altLang="en-US" sz="2000" dirty="0">
                <a:latin typeface="+mj-lt"/>
                <a:ea typeface="ＭＳ Ｐゴシック" charset="-128"/>
              </a:rPr>
              <a:t> variables.</a:t>
            </a:r>
          </a:p>
          <a:p>
            <a:pPr algn="just">
              <a:lnSpc>
                <a:spcPct val="150000"/>
              </a:lnSpc>
            </a:pPr>
            <a:endParaRPr lang="en-US" altLang="en-US" sz="2000" dirty="0">
              <a:latin typeface="+mj-lt"/>
              <a:ea typeface="ＭＳ Ｐゴシック" charset="-128"/>
            </a:endParaRPr>
          </a:p>
          <a:p>
            <a:pPr algn="just">
              <a:lnSpc>
                <a:spcPct val="150000"/>
              </a:lnSpc>
            </a:pPr>
            <a:endParaRPr lang="en-US" altLang="en-US" sz="2000" dirty="0">
              <a:latin typeface="+mj-lt"/>
              <a:ea typeface="ＭＳ Ｐゴシック" charset="-128"/>
            </a:endParaRPr>
          </a:p>
          <a:p>
            <a:pPr lvl="1" algn="just">
              <a:lnSpc>
                <a:spcPct val="150000"/>
              </a:lnSpc>
              <a:buFontTx/>
              <a:buNone/>
            </a:pPr>
            <a:r>
              <a:rPr lang="en-US" altLang="en-US" sz="2000" dirty="0">
                <a:latin typeface="+mj-lt"/>
                <a:ea typeface="ＭＳ Ｐゴシック" charset="-128"/>
              </a:rPr>
              <a:t>			</a:t>
            </a:r>
            <a:endParaRPr lang="en-US" altLang="en-US" sz="2000" dirty="0">
              <a:latin typeface="+mj-lt"/>
              <a:ea typeface="ＭＳ Ｐゴシック" charset="-128"/>
              <a:sym typeface="Wingdings" charset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41458" y="3081866"/>
            <a:ext cx="1965603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P + F = C+N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3725333"/>
            <a:ext cx="6396303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P: The number of phases</a:t>
            </a:r>
          </a:p>
          <a:p>
            <a:pPr>
              <a:lnSpc>
                <a:spcPct val="150000"/>
              </a:lnSpc>
            </a:pPr>
            <a:r>
              <a:rPr lang="en-US" dirty="0"/>
              <a:t>F: The number of degrees of freedom</a:t>
            </a:r>
          </a:p>
          <a:p>
            <a:pPr>
              <a:lnSpc>
                <a:spcPct val="150000"/>
              </a:lnSpc>
            </a:pPr>
            <a:r>
              <a:rPr lang="en-US" dirty="0"/>
              <a:t>	</a:t>
            </a:r>
            <a:r>
              <a:rPr lang="en-US" i="1" dirty="0"/>
              <a:t># of externally controlled variables (T, P, composition)</a:t>
            </a:r>
          </a:p>
          <a:p>
            <a:pPr>
              <a:lnSpc>
                <a:spcPct val="150000"/>
              </a:lnSpc>
            </a:pPr>
            <a:r>
              <a:rPr lang="en-US" dirty="0"/>
              <a:t>C: The number of components</a:t>
            </a:r>
          </a:p>
          <a:p>
            <a:pPr>
              <a:lnSpc>
                <a:spcPct val="150000"/>
              </a:lnSpc>
            </a:pPr>
            <a:r>
              <a:rPr lang="en-US" dirty="0"/>
              <a:t>N: The number of </a:t>
            </a:r>
            <a:r>
              <a:rPr lang="en-US" dirty="0" err="1"/>
              <a:t>noncompositional</a:t>
            </a:r>
            <a:r>
              <a:rPr lang="en-US" dirty="0"/>
              <a:t> variables</a:t>
            </a:r>
          </a:p>
        </p:txBody>
      </p:sp>
    </p:spTree>
    <p:extLst>
      <p:ext uri="{BB962C8B-B14F-4D97-AF65-F5344CB8AC3E}">
        <p14:creationId xmlns:p14="http://schemas.microsoft.com/office/powerpoint/2010/main" val="2108639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3"/>
              <p:cNvSpPr txBox="1">
                <a:spLocks noChangeArrowheads="1"/>
              </p:cNvSpPr>
              <p:nvPr/>
            </p:nvSpPr>
            <p:spPr>
              <a:xfrm>
                <a:off x="228600" y="1007536"/>
                <a:ext cx="8001000" cy="551179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>
                  <a:lnSpc>
                    <a:spcPct val="200000"/>
                  </a:lnSpc>
                </a:pPr>
                <a:r>
                  <a:rPr lang="en-US" sz="2000" dirty="0">
                    <a:latin typeface="Cambria Math" charset="0"/>
                  </a:rPr>
                  <a:t>Fe-Fe</a:t>
                </a:r>
                <a:r>
                  <a:rPr lang="en-US" sz="2000" baseline="-25000" dirty="0">
                    <a:latin typeface="Cambria Math" charset="0"/>
                  </a:rPr>
                  <a:t>3</a:t>
                </a:r>
                <a:r>
                  <a:rPr lang="en-US" sz="2000" dirty="0">
                    <a:latin typeface="Cambria Math" charset="0"/>
                  </a:rPr>
                  <a:t>C phase system is the basis for steels and cast iron.</a:t>
                </a:r>
              </a:p>
              <a:p>
                <a:pPr algn="just">
                  <a:lnSpc>
                    <a:spcPct val="200000"/>
                  </a:lnSpc>
                </a:pPr>
                <a:r>
                  <a:rPr lang="en-US" sz="2000" dirty="0">
                    <a:latin typeface="Cambria Math" charset="0"/>
                  </a:rPr>
                  <a:t>Developed two solid phases (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charset="0"/>
                      </a:rPr>
                      <m:t>𝛼</m:t>
                    </m:r>
                  </m:oMath>
                </a14:m>
                <a:r>
                  <a:rPr lang="en-US" sz="2000" dirty="0">
                    <a:latin typeface="Cambria Math" charset="0"/>
                  </a:rPr>
                  <a:t> and Fe</a:t>
                </a:r>
                <a:r>
                  <a:rPr lang="en-US" sz="2000" baseline="-25000" dirty="0">
                    <a:latin typeface="Cambria Math" charset="0"/>
                  </a:rPr>
                  <a:t>3</a:t>
                </a:r>
                <a:r>
                  <a:rPr lang="en-US" sz="2000" dirty="0">
                    <a:latin typeface="Cambria Math" charset="0"/>
                  </a:rPr>
                  <a:t>C) through eutectoid reaction allows us to obtain dispersion strengthening.</a:t>
                </a:r>
              </a:p>
              <a:p>
                <a:pPr algn="just">
                  <a:lnSpc>
                    <a:spcPct val="200000"/>
                  </a:lnSpc>
                </a:pPr>
                <a14:m>
                  <m:oMath xmlns:m="http://schemas.openxmlformats.org/officeDocument/2006/math">
                    <m:r>
                      <a:rPr lang="en-US" sz="2000" i="1" smtClean="0">
                        <a:latin typeface="Cambria Math" charset="0"/>
                      </a:rPr>
                      <m:t>𝛼</m:t>
                    </m:r>
                  </m:oMath>
                </a14:m>
                <a:r>
                  <a:rPr lang="en-US" altLang="en-US" sz="2000" dirty="0">
                    <a:latin typeface="+mj-lt"/>
                    <a:ea typeface="ＭＳ Ｐゴシック" charset="-128"/>
                  </a:rPr>
                  <a:t>-ferrite (BCC)</a:t>
                </a:r>
              </a:p>
              <a:p>
                <a:pPr algn="just">
                  <a:lnSpc>
                    <a:spcPct val="200000"/>
                  </a:lnSpc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charset="0"/>
                      </a:rPr>
                      <m:t>𝛾</m:t>
                    </m:r>
                  </m:oMath>
                </a14:m>
                <a:r>
                  <a:rPr lang="en-US" altLang="en-US" sz="2000" dirty="0">
                    <a:latin typeface="+mj-lt"/>
                    <a:ea typeface="ＭＳ Ｐゴシック" charset="-128"/>
                  </a:rPr>
                  <a:t>-austenite (FCC) (exists above 727 </a:t>
                </a:r>
                <a:r>
                  <a:rPr lang="en-US" altLang="en-US" sz="2000" baseline="30000" dirty="0" err="1">
                    <a:latin typeface="+mj-lt"/>
                    <a:ea typeface="ＭＳ Ｐゴシック" charset="-128"/>
                  </a:rPr>
                  <a:t>o</a:t>
                </a:r>
                <a:r>
                  <a:rPr lang="en-US" altLang="en-US" sz="2000" dirty="0" err="1">
                    <a:latin typeface="+mj-lt"/>
                    <a:ea typeface="ＭＳ Ｐゴシック" charset="-128"/>
                  </a:rPr>
                  <a:t>C</a:t>
                </a:r>
                <a:r>
                  <a:rPr lang="en-US" altLang="en-US" sz="2000" dirty="0">
                    <a:latin typeface="+mj-lt"/>
                    <a:ea typeface="ＭＳ Ｐゴシック" charset="-128"/>
                  </a:rPr>
                  <a:t>)</a:t>
                </a:r>
              </a:p>
              <a:p>
                <a:pPr algn="just">
                  <a:lnSpc>
                    <a:spcPct val="200000"/>
                  </a:lnSpc>
                </a:pPr>
                <a:r>
                  <a:rPr lang="en-US" altLang="en-US" sz="2000" dirty="0">
                    <a:latin typeface="+mj-lt"/>
                    <a:ea typeface="ＭＳ Ｐゴシック" charset="-128"/>
                  </a:rPr>
                  <a:t>cementite (</a:t>
                </a:r>
                <a:r>
                  <a:rPr lang="en-US" altLang="en-US" sz="2000" dirty="0">
                    <a:ea typeface="ＭＳ Ｐゴシック" charset="-128"/>
                  </a:rPr>
                  <a:t>Fe</a:t>
                </a:r>
                <a:r>
                  <a:rPr lang="en-US" altLang="en-US" sz="2000" baseline="-25000" dirty="0">
                    <a:ea typeface="ＭＳ Ｐゴシック" charset="-128"/>
                  </a:rPr>
                  <a:t>3</a:t>
                </a:r>
                <a:r>
                  <a:rPr lang="en-US" altLang="en-US" sz="2000" dirty="0">
                    <a:ea typeface="ＭＳ Ｐゴシック" charset="-128"/>
                  </a:rPr>
                  <a:t>C) (intermediate compound)</a:t>
                </a:r>
              </a:p>
              <a:p>
                <a:pPr algn="just">
                  <a:lnSpc>
                    <a:spcPct val="200000"/>
                  </a:lnSpc>
                </a:pPr>
                <a:r>
                  <a:rPr lang="en-US" altLang="en-US" sz="2000" dirty="0">
                    <a:latin typeface="+mj-lt"/>
                    <a:ea typeface="ＭＳ Ｐゴシック" charset="-128"/>
                  </a:rPr>
                  <a:t>Carbon is an interstitial impurity in iron and forms a solid solution with each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charset="0"/>
                      </a:rPr>
                      <m:t>𝛼</m:t>
                    </m:r>
                    <m:r>
                      <a:rPr lang="en-US" sz="2000" b="0" i="0" smtClean="0">
                        <a:latin typeface="Cambria Math" charset="0"/>
                      </a:rPr>
                      <m:t> </m:t>
                    </m:r>
                  </m:oMath>
                </a14:m>
                <a:r>
                  <a:rPr lang="en-US" altLang="en-US" sz="2000" dirty="0">
                    <a:latin typeface="+mj-lt"/>
                    <a:ea typeface="ＭＳ Ｐゴシック" charset="-128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charset="0"/>
                      </a:rPr>
                      <m:t>𝛿</m:t>
                    </m:r>
                    <m:r>
                      <a:rPr lang="en-US" sz="2000" b="0" i="1" smtClean="0">
                        <a:latin typeface="Cambria Math" charset="0"/>
                      </a:rPr>
                      <m:t>−</m:t>
                    </m:r>
                    <m:r>
                      <a:rPr lang="en-US" sz="2000" b="0" i="1" smtClean="0">
                        <a:latin typeface="Cambria Math" charset="0"/>
                      </a:rPr>
                      <m:t>𝑓𝑒𝑟𝑟𝑖𝑡𝑒</m:t>
                    </m:r>
                    <m:r>
                      <a:rPr lang="en-US" sz="2000" b="0" i="1" smtClean="0">
                        <a:latin typeface="Cambria Math" charset="0"/>
                      </a:rPr>
                      <m:t> </m:t>
                    </m:r>
                    <m:r>
                      <a:rPr lang="en-US" sz="2000" b="0" i="1" smtClean="0">
                        <a:latin typeface="Cambria Math" charset="0"/>
                      </a:rPr>
                      <m:t>𝑎𝑛𝑑</m:t>
                    </m:r>
                    <m:r>
                      <a:rPr lang="en-US" sz="2000" b="0" i="1" smtClean="0">
                        <a:latin typeface="Cambria Math" charset="0"/>
                      </a:rPr>
                      <m:t> </m:t>
                    </m:r>
                    <m:r>
                      <a:rPr lang="en-US" sz="2000" b="0" i="1" smtClean="0">
                        <a:latin typeface="Cambria Math" charset="0"/>
                      </a:rPr>
                      <m:t>𝑎𝑢𝑠𝑡𝑒𝑛𝑖𝑡𝑒</m:t>
                    </m:r>
                    <m:r>
                      <a:rPr lang="en-US" sz="2000" b="0" i="1" smtClean="0">
                        <a:latin typeface="Cambria Math" charset="0"/>
                      </a:rPr>
                      <m:t>.</m:t>
                    </m:r>
                  </m:oMath>
                </a14:m>
                <a:r>
                  <a:rPr lang="en-US" sz="2000" dirty="0">
                    <a:effectLst/>
                  </a:rPr>
                  <a:t> </a:t>
                </a:r>
                <a:endParaRPr lang="en-US" altLang="en-US" sz="2000" dirty="0">
                  <a:latin typeface="+mj-lt"/>
                  <a:ea typeface="ＭＳ Ｐゴシック" charset="-128"/>
                </a:endParaRPr>
              </a:p>
              <a:p>
                <a:pPr algn="just">
                  <a:lnSpc>
                    <a:spcPct val="200000"/>
                  </a:lnSpc>
                </a:pPr>
                <a:endParaRPr lang="en-US" altLang="en-US" sz="2000" dirty="0">
                  <a:latin typeface="+mj-lt"/>
                  <a:ea typeface="ＭＳ Ｐゴシック" charset="-128"/>
                </a:endParaRPr>
              </a:p>
            </p:txBody>
          </p:sp>
        </mc:Choice>
        <mc:Fallback xmlns="">
          <p:sp>
            <p:nvSpPr>
              <p:cNvPr id="6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007536"/>
                <a:ext cx="8001000" cy="5511797"/>
              </a:xfrm>
              <a:prstGeom prst="rect">
                <a:avLst/>
              </a:prstGeom>
              <a:blipFill rotWithShape="0">
                <a:blip r:embed="rId2"/>
                <a:stretch>
                  <a:fillRect l="-686" r="-762" b="-3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0" y="-41829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>
                <a:ea typeface="ＭＳ Ｐゴシック" charset="-128"/>
              </a:rPr>
              <a:t>The Iron (Fe)-Iron Carbide (Fe</a:t>
            </a:r>
            <a:r>
              <a:rPr lang="en-US" altLang="en-US" sz="2800" baseline="-25000">
                <a:ea typeface="ＭＳ Ｐゴシック" charset="-128"/>
              </a:rPr>
              <a:t>3</a:t>
            </a:r>
            <a:r>
              <a:rPr lang="en-US" altLang="en-US" sz="2800">
                <a:ea typeface="ＭＳ Ｐゴシック" charset="-128"/>
              </a:rPr>
              <a:t>C) Phase Diagram</a:t>
            </a:r>
            <a:endParaRPr lang="en-US" altLang="en-US" sz="2800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9457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3"/>
              <p:cNvSpPr txBox="1">
                <a:spLocks noChangeArrowheads="1"/>
              </p:cNvSpPr>
              <p:nvPr/>
            </p:nvSpPr>
            <p:spPr>
              <a:xfrm>
                <a:off x="228600" y="1007536"/>
                <a:ext cx="7772400" cy="551179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000" b="1" i="1">
                        <a:latin typeface="Cambria Math" charset="0"/>
                      </a:rPr>
                      <m:t>𝑳</m:t>
                    </m:r>
                    <m:r>
                      <a:rPr lang="en-US" sz="2000" b="1" i="1">
                        <a:latin typeface="Cambria Math" charset="0"/>
                      </a:rPr>
                      <m:t>⇄ </m:t>
                    </m:r>
                    <m:r>
                      <a:rPr lang="en-US" sz="2000" b="1" i="1">
                        <a:latin typeface="Cambria Math" charset="0"/>
                      </a:rPr>
                      <m:t>𝜸</m:t>
                    </m:r>
                    <m:r>
                      <a:rPr lang="en-US" sz="2000" b="1" i="1">
                        <a:latin typeface="Cambria Math" charset="0"/>
                      </a:rPr>
                      <m:t>+ </m:t>
                    </m:r>
                    <m:sSub>
                      <m:sSubPr>
                        <m:ctrlPr>
                          <a:rPr lang="en-US" sz="2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latin typeface="Cambria Math" charset="0"/>
                          </a:rPr>
                          <m:t>𝑭𝒆</m:t>
                        </m:r>
                      </m:e>
                      <m:sub>
                        <m:r>
                          <a:rPr lang="en-US" sz="2000" b="1" i="1">
                            <a:latin typeface="Cambria Math" charset="0"/>
                          </a:rPr>
                          <m:t>𝟑</m:t>
                        </m:r>
                      </m:sub>
                    </m:sSub>
                    <m:r>
                      <a:rPr lang="en-US" sz="2000" b="1" i="1">
                        <a:latin typeface="Cambria Math" charset="0"/>
                      </a:rPr>
                      <m:t>𝑪</m:t>
                    </m:r>
                  </m:oMath>
                </a14:m>
                <a:r>
                  <a:rPr lang="en-US" sz="2000" b="1" dirty="0"/>
                  <a:t>    </a:t>
                </a:r>
                <a:r>
                  <a:rPr lang="en-US" sz="2000" dirty="0"/>
                  <a:t>(</a:t>
                </a:r>
                <a:r>
                  <a:rPr lang="en-US" sz="2000" b="1" dirty="0"/>
                  <a:t>Eutectic </a:t>
                </a:r>
                <a:r>
                  <a:rPr lang="en-US" sz="2000" dirty="0"/>
                  <a:t>exists at 1147 </a:t>
                </a:r>
                <a:r>
                  <a:rPr lang="en-US" sz="2000" baseline="30000" dirty="0" err="1"/>
                  <a:t>o</a:t>
                </a:r>
                <a:r>
                  <a:rPr lang="en-US" sz="2000" dirty="0" err="1"/>
                  <a:t>C</a:t>
                </a:r>
                <a:r>
                  <a:rPr lang="en-US" sz="2000" dirty="0"/>
                  <a:t> and 4.3 </a:t>
                </a:r>
                <a:r>
                  <a:rPr lang="en-US" sz="2000" dirty="0" err="1"/>
                  <a:t>wt</a:t>
                </a:r>
                <a:r>
                  <a:rPr lang="en-US" sz="2000" dirty="0"/>
                  <a:t> %C</a:t>
                </a:r>
              </a:p>
              <a:p>
                <a:pPr algn="just">
                  <a:lnSpc>
                    <a:spcPct val="150000"/>
                  </a:lnSpc>
                </a:pPr>
                <a:endParaRPr lang="en-US" sz="2000" dirty="0"/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000" b="1" i="1">
                        <a:latin typeface="Cambria Math" charset="0"/>
                      </a:rPr>
                      <m:t>𝜸</m:t>
                    </m:r>
                    <m:r>
                      <a:rPr lang="en-US" sz="2000" b="1" i="1">
                        <a:latin typeface="Cambria Math" charset="0"/>
                      </a:rPr>
                      <m:t> </m:t>
                    </m:r>
                    <m:d>
                      <m:dPr>
                        <m:ctrlPr>
                          <a:rPr lang="en-US" sz="2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1" i="1">
                            <a:latin typeface="Cambria Math" charset="0"/>
                          </a:rPr>
                          <m:t>𝟎</m:t>
                        </m:r>
                        <m:r>
                          <a:rPr lang="en-US" sz="2000" b="1" i="1">
                            <a:latin typeface="Cambria Math" charset="0"/>
                          </a:rPr>
                          <m:t>.</m:t>
                        </m:r>
                        <m:r>
                          <a:rPr lang="en-US" sz="2000" b="1" i="1">
                            <a:latin typeface="Cambria Math" charset="0"/>
                          </a:rPr>
                          <m:t>𝟕𝟔</m:t>
                        </m:r>
                        <m:r>
                          <a:rPr lang="en-US" sz="2000" b="1" i="1">
                            <a:latin typeface="Cambria Math" charset="0"/>
                          </a:rPr>
                          <m:t> </m:t>
                        </m:r>
                        <m:r>
                          <a:rPr lang="en-US" sz="2000" b="1" i="1">
                            <a:latin typeface="Cambria Math" charset="0"/>
                          </a:rPr>
                          <m:t>𝒘𝒕</m:t>
                        </m:r>
                        <m:r>
                          <a:rPr lang="en-US" sz="2000" b="1" i="1">
                            <a:latin typeface="Cambria Math" charset="0"/>
                          </a:rPr>
                          <m:t> % </m:t>
                        </m:r>
                        <m:r>
                          <a:rPr lang="en-US" sz="2000" b="1" i="1">
                            <a:latin typeface="Cambria Math" charset="0"/>
                          </a:rPr>
                          <m:t>𝑪</m:t>
                        </m:r>
                      </m:e>
                    </m:d>
                    <m:r>
                      <a:rPr lang="en-US" sz="2000" b="1" i="1">
                        <a:latin typeface="Cambria Math" charset="0"/>
                      </a:rPr>
                      <m:t>⇄ </m:t>
                    </m:r>
                    <m:r>
                      <a:rPr lang="en-US" sz="2000" b="1" i="1">
                        <a:latin typeface="Cambria Math" charset="0"/>
                      </a:rPr>
                      <m:t>𝜶</m:t>
                    </m:r>
                    <m:r>
                      <a:rPr lang="en-US" sz="2000" b="1" i="1">
                        <a:latin typeface="Cambria Math" charset="0"/>
                      </a:rPr>
                      <m:t>(</m:t>
                    </m:r>
                    <m:r>
                      <a:rPr lang="en-US" sz="2000" b="1" i="1">
                        <a:latin typeface="Cambria Math" charset="0"/>
                      </a:rPr>
                      <m:t>𝟎</m:t>
                    </m:r>
                    <m:r>
                      <a:rPr lang="en-US" sz="2000" b="1" i="1">
                        <a:latin typeface="Cambria Math" charset="0"/>
                      </a:rPr>
                      <m:t>.</m:t>
                    </m:r>
                    <m:r>
                      <a:rPr lang="en-US" sz="2000" b="1" i="1">
                        <a:latin typeface="Cambria Math" charset="0"/>
                      </a:rPr>
                      <m:t>𝟎𝟐𝟐</m:t>
                    </m:r>
                    <m:r>
                      <a:rPr lang="en-US" sz="2000" b="1" i="1">
                        <a:latin typeface="Cambria Math" charset="0"/>
                      </a:rPr>
                      <m:t> </m:t>
                    </m:r>
                    <m:r>
                      <a:rPr lang="en-US" sz="2000" b="1" i="1">
                        <a:latin typeface="Cambria Math" charset="0"/>
                      </a:rPr>
                      <m:t>𝒘𝒕</m:t>
                    </m:r>
                    <m:r>
                      <a:rPr lang="en-US" sz="2000" b="1" i="1">
                        <a:latin typeface="Cambria Math" charset="0"/>
                      </a:rPr>
                      <m:t> % </m:t>
                    </m:r>
                    <m:r>
                      <a:rPr lang="en-US" sz="2000" b="1" i="1">
                        <a:latin typeface="Cambria Math" charset="0"/>
                      </a:rPr>
                      <m:t>𝑪</m:t>
                    </m:r>
                    <m:r>
                      <a:rPr lang="en-US" sz="2000" b="1" i="1">
                        <a:latin typeface="Cambria Math" charset="0"/>
                      </a:rPr>
                      <m:t>)+ </m:t>
                    </m:r>
                    <m:sSub>
                      <m:sSubPr>
                        <m:ctrlPr>
                          <a:rPr lang="en-US" sz="2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latin typeface="Cambria Math" charset="0"/>
                          </a:rPr>
                          <m:t>𝑭𝒆</m:t>
                        </m:r>
                      </m:e>
                      <m:sub>
                        <m:r>
                          <a:rPr lang="en-US" sz="2000" b="1" i="1">
                            <a:latin typeface="Cambria Math" charset="0"/>
                          </a:rPr>
                          <m:t>𝟑</m:t>
                        </m:r>
                      </m:sub>
                    </m:sSub>
                    <m:r>
                      <a:rPr lang="en-US" sz="2000" b="1" i="1">
                        <a:latin typeface="Cambria Math" charset="0"/>
                      </a:rPr>
                      <m:t>𝑪</m:t>
                    </m:r>
                    <m:r>
                      <a:rPr lang="en-US" sz="2000" b="1" i="1">
                        <a:latin typeface="Cambria Math" charset="0"/>
                      </a:rPr>
                      <m:t>(</m:t>
                    </m:r>
                    <m:r>
                      <a:rPr lang="en-US" sz="2000" b="1" i="1">
                        <a:latin typeface="Cambria Math" charset="0"/>
                      </a:rPr>
                      <m:t>𝟔</m:t>
                    </m:r>
                    <m:r>
                      <a:rPr lang="en-US" sz="2000" b="1" i="1">
                        <a:latin typeface="Cambria Math" charset="0"/>
                      </a:rPr>
                      <m:t>.</m:t>
                    </m:r>
                    <m:r>
                      <a:rPr lang="en-US" sz="2000" b="1" i="1">
                        <a:latin typeface="Cambria Math" charset="0"/>
                      </a:rPr>
                      <m:t>𝟕</m:t>
                    </m:r>
                    <m:r>
                      <a:rPr lang="en-US" sz="2000" b="1" i="1">
                        <a:latin typeface="Cambria Math" charset="0"/>
                      </a:rPr>
                      <m:t> </m:t>
                    </m:r>
                    <m:r>
                      <a:rPr lang="en-US" sz="2000" b="1" i="1">
                        <a:latin typeface="Cambria Math" charset="0"/>
                      </a:rPr>
                      <m:t>𝒘𝒕</m:t>
                    </m:r>
                    <m:r>
                      <a:rPr lang="en-US" sz="2000" b="1" i="1">
                        <a:latin typeface="Cambria Math" charset="0"/>
                      </a:rPr>
                      <m:t> % </m:t>
                    </m:r>
                    <m:r>
                      <a:rPr lang="en-US" sz="2000" b="1" i="1">
                        <a:latin typeface="Cambria Math" charset="0"/>
                      </a:rPr>
                      <m:t>𝑪</m:t>
                    </m:r>
                    <m:r>
                      <a:rPr lang="en-US" sz="2000" b="1" i="1">
                        <a:latin typeface="Cambria Math" charset="0"/>
                      </a:rPr>
                      <m:t>)</m:t>
                    </m:r>
                  </m:oMath>
                </a14:m>
                <a:r>
                  <a:rPr lang="en-US" sz="2000" b="1" dirty="0"/>
                  <a:t> </a:t>
                </a:r>
                <a:r>
                  <a:rPr lang="en-US" sz="2000" dirty="0"/>
                  <a:t>(Eutectoid phase change controls the microstructure development for many iron-carbon alloys and steels)</a:t>
                </a:r>
              </a:p>
              <a:p>
                <a:pPr algn="just">
                  <a:lnSpc>
                    <a:spcPct val="150000"/>
                  </a:lnSpc>
                </a:pPr>
                <a:endParaRPr lang="en-US" sz="2000" dirty="0"/>
              </a:p>
              <a:p>
                <a:pPr algn="just">
                  <a:lnSpc>
                    <a:spcPct val="150000"/>
                  </a:lnSpc>
                </a:pPr>
                <a:r>
                  <a:rPr lang="en-US" sz="2000" dirty="0"/>
                  <a:t>The lamellar structure of two phases (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charset="0"/>
                      </a:rPr>
                      <m:t>𝛼</m:t>
                    </m:r>
                  </m:oMath>
                </a14:m>
                <a:r>
                  <a:rPr lang="en-US" sz="2000" dirty="0"/>
                  <a:t> and </a:t>
                </a:r>
                <a:r>
                  <a:rPr lang="en-US" altLang="en-US" sz="2000" dirty="0">
                    <a:ea typeface="ＭＳ Ｐゴシック" charset="-128"/>
                  </a:rPr>
                  <a:t>Fe</a:t>
                </a:r>
                <a:r>
                  <a:rPr lang="en-US" altLang="en-US" sz="2000" baseline="-25000" dirty="0">
                    <a:ea typeface="ＭＳ Ｐゴシック" charset="-128"/>
                  </a:rPr>
                  <a:t>3</a:t>
                </a:r>
                <a:r>
                  <a:rPr lang="en-US" altLang="en-US" sz="2000" dirty="0">
                    <a:ea typeface="ＭＳ Ｐゴシック" charset="-128"/>
                  </a:rPr>
                  <a:t>C) for an iron-carbon alloy of eutectoid composition is called </a:t>
                </a:r>
                <a:r>
                  <a:rPr lang="en-US" altLang="en-US" sz="2000" i="1" dirty="0">
                    <a:ea typeface="ＭＳ Ｐゴシック" charset="-128"/>
                  </a:rPr>
                  <a:t>pearlite</a:t>
                </a:r>
                <a:r>
                  <a:rPr lang="en-US" altLang="en-US" sz="2000" dirty="0">
                    <a:ea typeface="ＭＳ Ｐゴシック" charset="-128"/>
                  </a:rPr>
                  <a:t>.</a:t>
                </a:r>
                <a:endParaRPr lang="en-US" sz="2000" dirty="0"/>
              </a:p>
              <a:p>
                <a:pPr algn="just">
                  <a:lnSpc>
                    <a:spcPct val="150000"/>
                  </a:lnSpc>
                </a:pPr>
                <a:endParaRPr lang="en-US" altLang="en-US" sz="2000" dirty="0">
                  <a:latin typeface="+mj-lt"/>
                  <a:ea typeface="ＭＳ Ｐゴシック" charset="-128"/>
                </a:endParaRPr>
              </a:p>
            </p:txBody>
          </p:sp>
        </mc:Choice>
        <mc:Fallback xmlns="">
          <p:sp>
            <p:nvSpPr>
              <p:cNvPr id="6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007536"/>
                <a:ext cx="7772400" cy="5511797"/>
              </a:xfrm>
              <a:prstGeom prst="rect">
                <a:avLst/>
              </a:prstGeom>
              <a:blipFill rotWithShape="0">
                <a:blip r:embed="rId2"/>
                <a:stretch>
                  <a:fillRect l="-706" t="-5310" r="-7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0" y="-41829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>
                <a:ea typeface="ＭＳ Ｐゴシック" charset="-128"/>
              </a:rPr>
              <a:t>The Iron (Fe)-Iron Carbide (Fe</a:t>
            </a:r>
            <a:r>
              <a:rPr lang="en-US" altLang="en-US" sz="2800" baseline="-25000">
                <a:ea typeface="ＭＳ Ｐゴシック" charset="-128"/>
              </a:rPr>
              <a:t>3</a:t>
            </a:r>
            <a:r>
              <a:rPr lang="en-US" altLang="en-US" sz="2800">
                <a:ea typeface="ＭＳ Ｐゴシック" charset="-128"/>
              </a:rPr>
              <a:t>C) Phase Diagram</a:t>
            </a:r>
            <a:endParaRPr lang="en-US" altLang="en-US" sz="2800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864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9988" y="2207105"/>
            <a:ext cx="762867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 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William D. Callister, David G.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2000" dirty="0">
              <a:effectLst/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642967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8973</TotalTime>
  <Words>626</Words>
  <Application>Microsoft Macintosh PowerPoint</Application>
  <PresentationFormat>On-screen Show (4:3)</PresentationFormat>
  <Paragraphs>88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3" baseType="lpstr">
      <vt:lpstr>ＭＳ 明朝</vt:lpstr>
      <vt:lpstr>ＭＳ Ｐゴシック</vt:lpstr>
      <vt:lpstr>Arial</vt:lpstr>
      <vt:lpstr>Arial Rounded MT Bold</vt:lpstr>
      <vt:lpstr>Calibri</vt:lpstr>
      <vt:lpstr>Cambria</vt:lpstr>
      <vt:lpstr>Cambria Math</vt:lpstr>
      <vt:lpstr>Century Schoolbook</vt:lpstr>
      <vt:lpstr>Symbol</vt:lpstr>
      <vt:lpstr>Times</vt:lpstr>
      <vt:lpstr>Times New Roman</vt:lpstr>
      <vt:lpstr>Wingdings</vt:lpstr>
      <vt:lpstr>Wingdings 2</vt:lpstr>
      <vt:lpstr>View</vt:lpstr>
      <vt:lpstr>Phase Diagrams</vt:lpstr>
      <vt:lpstr>Interpretation of Phase Diagram</vt:lpstr>
      <vt:lpstr>Interpretation of Phase Diagram</vt:lpstr>
      <vt:lpstr>Binary-Eutectic Systems (Limited solid solubility)</vt:lpstr>
      <vt:lpstr>Eutectoid and Peritectic</vt:lpstr>
      <vt:lpstr>The Gibbs Phase Rule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Science and Engineering</dc:title>
  <dc:creator>Berna Topuz</dc:creator>
  <cp:lastModifiedBy>Microsoft Office User</cp:lastModifiedBy>
  <cp:revision>209</cp:revision>
  <dcterms:created xsi:type="dcterms:W3CDTF">2014-01-14T11:21:41Z</dcterms:created>
  <dcterms:modified xsi:type="dcterms:W3CDTF">2020-05-09T13:06:26Z</dcterms:modified>
</cp:coreProperties>
</file>