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7" r:id="rId9"/>
    <p:sldId id="269" r:id="rId10"/>
    <p:sldId id="270" r:id="rId11"/>
    <p:sldId id="271" r:id="rId12"/>
    <p:sldId id="272" r:id="rId13"/>
    <p:sldId id="274" r:id="rId14"/>
    <p:sldId id="276" r:id="rId15"/>
    <p:sldId id="277" r:id="rId16"/>
    <p:sldId id="278" r:id="rId17"/>
    <p:sldId id="279" r:id="rId18"/>
    <p:sldId id="281" r:id="rId19"/>
    <p:sldId id="282" r:id="rId20"/>
    <p:sldId id="285" r:id="rId21"/>
    <p:sldId id="287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301" r:id="rId34"/>
    <p:sldId id="303" r:id="rId35"/>
    <p:sldId id="307" r:id="rId36"/>
    <p:sldId id="308" r:id="rId37"/>
  </p:sldIdLst>
  <p:sldSz cx="10058400" cy="7772400"/>
  <p:notesSz cx="10058400" cy="77724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75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9143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200" y="457199"/>
            <a:ext cx="8476615" cy="6172200"/>
          </a:xfrm>
          <a:custGeom>
            <a:avLst/>
            <a:gdLst/>
            <a:ahLst/>
            <a:cxnLst/>
            <a:rect l="l" t="t" r="r" b="b"/>
            <a:pathLst>
              <a:path w="8476615" h="6172200">
                <a:moveTo>
                  <a:pt x="6132576" y="5425440"/>
                </a:moveTo>
                <a:lnTo>
                  <a:pt x="725424" y="0"/>
                </a:lnTo>
                <a:lnTo>
                  <a:pt x="0" y="0"/>
                </a:lnTo>
                <a:lnTo>
                  <a:pt x="0" y="763524"/>
                </a:lnTo>
                <a:lnTo>
                  <a:pt x="5388864" y="6172200"/>
                </a:lnTo>
                <a:lnTo>
                  <a:pt x="6132576" y="5425440"/>
                </a:lnTo>
                <a:close/>
              </a:path>
              <a:path w="8476615" h="6172200">
                <a:moveTo>
                  <a:pt x="6751320" y="4818888"/>
                </a:moveTo>
                <a:lnTo>
                  <a:pt x="1952244" y="0"/>
                </a:lnTo>
                <a:lnTo>
                  <a:pt x="1365504" y="0"/>
                </a:lnTo>
                <a:lnTo>
                  <a:pt x="6457188" y="5114544"/>
                </a:lnTo>
                <a:lnTo>
                  <a:pt x="6751320" y="4818888"/>
                </a:lnTo>
                <a:close/>
              </a:path>
              <a:path w="8476615" h="6172200">
                <a:moveTo>
                  <a:pt x="8008620" y="3552444"/>
                </a:moveTo>
                <a:lnTo>
                  <a:pt x="4471416" y="0"/>
                </a:lnTo>
                <a:lnTo>
                  <a:pt x="3471672" y="0"/>
                </a:lnTo>
                <a:lnTo>
                  <a:pt x="7508748" y="4055364"/>
                </a:lnTo>
                <a:lnTo>
                  <a:pt x="8008620" y="3552444"/>
                </a:lnTo>
                <a:close/>
              </a:path>
              <a:path w="8476615" h="6172200">
                <a:moveTo>
                  <a:pt x="8476488" y="3087624"/>
                </a:moveTo>
                <a:lnTo>
                  <a:pt x="5402580" y="0"/>
                </a:lnTo>
                <a:lnTo>
                  <a:pt x="4849368" y="0"/>
                </a:lnTo>
                <a:lnTo>
                  <a:pt x="8200644" y="3364992"/>
                </a:lnTo>
                <a:lnTo>
                  <a:pt x="8476488" y="3087624"/>
                </a:lnTo>
                <a:close/>
              </a:path>
            </a:pathLst>
          </a:custGeom>
          <a:solidFill>
            <a:srgbClr val="254C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05915" y="659383"/>
            <a:ext cx="7846568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14425" y="1966975"/>
            <a:ext cx="7829549" cy="4690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59383" y="6996608"/>
            <a:ext cx="3740785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71428" y="7027780"/>
            <a:ext cx="255904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843" y="734059"/>
            <a:ext cx="246951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60" dirty="0"/>
              <a:t>Lecture</a:t>
            </a:r>
            <a:r>
              <a:rPr sz="4200" spc="-70" dirty="0"/>
              <a:t> </a:t>
            </a:r>
            <a:r>
              <a:rPr sz="4200" dirty="0"/>
              <a:t>14</a:t>
            </a:r>
            <a:endParaRPr sz="4200"/>
          </a:p>
        </p:txBody>
      </p:sp>
      <p:grpSp>
        <p:nvGrpSpPr>
          <p:cNvPr id="3" name="object 3"/>
          <p:cNvGrpSpPr/>
          <p:nvPr/>
        </p:nvGrpSpPr>
        <p:grpSpPr>
          <a:xfrm>
            <a:off x="923544" y="1338072"/>
            <a:ext cx="2464435" cy="70485"/>
            <a:chOff x="923544" y="1338072"/>
            <a:chExt cx="2464435" cy="70485"/>
          </a:xfrm>
        </p:grpSpPr>
        <p:sp>
          <p:nvSpPr>
            <p:cNvPr id="4" name="object 4"/>
            <p:cNvSpPr/>
            <p:nvPr/>
          </p:nvSpPr>
          <p:spPr>
            <a:xfrm>
              <a:off x="944880" y="1359408"/>
              <a:ext cx="2443480" cy="48895"/>
            </a:xfrm>
            <a:custGeom>
              <a:avLst/>
              <a:gdLst/>
              <a:ahLst/>
              <a:cxnLst/>
              <a:rect l="l" t="t" r="r" b="b"/>
              <a:pathLst>
                <a:path w="2443479" h="48894">
                  <a:moveTo>
                    <a:pt x="2442971" y="48767"/>
                  </a:moveTo>
                  <a:lnTo>
                    <a:pt x="24429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442971" y="487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3544" y="1338072"/>
              <a:ext cx="2443480" cy="48895"/>
            </a:xfrm>
            <a:custGeom>
              <a:avLst/>
              <a:gdLst/>
              <a:ahLst/>
              <a:cxnLst/>
              <a:rect l="l" t="t" r="r" b="b"/>
              <a:pathLst>
                <a:path w="2443479" h="48894">
                  <a:moveTo>
                    <a:pt x="2442971" y="48767"/>
                  </a:moveTo>
                  <a:lnTo>
                    <a:pt x="24429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442971" y="48767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15415" y="1540255"/>
            <a:ext cx="8211184" cy="4913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80" dirty="0">
                <a:solidFill>
                  <a:srgbClr val="FAFD00"/>
                </a:solidFill>
                <a:latin typeface="Times New Roman"/>
                <a:cs typeface="Times New Roman"/>
              </a:rPr>
              <a:t>Knowledge</a:t>
            </a:r>
            <a:r>
              <a:rPr sz="4400" spc="-6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400" spc="120" dirty="0">
                <a:solidFill>
                  <a:srgbClr val="FAFD00"/>
                </a:solidFill>
                <a:latin typeface="Times New Roman"/>
                <a:cs typeface="Times New Roman"/>
              </a:rPr>
              <a:t>engineering:</a:t>
            </a:r>
            <a:endParaRPr sz="4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3600" spc="70" dirty="0">
                <a:solidFill>
                  <a:srgbClr val="FAFD00"/>
                </a:solidFill>
                <a:latin typeface="Times New Roman"/>
                <a:cs typeface="Times New Roman"/>
              </a:rPr>
              <a:t>Building</a:t>
            </a:r>
            <a:r>
              <a:rPr sz="36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600" spc="165" dirty="0">
                <a:solidFill>
                  <a:srgbClr val="FAFD00"/>
                </a:solidFill>
                <a:latin typeface="Times New Roman"/>
                <a:cs typeface="Times New Roman"/>
              </a:rPr>
              <a:t>neural</a:t>
            </a:r>
            <a:r>
              <a:rPr sz="36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600" spc="140" dirty="0">
                <a:solidFill>
                  <a:srgbClr val="FAFD00"/>
                </a:solidFill>
                <a:latin typeface="Times New Roman"/>
                <a:cs typeface="Times New Roman"/>
              </a:rPr>
              <a:t>network</a:t>
            </a:r>
            <a:r>
              <a:rPr sz="36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600" spc="120" dirty="0">
                <a:solidFill>
                  <a:srgbClr val="FAFD00"/>
                </a:solidFill>
                <a:latin typeface="Times New Roman"/>
                <a:cs typeface="Times New Roman"/>
              </a:rPr>
              <a:t>based</a:t>
            </a:r>
            <a:r>
              <a:rPr sz="36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600" spc="50" dirty="0">
                <a:solidFill>
                  <a:srgbClr val="FAFD00"/>
                </a:solidFill>
                <a:latin typeface="Times New Roman"/>
                <a:cs typeface="Times New Roman"/>
              </a:rPr>
              <a:t>systems</a:t>
            </a:r>
            <a:endParaRPr sz="3600">
              <a:latin typeface="Times New Roman"/>
              <a:cs typeface="Times New Roman"/>
            </a:endParaRPr>
          </a:p>
          <a:p>
            <a:pPr marL="416559" indent="-343535">
              <a:lnSpc>
                <a:spcPct val="100000"/>
              </a:lnSpc>
              <a:spcBef>
                <a:spcPts val="92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416559" algn="l"/>
              </a:tabLst>
            </a:pPr>
            <a:r>
              <a:rPr sz="3200" spc="40" dirty="0">
                <a:solidFill>
                  <a:srgbClr val="FFFFFF"/>
                </a:solidFill>
                <a:latin typeface="Times New Roman"/>
                <a:cs typeface="Times New Roman"/>
              </a:rPr>
              <a:t>Will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45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2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30" dirty="0">
                <a:solidFill>
                  <a:srgbClr val="FFFFFF"/>
                </a:solidFill>
                <a:latin typeface="Times New Roman"/>
                <a:cs typeface="Times New Roman"/>
              </a:rPr>
              <a:t>work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14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80" dirty="0">
                <a:solidFill>
                  <a:srgbClr val="FFFFFF"/>
                </a:solidFill>
                <a:latin typeface="Times New Roman"/>
                <a:cs typeface="Times New Roman"/>
              </a:rPr>
              <a:t>my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30" dirty="0">
                <a:solidFill>
                  <a:srgbClr val="FFFFFF"/>
                </a:solidFill>
                <a:latin typeface="Times New Roman"/>
                <a:cs typeface="Times New Roman"/>
              </a:rPr>
              <a:t>problem?</a:t>
            </a:r>
            <a:endParaRPr sz="3200">
              <a:latin typeface="Times New Roman"/>
              <a:cs typeface="Times New Roman"/>
            </a:endParaRPr>
          </a:p>
          <a:p>
            <a:pPr marL="817244" lvl="1" indent="-287655">
              <a:lnSpc>
                <a:spcPct val="100000"/>
              </a:lnSpc>
              <a:spcBef>
                <a:spcPts val="710"/>
              </a:spcBef>
              <a:buClr>
                <a:srgbClr val="FAFD00"/>
              </a:buClr>
              <a:buSzPct val="75000"/>
              <a:buFont typeface="Lucida Sans Unicode"/>
              <a:buChar char="●"/>
              <a:tabLst>
                <a:tab pos="817880" algn="l"/>
              </a:tabLst>
            </a:pPr>
            <a:r>
              <a:rPr sz="2800" spc="150" dirty="0">
                <a:solidFill>
                  <a:srgbClr val="FFFFFF"/>
                </a:solidFill>
                <a:latin typeface="Times New Roman"/>
                <a:cs typeface="Times New Roman"/>
              </a:rPr>
              <a:t>Character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65" dirty="0">
                <a:solidFill>
                  <a:srgbClr val="FFFFFF"/>
                </a:solidFill>
                <a:latin typeface="Times New Roman"/>
                <a:cs typeface="Times New Roman"/>
              </a:rPr>
              <a:t>recognition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125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90" dirty="0">
                <a:solidFill>
                  <a:srgbClr val="FFFFFF"/>
                </a:solidFill>
                <a:latin typeface="Times New Roman"/>
                <a:cs typeface="Times New Roman"/>
              </a:rPr>
              <a:t>networks</a:t>
            </a:r>
            <a:endParaRPr sz="2800">
              <a:latin typeface="Times New Roman"/>
              <a:cs typeface="Times New Roman"/>
            </a:endParaRPr>
          </a:p>
          <a:p>
            <a:pPr marL="817244" lvl="1" indent="-287655">
              <a:lnSpc>
                <a:spcPct val="100000"/>
              </a:lnSpc>
              <a:spcBef>
                <a:spcPts val="670"/>
              </a:spcBef>
              <a:buClr>
                <a:srgbClr val="FAFD00"/>
              </a:buClr>
              <a:buSzPct val="75000"/>
              <a:buFont typeface="Lucida Sans Unicode"/>
              <a:buChar char="●"/>
              <a:tabLst>
                <a:tab pos="817880" algn="l"/>
              </a:tabLst>
            </a:pPr>
            <a:r>
              <a:rPr sz="2800" spc="85" dirty="0">
                <a:solidFill>
                  <a:srgbClr val="FFFFFF"/>
                </a:solidFill>
                <a:latin typeface="Times New Roman"/>
                <a:cs typeface="Times New Roman"/>
              </a:rPr>
              <a:t>Prediction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125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28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90" dirty="0">
                <a:solidFill>
                  <a:srgbClr val="FFFFFF"/>
                </a:solidFill>
                <a:latin typeface="Times New Roman"/>
                <a:cs typeface="Times New Roman"/>
              </a:rPr>
              <a:t>networks</a:t>
            </a:r>
            <a:endParaRPr sz="2800">
              <a:latin typeface="Times New Roman"/>
              <a:cs typeface="Times New Roman"/>
            </a:endParaRPr>
          </a:p>
          <a:p>
            <a:pPr marL="817244" marR="153035" lvl="1" indent="-287020">
              <a:lnSpc>
                <a:spcPct val="100400"/>
              </a:lnSpc>
              <a:spcBef>
                <a:spcPts val="660"/>
              </a:spcBef>
              <a:buClr>
                <a:srgbClr val="FAFD00"/>
              </a:buClr>
              <a:buSzPct val="75000"/>
              <a:buFont typeface="Lucida Sans Unicode"/>
              <a:buChar char="●"/>
              <a:tabLst>
                <a:tab pos="817880" algn="l"/>
              </a:tabLst>
            </a:pPr>
            <a:r>
              <a:rPr sz="2800" spc="50" dirty="0">
                <a:solidFill>
                  <a:srgbClr val="FFFFFF"/>
                </a:solidFill>
                <a:latin typeface="Times New Roman"/>
                <a:cs typeface="Times New Roman"/>
              </a:rPr>
              <a:t>Classification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130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90" dirty="0">
                <a:solidFill>
                  <a:srgbClr val="FFFFFF"/>
                </a:solidFill>
                <a:latin typeface="Times New Roman"/>
                <a:cs typeface="Times New Roman"/>
              </a:rPr>
              <a:t>networks</a:t>
            </a:r>
            <a:r>
              <a:rPr sz="28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7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55" dirty="0">
                <a:solidFill>
                  <a:srgbClr val="FFFFFF"/>
                </a:solidFill>
                <a:latin typeface="Times New Roman"/>
                <a:cs typeface="Times New Roman"/>
              </a:rPr>
              <a:t>competitive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9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endParaRPr sz="2800">
              <a:latin typeface="Times New Roman"/>
              <a:cs typeface="Times New Roman"/>
            </a:endParaRPr>
          </a:p>
          <a:p>
            <a:pPr marL="817244" lvl="1" indent="-287655">
              <a:lnSpc>
                <a:spcPct val="100000"/>
              </a:lnSpc>
              <a:spcBef>
                <a:spcPts val="675"/>
              </a:spcBef>
              <a:buClr>
                <a:srgbClr val="FAFD00"/>
              </a:buClr>
              <a:buSzPct val="75000"/>
              <a:buFont typeface="Lucida Sans Unicode"/>
              <a:buChar char="●"/>
              <a:tabLst>
                <a:tab pos="817880" algn="l"/>
              </a:tabLst>
            </a:pPr>
            <a:r>
              <a:rPr sz="2800" spc="90" dirty="0">
                <a:solidFill>
                  <a:srgbClr val="FFFFFF"/>
                </a:solidFill>
                <a:latin typeface="Times New Roman"/>
                <a:cs typeface="Times New Roman"/>
              </a:rPr>
              <a:t>Clustering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7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15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50" dirty="0">
                <a:solidFill>
                  <a:srgbClr val="FFFFFF"/>
                </a:solidFill>
                <a:latin typeface="Times New Roman"/>
                <a:cs typeface="Times New Roman"/>
              </a:rPr>
              <a:t>self-organising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125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110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endParaRPr sz="2800">
              <a:latin typeface="Times New Roman"/>
              <a:cs typeface="Times New Roman"/>
            </a:endParaRPr>
          </a:p>
          <a:p>
            <a:pPr marL="416559" indent="-343535">
              <a:lnSpc>
                <a:spcPct val="100000"/>
              </a:lnSpc>
              <a:spcBef>
                <a:spcPts val="72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416559" algn="l"/>
              </a:tabLst>
            </a:pPr>
            <a:r>
              <a:rPr sz="3200" spc="150" dirty="0">
                <a:solidFill>
                  <a:srgbClr val="FFFFFF"/>
                </a:solidFill>
                <a:latin typeface="Times New Roman"/>
                <a:cs typeface="Times New Roman"/>
              </a:rPr>
              <a:t>Summary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5539" y="996187"/>
            <a:ext cx="7774940" cy="5239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this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problem,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house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location,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living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area,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bedrooms,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bathrooms,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size,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type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heating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etc.)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well-defined,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standardised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sharing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housing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market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information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estate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agencies.</a:t>
            </a:r>
            <a:endParaRPr sz="3000">
              <a:latin typeface="Times New Roman"/>
              <a:cs typeface="Times New Roman"/>
            </a:endParaRPr>
          </a:p>
          <a:p>
            <a:pPr marL="354965" marR="61594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also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well-defined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–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what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trying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predict.</a:t>
            </a:r>
            <a:endParaRPr sz="3000">
              <a:latin typeface="Times New Roman"/>
              <a:cs typeface="Times New Roman"/>
            </a:endParaRPr>
          </a:p>
          <a:p>
            <a:pPr marL="354965" marR="47244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features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recently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sold houses and their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sales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prices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neural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network.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16782" y="740155"/>
            <a:ext cx="4836795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120" dirty="0"/>
              <a:t>Network</a:t>
            </a:r>
            <a:r>
              <a:rPr sz="3800" spc="-60" dirty="0"/>
              <a:t> </a:t>
            </a:r>
            <a:r>
              <a:rPr sz="3800" spc="100" dirty="0"/>
              <a:t>generalisation</a:t>
            </a:r>
            <a:endParaRPr sz="3800"/>
          </a:p>
        </p:txBody>
      </p:sp>
      <p:sp>
        <p:nvSpPr>
          <p:cNvPr id="3" name="object 3"/>
          <p:cNvSpPr txBox="1"/>
          <p:nvPr/>
        </p:nvSpPr>
        <p:spPr>
          <a:xfrm>
            <a:off x="1203264" y="1491487"/>
            <a:ext cx="764349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appropriate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can 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estimated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Widrow’s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rule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spc="130" dirty="0">
                <a:solidFill>
                  <a:srgbClr val="FAFD00"/>
                </a:solidFill>
                <a:latin typeface="Times New Roman"/>
                <a:cs typeface="Times New Roman"/>
              </a:rPr>
              <a:t>thumb</a:t>
            </a:r>
            <a:r>
              <a:rPr sz="3000" spc="13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suggests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good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generalisation,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satisfy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condition: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78051" y="4691886"/>
            <a:ext cx="790511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the number of training examples,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000" i="1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3000" i="1" spc="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number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synaptic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network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error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permitted 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test.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3690" y="740155"/>
            <a:ext cx="4019550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spc="90" dirty="0"/>
              <a:t>Massaging</a:t>
            </a:r>
            <a:r>
              <a:rPr sz="3800" spc="-45" dirty="0"/>
              <a:t> </a:t>
            </a:r>
            <a:r>
              <a:rPr sz="3800" spc="140" dirty="0"/>
              <a:t>the</a:t>
            </a:r>
            <a:r>
              <a:rPr sz="3800" spc="-40" dirty="0"/>
              <a:t> </a:t>
            </a:r>
            <a:r>
              <a:rPr sz="3800" spc="210" dirty="0"/>
              <a:t>data</a:t>
            </a:r>
            <a:endParaRPr sz="3800"/>
          </a:p>
        </p:txBody>
      </p:sp>
      <p:sp>
        <p:nvSpPr>
          <p:cNvPr id="3" name="object 3"/>
          <p:cNvSpPr txBox="1"/>
          <p:nvPr/>
        </p:nvSpPr>
        <p:spPr>
          <a:xfrm>
            <a:off x="1145539" y="1700275"/>
            <a:ext cx="7320915" cy="2861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1015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 can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divided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three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main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types: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continuous,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discrete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categorical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Continuous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data</a:t>
            </a:r>
            <a:r>
              <a:rPr sz="3000" spc="1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vary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between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 pre-set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– minimum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maximum,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mapped,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massaged,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range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between 0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1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9339" y="1014475"/>
            <a:ext cx="8012430" cy="5147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Categorical </a:t>
            </a:r>
            <a:r>
              <a:rPr sz="3000" spc="130" dirty="0">
                <a:solidFill>
                  <a:srgbClr val="FAFD00"/>
                </a:solidFill>
                <a:latin typeface="Times New Roman"/>
                <a:cs typeface="Times New Roman"/>
              </a:rPr>
              <a:t>data</a:t>
            </a:r>
            <a:r>
              <a:rPr sz="3000" spc="13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 as gender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marital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status,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massaged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using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1 </a:t>
            </a:r>
            <a:r>
              <a:rPr sz="3000" i="1" spc="80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i="1" spc="165" dirty="0">
                <a:solidFill>
                  <a:srgbClr val="FAFD00"/>
                </a:solidFill>
                <a:latin typeface="Times New Roman"/>
                <a:cs typeface="Times New Roman"/>
              </a:rPr>
              <a:t>N </a:t>
            </a:r>
            <a:r>
              <a:rPr sz="3000" i="1" spc="20" dirty="0">
                <a:solidFill>
                  <a:srgbClr val="FAFD00"/>
                </a:solidFill>
                <a:latin typeface="Times New Roman"/>
                <a:cs typeface="Times New Roman"/>
              </a:rPr>
              <a:t>coding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method implies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each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categorical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 is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handled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separate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354965" marR="62230">
              <a:lnSpc>
                <a:spcPct val="100000"/>
              </a:lnSpc>
              <a:tabLst>
                <a:tab pos="4634865" algn="l"/>
                <a:tab pos="55372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marital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status,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either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divorced,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married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widowed,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would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represented by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four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these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inputs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either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0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1.	Thus,</a:t>
            </a:r>
            <a:r>
              <a:rPr sz="30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married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person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would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 vector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73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[0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0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0].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5727" y="828547"/>
            <a:ext cx="518414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60" dirty="0"/>
              <a:t>How</a:t>
            </a:r>
            <a:r>
              <a:rPr spc="-25" dirty="0"/>
              <a:t> </a:t>
            </a:r>
            <a:r>
              <a:rPr spc="90" dirty="0"/>
              <a:t>do</a:t>
            </a:r>
            <a:r>
              <a:rPr spc="-10" dirty="0"/>
              <a:t> </a:t>
            </a:r>
            <a:r>
              <a:rPr spc="-5" dirty="0"/>
              <a:t>we</a:t>
            </a:r>
            <a:r>
              <a:rPr spc="-10" dirty="0"/>
              <a:t> </a:t>
            </a:r>
            <a:r>
              <a:rPr spc="90" dirty="0"/>
              <a:t>validate</a:t>
            </a:r>
            <a:r>
              <a:rPr spc="-10" dirty="0"/>
              <a:t> </a:t>
            </a:r>
            <a:r>
              <a:rPr spc="114" dirty="0"/>
              <a:t>results?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203451" y="1624075"/>
            <a:ext cx="7632700" cy="414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21055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validate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results,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use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set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examples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never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seen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network.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Before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available data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randomly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divided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training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test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12700" marR="468630">
              <a:lnSpc>
                <a:spcPct val="100000"/>
              </a:lnSpc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Once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 training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phase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complete,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network’s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ability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generalise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tested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against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test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4327" y="778256"/>
            <a:ext cx="235394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Case</a:t>
            </a:r>
            <a:r>
              <a:rPr spc="-40" dirty="0"/>
              <a:t> </a:t>
            </a:r>
            <a:r>
              <a:rPr spc="110" dirty="0"/>
              <a:t>study</a:t>
            </a:r>
            <a:r>
              <a:rPr spc="-35" dirty="0"/>
              <a:t> </a:t>
            </a:r>
            <a:r>
              <a:rPr dirty="0"/>
              <a:t>6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367027" y="1269491"/>
            <a:ext cx="2345690" cy="56515"/>
            <a:chOff x="1367027" y="1269491"/>
            <a:chExt cx="2345690" cy="56515"/>
          </a:xfrm>
        </p:grpSpPr>
        <p:sp>
          <p:nvSpPr>
            <p:cNvPr id="4" name="object 4"/>
            <p:cNvSpPr/>
            <p:nvPr/>
          </p:nvSpPr>
          <p:spPr>
            <a:xfrm>
              <a:off x="1383791" y="1286255"/>
              <a:ext cx="2329180" cy="40005"/>
            </a:xfrm>
            <a:custGeom>
              <a:avLst/>
              <a:gdLst/>
              <a:ahLst/>
              <a:cxnLst/>
              <a:rect l="l" t="t" r="r" b="b"/>
              <a:pathLst>
                <a:path w="2329179" h="40005">
                  <a:moveTo>
                    <a:pt x="2328671" y="39623"/>
                  </a:moveTo>
                  <a:lnTo>
                    <a:pt x="2328671" y="0"/>
                  </a:lnTo>
                  <a:lnTo>
                    <a:pt x="0" y="0"/>
                  </a:lnTo>
                  <a:lnTo>
                    <a:pt x="0" y="39623"/>
                  </a:lnTo>
                  <a:lnTo>
                    <a:pt x="2328671" y="3962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67027" y="1269491"/>
              <a:ext cx="2329180" cy="40005"/>
            </a:xfrm>
            <a:custGeom>
              <a:avLst/>
              <a:gdLst/>
              <a:ahLst/>
              <a:cxnLst/>
              <a:rect l="l" t="t" r="r" b="b"/>
              <a:pathLst>
                <a:path w="2329179" h="40005">
                  <a:moveTo>
                    <a:pt x="2328671" y="39623"/>
                  </a:moveTo>
                  <a:lnTo>
                    <a:pt x="2328671" y="0"/>
                  </a:lnTo>
                  <a:lnTo>
                    <a:pt x="0" y="0"/>
                  </a:lnTo>
                  <a:lnTo>
                    <a:pt x="0" y="39623"/>
                  </a:lnTo>
                  <a:lnTo>
                    <a:pt x="2328671" y="39623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354327" y="1294891"/>
            <a:ext cx="7524115" cy="4999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962660">
              <a:lnSpc>
                <a:spcPct val="100000"/>
              </a:lnSpc>
              <a:spcBef>
                <a:spcPts val="95"/>
              </a:spcBef>
            </a:pPr>
            <a:r>
              <a:rPr sz="3400" spc="65" dirty="0">
                <a:solidFill>
                  <a:srgbClr val="FAFD00"/>
                </a:solidFill>
                <a:latin typeface="Times New Roman"/>
                <a:cs typeface="Times New Roman"/>
              </a:rPr>
              <a:t>Classification</a:t>
            </a:r>
            <a:r>
              <a:rPr sz="34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55" dirty="0">
                <a:solidFill>
                  <a:srgbClr val="FAFD00"/>
                </a:solidFill>
                <a:latin typeface="Times New Roman"/>
                <a:cs typeface="Times New Roman"/>
              </a:rPr>
              <a:t>neural</a:t>
            </a:r>
            <a:r>
              <a:rPr sz="34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10" dirty="0">
                <a:solidFill>
                  <a:srgbClr val="FAFD00"/>
                </a:solidFill>
                <a:latin typeface="Times New Roman"/>
                <a:cs typeface="Times New Roman"/>
              </a:rPr>
              <a:t>networks</a:t>
            </a:r>
            <a:r>
              <a:rPr sz="34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90" dirty="0">
                <a:solidFill>
                  <a:srgbClr val="FAFD00"/>
                </a:solidFill>
                <a:latin typeface="Times New Roman"/>
                <a:cs typeface="Times New Roman"/>
              </a:rPr>
              <a:t>with </a:t>
            </a:r>
            <a:r>
              <a:rPr sz="3400" spc="-8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65" dirty="0">
                <a:solidFill>
                  <a:srgbClr val="FAFD00"/>
                </a:solidFill>
                <a:latin typeface="Times New Roman"/>
                <a:cs typeface="Times New Roman"/>
              </a:rPr>
              <a:t>competitive</a:t>
            </a:r>
            <a:r>
              <a:rPr sz="34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14" dirty="0">
                <a:solidFill>
                  <a:srgbClr val="FAFD00"/>
                </a:solidFill>
                <a:latin typeface="Times New Roman"/>
                <a:cs typeface="Times New Roman"/>
              </a:rPr>
              <a:t>learning</a:t>
            </a:r>
            <a:endParaRPr sz="3400">
              <a:latin typeface="Times New Roman"/>
              <a:cs typeface="Times New Roman"/>
            </a:endParaRPr>
          </a:p>
          <a:p>
            <a:pPr marL="33655" marR="150495">
              <a:lnSpc>
                <a:spcPct val="100000"/>
              </a:lnSpc>
              <a:spcBef>
                <a:spcPts val="2215"/>
              </a:spcBef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As an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 we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will consider an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iris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plant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classification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problem.</a:t>
            </a:r>
            <a:endParaRPr sz="3200">
              <a:latin typeface="Times New Roman"/>
              <a:cs typeface="Times New Roman"/>
            </a:endParaRPr>
          </a:p>
          <a:p>
            <a:pPr marL="33655" marR="5080">
              <a:lnSpc>
                <a:spcPct val="99900"/>
              </a:lnSpc>
              <a:spcBef>
                <a:spcPts val="1925"/>
              </a:spcBef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Suppose,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given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set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several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but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have no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idea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how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separate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 different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classes because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cannot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find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any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unique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or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distinctive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features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in the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data.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5539" y="1621027"/>
            <a:ext cx="7753350" cy="4997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99900"/>
              </a:lnSpc>
              <a:spcBef>
                <a:spcPts val="10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  <a:tab pos="7179309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Neural networks can discover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significant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features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 patterns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and learn how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separate</a:t>
            </a:r>
            <a:r>
              <a:rPr sz="32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32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32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classes.	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 with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competitive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suitable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tool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accomplish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this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task.</a:t>
            </a:r>
            <a:endParaRPr sz="3200">
              <a:latin typeface="Times New Roman"/>
              <a:cs typeface="Times New Roman"/>
            </a:endParaRPr>
          </a:p>
          <a:p>
            <a:pPr marL="354965" marR="669925" indent="-342900">
              <a:lnSpc>
                <a:spcPct val="99900"/>
              </a:lnSpc>
              <a:spcBef>
                <a:spcPts val="77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  <a:tab pos="5925185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competitive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 rule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enables a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single-layer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to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combine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similar input data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 groups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2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clusters</a:t>
            </a:r>
            <a:r>
              <a:rPr sz="3200" spc="15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process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called</a:t>
            </a:r>
            <a:r>
              <a:rPr sz="32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clustering</a:t>
            </a:r>
            <a:r>
              <a:rPr sz="3200" spc="30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Each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cluster is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represented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single output.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83838" y="814831"/>
            <a:ext cx="45478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20" dirty="0"/>
              <a:t>Clusters</a:t>
            </a:r>
            <a:r>
              <a:rPr sz="3600" spc="-30" dirty="0"/>
              <a:t> </a:t>
            </a:r>
            <a:r>
              <a:rPr sz="3600" spc="200" dirty="0"/>
              <a:t>and</a:t>
            </a:r>
            <a:r>
              <a:rPr sz="3600" spc="-25" dirty="0"/>
              <a:t> </a:t>
            </a:r>
            <a:r>
              <a:rPr sz="3600" spc="95" dirty="0"/>
              <a:t>clustering</a:t>
            </a:r>
            <a:endParaRPr sz="36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5539" y="1278127"/>
            <a:ext cx="7601584" cy="4997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For this case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study,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we will use a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set of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150 elements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 contains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three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classes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iris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plants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– </a:t>
            </a:r>
            <a:r>
              <a:rPr sz="32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setosa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200" i="1" dirty="0">
                <a:solidFill>
                  <a:srgbClr val="FFFFFF"/>
                </a:solidFill>
                <a:latin typeface="Times New Roman"/>
                <a:cs typeface="Times New Roman"/>
              </a:rPr>
              <a:t>versicolor</a:t>
            </a:r>
            <a:r>
              <a:rPr sz="3200" i="1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virginica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  <a:p>
            <a:pPr marL="354965" marR="50800" indent="-342900">
              <a:lnSpc>
                <a:spcPct val="99900"/>
              </a:lnSpc>
              <a:spcBef>
                <a:spcPts val="76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  <a:tab pos="517779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Each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plant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set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represented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four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variables: sepal length,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sepal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width,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petal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length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and petal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width.	The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sepal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length ranges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4.3 and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7.9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cm, sepal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width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between 2.0 and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4.4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cm, petal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length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between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1.0 and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6.9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cm, and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petal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width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between</a:t>
            </a:r>
            <a:r>
              <a:rPr sz="3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0.1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2.5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cm.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5539" y="1398523"/>
            <a:ext cx="7667625" cy="3098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446405" indent="-342900">
              <a:lnSpc>
                <a:spcPct val="100000"/>
              </a:lnSpc>
              <a:spcBef>
                <a:spcPts val="9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Before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trained, the data must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massaged</a:t>
            </a:r>
            <a:r>
              <a:rPr sz="28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then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divided into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 and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test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sets.</a:t>
            </a:r>
            <a:endParaRPr sz="28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99"/>
              </a:lnSpc>
              <a:spcBef>
                <a:spcPts val="67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Iris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plant data are continuous, vary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between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some minimum and maximum values,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thus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easily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massaged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to 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range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between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0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1 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using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following equation.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88439" y="5914133"/>
            <a:ext cx="721487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Massaged values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fed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to 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 as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inputs.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52646" y="729487"/>
            <a:ext cx="381190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85" dirty="0"/>
              <a:t>Massaging</a:t>
            </a:r>
            <a:r>
              <a:rPr sz="3600" spc="-40" dirty="0"/>
              <a:t> </a:t>
            </a:r>
            <a:r>
              <a:rPr sz="3600" spc="130" dirty="0"/>
              <a:t>the</a:t>
            </a:r>
            <a:r>
              <a:rPr sz="3600" spc="-35" dirty="0"/>
              <a:t> </a:t>
            </a:r>
            <a:r>
              <a:rPr sz="3600" spc="200" dirty="0"/>
              <a:t>data</a:t>
            </a:r>
            <a:endParaRPr sz="3600"/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5539" y="1468627"/>
            <a:ext cx="7554595" cy="40220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99900"/>
              </a:lnSpc>
              <a:spcBef>
                <a:spcPts val="10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  <a:tab pos="5111115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 next step is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generate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and test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sets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available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data.	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150-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element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Iris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data is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randomly divided into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 set of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100 elements and a test set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50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elements.</a:t>
            </a:r>
            <a:endParaRPr sz="3200">
              <a:latin typeface="Times New Roman"/>
              <a:cs typeface="Times New Roman"/>
            </a:endParaRPr>
          </a:p>
          <a:p>
            <a:pPr marL="354965" marR="461645" indent="-342900" algn="just">
              <a:lnSpc>
                <a:spcPct val="99800"/>
              </a:lnSpc>
              <a:spcBef>
                <a:spcPts val="77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Now we can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competitive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neural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divide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 vectors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into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three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classes.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000" spc="55" dirty="0"/>
              <a:t>Will</a:t>
            </a:r>
            <a:r>
              <a:rPr sz="4000" spc="-10" dirty="0"/>
              <a:t> </a:t>
            </a:r>
            <a:r>
              <a:rPr sz="4000" spc="225" dirty="0"/>
              <a:t>a</a:t>
            </a:r>
            <a:r>
              <a:rPr sz="4000" spc="-10" dirty="0"/>
              <a:t> </a:t>
            </a:r>
            <a:r>
              <a:rPr sz="4000" spc="180" dirty="0"/>
              <a:t>neural</a:t>
            </a:r>
            <a:r>
              <a:rPr sz="4000" spc="-5" dirty="0"/>
              <a:t> </a:t>
            </a:r>
            <a:r>
              <a:rPr sz="4000" spc="155" dirty="0"/>
              <a:t>network</a:t>
            </a:r>
            <a:r>
              <a:rPr sz="4000" spc="-20" dirty="0"/>
              <a:t> </a:t>
            </a:r>
            <a:r>
              <a:rPr sz="4000" spc="160" dirty="0"/>
              <a:t>work</a:t>
            </a:r>
            <a:r>
              <a:rPr sz="4000" spc="-5" dirty="0"/>
              <a:t> </a:t>
            </a:r>
            <a:r>
              <a:rPr sz="4000" spc="145" dirty="0"/>
              <a:t>for</a:t>
            </a:r>
            <a:r>
              <a:rPr sz="4000" dirty="0"/>
              <a:t> </a:t>
            </a:r>
            <a:r>
              <a:rPr sz="4000" spc="110" dirty="0"/>
              <a:t>my </a:t>
            </a:r>
            <a:r>
              <a:rPr sz="4000" spc="-985" dirty="0"/>
              <a:t> </a:t>
            </a:r>
            <a:r>
              <a:rPr sz="4000" spc="160" dirty="0"/>
              <a:t>problem?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46876" y="2043175"/>
            <a:ext cx="7665720" cy="459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964304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represent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very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powerful,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general-purpose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tools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successfully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applied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prediction,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classification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clustering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are used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variety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areas,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speech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character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recognition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detecting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fraudulent transactions,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medical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diagnosis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heart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attacks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control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robotics,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predicting foreign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exchange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rates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detecting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identifying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radar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targets.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32384" marR="5080">
              <a:lnSpc>
                <a:spcPts val="4070"/>
              </a:lnSpc>
              <a:spcBef>
                <a:spcPts val="200"/>
              </a:spcBef>
            </a:pPr>
            <a:r>
              <a:rPr spc="60" dirty="0"/>
              <a:t>How</a:t>
            </a:r>
            <a:r>
              <a:rPr spc="-20" dirty="0"/>
              <a:t> </a:t>
            </a:r>
            <a:r>
              <a:rPr spc="90" dirty="0"/>
              <a:t>do</a:t>
            </a:r>
            <a:r>
              <a:rPr spc="-5" dirty="0"/>
              <a:t> we</a:t>
            </a:r>
            <a:r>
              <a:rPr spc="-10" dirty="0"/>
              <a:t> </a:t>
            </a:r>
            <a:r>
              <a:rPr spc="90" dirty="0"/>
              <a:t>know</a:t>
            </a:r>
            <a:r>
              <a:rPr spc="-15" dirty="0"/>
              <a:t> </a:t>
            </a:r>
            <a:r>
              <a:rPr spc="90" dirty="0"/>
              <a:t>when</a:t>
            </a:r>
            <a:r>
              <a:rPr spc="-5" dirty="0"/>
              <a:t> </a:t>
            </a:r>
            <a:r>
              <a:rPr spc="120" dirty="0"/>
              <a:t>the</a:t>
            </a:r>
            <a:r>
              <a:rPr spc="-5" dirty="0"/>
              <a:t> </a:t>
            </a:r>
            <a:r>
              <a:rPr spc="114" dirty="0"/>
              <a:t>learning </a:t>
            </a:r>
            <a:r>
              <a:rPr spc="-835" dirty="0"/>
              <a:t> </a:t>
            </a:r>
            <a:r>
              <a:rPr spc="80" dirty="0"/>
              <a:t>process</a:t>
            </a:r>
            <a:r>
              <a:rPr dirty="0"/>
              <a:t> is</a:t>
            </a:r>
            <a:r>
              <a:rPr spc="-5" dirty="0"/>
              <a:t> </a:t>
            </a:r>
            <a:r>
              <a:rPr spc="80" dirty="0"/>
              <a:t>complete?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45539" y="1970023"/>
            <a:ext cx="7778115" cy="43808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4965" marR="5080" indent="-342900">
              <a:lnSpc>
                <a:spcPct val="100099"/>
              </a:lnSpc>
              <a:spcBef>
                <a:spcPts val="9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  <a:tab pos="2850515" algn="l"/>
              </a:tabLst>
            </a:pP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 a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competitive neural network, there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is no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obvious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way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knowing whether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 process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complete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or not.	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do not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 what desired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outputs are, and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thus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cannot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compute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sum of 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squared errors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– a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criterion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used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by the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back-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propagation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algorithm.</a:t>
            </a:r>
            <a:endParaRPr sz="2800">
              <a:latin typeface="Times New Roman"/>
              <a:cs typeface="Times New Roman"/>
            </a:endParaRPr>
          </a:p>
          <a:p>
            <a:pPr marL="354965" marR="111125" indent="-342900">
              <a:lnSpc>
                <a:spcPct val="100099"/>
              </a:lnSpc>
              <a:spcBef>
                <a:spcPts val="67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  <a:tab pos="2919095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Therefore, we should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use the</a:t>
            </a:r>
            <a:r>
              <a:rPr sz="28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800" i="1" spc="45" dirty="0">
                <a:solidFill>
                  <a:srgbClr val="FAFD00"/>
                </a:solidFill>
                <a:latin typeface="Times New Roman"/>
                <a:cs typeface="Times New Roman"/>
              </a:rPr>
              <a:t>Euclidean </a:t>
            </a:r>
            <a:r>
              <a:rPr sz="28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distance </a:t>
            </a:r>
            <a:r>
              <a:rPr sz="2800" i="1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criterion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instead.	When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no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noticeable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changes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occur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weight vectors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competitive neurons,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8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considered to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converged.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32384" marR="5080">
              <a:lnSpc>
                <a:spcPts val="4070"/>
              </a:lnSpc>
              <a:spcBef>
                <a:spcPts val="200"/>
              </a:spcBef>
            </a:pPr>
            <a:r>
              <a:rPr spc="60" dirty="0"/>
              <a:t>How</a:t>
            </a:r>
            <a:r>
              <a:rPr spc="-20" dirty="0"/>
              <a:t> </a:t>
            </a:r>
            <a:r>
              <a:rPr spc="90" dirty="0"/>
              <a:t>do</a:t>
            </a:r>
            <a:r>
              <a:rPr spc="-5" dirty="0"/>
              <a:t> we </a:t>
            </a:r>
            <a:r>
              <a:rPr spc="60" dirty="0"/>
              <a:t>associate</a:t>
            </a:r>
            <a:r>
              <a:rPr spc="-5" dirty="0"/>
              <a:t> </a:t>
            </a:r>
            <a:r>
              <a:rPr spc="190" dirty="0"/>
              <a:t>an</a:t>
            </a:r>
            <a:r>
              <a:rPr spc="-15" dirty="0"/>
              <a:t> </a:t>
            </a:r>
            <a:r>
              <a:rPr spc="150" dirty="0"/>
              <a:t>output</a:t>
            </a:r>
            <a:r>
              <a:rPr dirty="0"/>
              <a:t> </a:t>
            </a:r>
            <a:r>
              <a:rPr spc="155" dirty="0"/>
              <a:t>neuron </a:t>
            </a:r>
            <a:r>
              <a:rPr spc="-835" dirty="0"/>
              <a:t> </a:t>
            </a:r>
            <a:r>
              <a:rPr spc="90" dirty="0"/>
              <a:t>with</a:t>
            </a:r>
            <a:r>
              <a:rPr spc="-15" dirty="0"/>
              <a:t> </a:t>
            </a:r>
            <a:r>
              <a:rPr spc="190" dirty="0"/>
              <a:t>a</a:t>
            </a:r>
            <a:r>
              <a:rPr dirty="0"/>
              <a:t> </a:t>
            </a:r>
            <a:r>
              <a:rPr spc="170" dirty="0"/>
              <a:t>particular</a:t>
            </a:r>
            <a:r>
              <a:rPr spc="-5" dirty="0"/>
              <a:t> </a:t>
            </a:r>
            <a:r>
              <a:rPr spc="60" dirty="0"/>
              <a:t>class?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5445" marR="3429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6715" algn="l"/>
                <a:tab pos="5123815" algn="l"/>
              </a:tabLst>
            </a:pPr>
            <a:r>
              <a:rPr dirty="0"/>
              <a:t>Competitive neural </a:t>
            </a:r>
            <a:r>
              <a:rPr spc="-5" dirty="0"/>
              <a:t>networks </a:t>
            </a:r>
            <a:r>
              <a:rPr dirty="0"/>
              <a:t>enable us </a:t>
            </a:r>
            <a:r>
              <a:rPr spc="-5" dirty="0"/>
              <a:t>to </a:t>
            </a:r>
            <a:r>
              <a:rPr dirty="0"/>
              <a:t> </a:t>
            </a:r>
            <a:r>
              <a:rPr spc="-5" dirty="0"/>
              <a:t>identify</a:t>
            </a:r>
            <a:r>
              <a:rPr spc="10" dirty="0"/>
              <a:t> </a:t>
            </a:r>
            <a:r>
              <a:rPr spc="-5" dirty="0"/>
              <a:t>clusters</a:t>
            </a:r>
            <a:r>
              <a:rPr spc="25" dirty="0"/>
              <a:t> </a:t>
            </a:r>
            <a:r>
              <a:rPr spc="-5" dirty="0"/>
              <a:t>in</a:t>
            </a:r>
            <a:r>
              <a:rPr spc="15" dirty="0"/>
              <a:t> </a:t>
            </a:r>
            <a:r>
              <a:rPr dirty="0"/>
              <a:t>input</a:t>
            </a:r>
            <a:r>
              <a:rPr spc="5" dirty="0"/>
              <a:t> </a:t>
            </a:r>
            <a:r>
              <a:rPr dirty="0"/>
              <a:t>data.	</a:t>
            </a:r>
            <a:r>
              <a:rPr spc="-5" dirty="0"/>
              <a:t>However, since </a:t>
            </a:r>
            <a:r>
              <a:rPr dirty="0"/>
              <a:t> </a:t>
            </a:r>
            <a:r>
              <a:rPr spc="-5" dirty="0"/>
              <a:t>clustering</a:t>
            </a:r>
            <a:r>
              <a:rPr spc="15" dirty="0"/>
              <a:t> </a:t>
            </a:r>
            <a:r>
              <a:rPr spc="-5" dirty="0"/>
              <a:t>is </a:t>
            </a:r>
            <a:r>
              <a:rPr dirty="0"/>
              <a:t>an </a:t>
            </a:r>
            <a:r>
              <a:rPr spc="-5" dirty="0"/>
              <a:t>unsupervised</a:t>
            </a:r>
            <a:r>
              <a:rPr spc="10" dirty="0"/>
              <a:t> </a:t>
            </a:r>
            <a:r>
              <a:rPr spc="-5" dirty="0"/>
              <a:t>process, </a:t>
            </a:r>
            <a:r>
              <a:rPr dirty="0"/>
              <a:t>we </a:t>
            </a:r>
            <a:r>
              <a:rPr spc="-5" dirty="0"/>
              <a:t>cannot </a:t>
            </a:r>
            <a:r>
              <a:rPr spc="-735" dirty="0"/>
              <a:t> </a:t>
            </a:r>
            <a:r>
              <a:rPr spc="-5" dirty="0"/>
              <a:t>use it </a:t>
            </a:r>
            <a:r>
              <a:rPr dirty="0"/>
              <a:t>directly </a:t>
            </a:r>
            <a:r>
              <a:rPr spc="-5" dirty="0"/>
              <a:t>for</a:t>
            </a:r>
            <a:r>
              <a:rPr dirty="0"/>
              <a:t> labelling </a:t>
            </a:r>
            <a:r>
              <a:rPr spc="-5" dirty="0"/>
              <a:t>output neurons.</a:t>
            </a:r>
          </a:p>
          <a:p>
            <a:pPr marL="38544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6715" algn="l"/>
                <a:tab pos="4614545" algn="l"/>
              </a:tabLst>
            </a:pPr>
            <a:r>
              <a:rPr spc="-5" dirty="0"/>
              <a:t>In</a:t>
            </a:r>
            <a:r>
              <a:rPr spc="10" dirty="0"/>
              <a:t> </a:t>
            </a:r>
            <a:r>
              <a:rPr spc="-5" dirty="0"/>
              <a:t>most</a:t>
            </a:r>
            <a:r>
              <a:rPr spc="10" dirty="0"/>
              <a:t> </a:t>
            </a:r>
            <a:r>
              <a:rPr dirty="0"/>
              <a:t>practical</a:t>
            </a:r>
            <a:r>
              <a:rPr spc="5" dirty="0"/>
              <a:t> </a:t>
            </a:r>
            <a:r>
              <a:rPr spc="-5" dirty="0"/>
              <a:t>applications,</a:t>
            </a:r>
            <a:r>
              <a:rPr spc="25" dirty="0"/>
              <a:t> </a:t>
            </a:r>
            <a:r>
              <a:rPr spc="-5" dirty="0"/>
              <a:t>the</a:t>
            </a:r>
            <a:r>
              <a:rPr spc="15" dirty="0"/>
              <a:t> </a:t>
            </a:r>
            <a:r>
              <a:rPr spc="-5" dirty="0"/>
              <a:t>distribution</a:t>
            </a:r>
            <a:r>
              <a:rPr spc="10" dirty="0"/>
              <a:t> </a:t>
            </a:r>
            <a:r>
              <a:rPr spc="-5" dirty="0"/>
              <a:t>of </a:t>
            </a:r>
            <a:r>
              <a:rPr spc="-735" dirty="0"/>
              <a:t> </a:t>
            </a:r>
            <a:r>
              <a:rPr dirty="0"/>
              <a:t>data</a:t>
            </a:r>
            <a:r>
              <a:rPr spc="-5" dirty="0"/>
              <a:t> </a:t>
            </a:r>
            <a:r>
              <a:rPr dirty="0"/>
              <a:t>that</a:t>
            </a:r>
            <a:r>
              <a:rPr spc="10" dirty="0"/>
              <a:t> </a:t>
            </a:r>
            <a:r>
              <a:rPr spc="-5" dirty="0"/>
              <a:t>belong</a:t>
            </a:r>
            <a:r>
              <a:rPr spc="10" dirty="0"/>
              <a:t> </a:t>
            </a:r>
            <a:r>
              <a:rPr spc="-5" dirty="0"/>
              <a:t>to</a:t>
            </a:r>
            <a:r>
              <a:rPr dirty="0"/>
              <a:t> </a:t>
            </a:r>
            <a:r>
              <a:rPr spc="-5" dirty="0"/>
              <a:t>the </a:t>
            </a:r>
            <a:r>
              <a:rPr dirty="0"/>
              <a:t>same</a:t>
            </a:r>
            <a:r>
              <a:rPr spc="15" dirty="0"/>
              <a:t> </a:t>
            </a:r>
            <a:r>
              <a:rPr dirty="0"/>
              <a:t>cluster </a:t>
            </a:r>
            <a:r>
              <a:rPr spc="-5" dirty="0"/>
              <a:t>is</a:t>
            </a:r>
            <a:r>
              <a:rPr spc="-10" dirty="0"/>
              <a:t> </a:t>
            </a:r>
            <a:r>
              <a:rPr spc="-5" dirty="0"/>
              <a:t>rather </a:t>
            </a:r>
            <a:r>
              <a:rPr dirty="0"/>
              <a:t> </a:t>
            </a:r>
            <a:r>
              <a:rPr spc="-5" dirty="0"/>
              <a:t>dense,</a:t>
            </a:r>
            <a:r>
              <a:rPr spc="5" dirty="0"/>
              <a:t> </a:t>
            </a:r>
            <a:r>
              <a:rPr spc="-5" dirty="0"/>
              <a:t>and</a:t>
            </a:r>
            <a:r>
              <a:rPr dirty="0"/>
              <a:t> </a:t>
            </a:r>
            <a:r>
              <a:rPr spc="-5" dirty="0"/>
              <a:t>there</a:t>
            </a:r>
            <a:r>
              <a:rPr dirty="0"/>
              <a:t> are </a:t>
            </a:r>
            <a:r>
              <a:rPr spc="-5" dirty="0"/>
              <a:t>usually</a:t>
            </a:r>
            <a:r>
              <a:rPr dirty="0"/>
              <a:t> natural</a:t>
            </a:r>
            <a:r>
              <a:rPr spc="-5" dirty="0"/>
              <a:t> </a:t>
            </a:r>
            <a:r>
              <a:rPr dirty="0"/>
              <a:t>valleys </a:t>
            </a:r>
            <a:r>
              <a:rPr spc="5" dirty="0"/>
              <a:t> </a:t>
            </a:r>
            <a:r>
              <a:rPr spc="-5" dirty="0"/>
              <a:t>between</a:t>
            </a:r>
            <a:r>
              <a:rPr spc="15" dirty="0"/>
              <a:t> </a:t>
            </a:r>
            <a:r>
              <a:rPr dirty="0"/>
              <a:t>different</a:t>
            </a:r>
            <a:r>
              <a:rPr spc="15" dirty="0"/>
              <a:t> </a:t>
            </a:r>
            <a:r>
              <a:rPr spc="-5" dirty="0"/>
              <a:t>clusters.	As </a:t>
            </a:r>
            <a:r>
              <a:rPr dirty="0"/>
              <a:t>a </a:t>
            </a:r>
            <a:r>
              <a:rPr spc="-5" dirty="0"/>
              <a:t>result, the </a:t>
            </a:r>
            <a:r>
              <a:rPr dirty="0"/>
              <a:t> </a:t>
            </a:r>
            <a:r>
              <a:rPr spc="-5" dirty="0"/>
              <a:t>position </a:t>
            </a:r>
            <a:r>
              <a:rPr dirty="0"/>
              <a:t>of </a:t>
            </a:r>
            <a:r>
              <a:rPr spc="-5" dirty="0"/>
              <a:t>the</a:t>
            </a:r>
            <a:r>
              <a:rPr dirty="0"/>
              <a:t> centre </a:t>
            </a:r>
            <a:r>
              <a:rPr spc="-5" dirty="0"/>
              <a:t>of</a:t>
            </a:r>
            <a:r>
              <a:rPr dirty="0"/>
              <a:t> a cluster often </a:t>
            </a:r>
            <a:r>
              <a:rPr spc="-5" dirty="0"/>
              <a:t>reveals </a:t>
            </a:r>
            <a:r>
              <a:rPr dirty="0"/>
              <a:t> </a:t>
            </a:r>
            <a:r>
              <a:rPr spc="-5" dirty="0"/>
              <a:t>distinctive</a:t>
            </a:r>
            <a:r>
              <a:rPr dirty="0"/>
              <a:t> features</a:t>
            </a:r>
            <a:r>
              <a:rPr spc="10" dirty="0"/>
              <a:t> </a:t>
            </a:r>
            <a:r>
              <a:rPr spc="-5" dirty="0"/>
              <a:t>of</a:t>
            </a:r>
            <a:r>
              <a:rPr spc="5" dirty="0"/>
              <a:t> </a:t>
            </a:r>
            <a:r>
              <a:rPr spc="-5" dirty="0"/>
              <a:t>the</a:t>
            </a:r>
            <a:r>
              <a:rPr dirty="0"/>
              <a:t> </a:t>
            </a:r>
            <a:r>
              <a:rPr spc="-5" dirty="0"/>
              <a:t>corresponding</a:t>
            </a:r>
            <a:r>
              <a:rPr spc="5" dirty="0"/>
              <a:t> </a:t>
            </a:r>
            <a:r>
              <a:rPr spc="-5" dirty="0"/>
              <a:t>class.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32384" marR="5080">
              <a:lnSpc>
                <a:spcPts val="4070"/>
              </a:lnSpc>
              <a:spcBef>
                <a:spcPts val="200"/>
              </a:spcBef>
            </a:pPr>
            <a:r>
              <a:rPr spc="60" dirty="0"/>
              <a:t>How</a:t>
            </a:r>
            <a:r>
              <a:rPr spc="-20" dirty="0"/>
              <a:t> </a:t>
            </a:r>
            <a:r>
              <a:rPr spc="90" dirty="0"/>
              <a:t>do</a:t>
            </a:r>
            <a:r>
              <a:rPr spc="-10" dirty="0"/>
              <a:t> </a:t>
            </a:r>
            <a:r>
              <a:rPr spc="-5" dirty="0"/>
              <a:t>we</a:t>
            </a:r>
            <a:r>
              <a:rPr spc="-10" dirty="0"/>
              <a:t> </a:t>
            </a:r>
            <a:r>
              <a:rPr spc="60" dirty="0"/>
              <a:t>decode</a:t>
            </a:r>
            <a:r>
              <a:rPr spc="-10" dirty="0"/>
              <a:t> </a:t>
            </a:r>
            <a:r>
              <a:rPr spc="50" dirty="0"/>
              <a:t>weights</a:t>
            </a:r>
            <a:r>
              <a:rPr spc="-15" dirty="0"/>
              <a:t> </a:t>
            </a:r>
            <a:r>
              <a:rPr spc="95" dirty="0"/>
              <a:t>into</a:t>
            </a:r>
            <a:r>
              <a:rPr spc="-10" dirty="0"/>
              <a:t> </a:t>
            </a:r>
            <a:r>
              <a:rPr spc="140" dirty="0"/>
              <a:t>Iris </a:t>
            </a:r>
            <a:r>
              <a:rPr spc="-835" dirty="0"/>
              <a:t> </a:t>
            </a:r>
            <a:r>
              <a:rPr spc="85" dirty="0"/>
              <a:t>dimensions?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254251" y="1963927"/>
            <a:ext cx="7566659" cy="46564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393700">
              <a:lnSpc>
                <a:spcPct val="99900"/>
              </a:lnSpc>
              <a:spcBef>
                <a:spcPts val="105"/>
              </a:spcBef>
              <a:tabLst>
                <a:tab pos="406146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decode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weights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competitive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neurons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 dimensions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of the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iris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plant we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simply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reverse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procedure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used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massaging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iris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data.	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endParaRPr sz="3200">
              <a:latin typeface="Times New Roman"/>
              <a:cs typeface="Times New Roman"/>
            </a:endParaRPr>
          </a:p>
          <a:p>
            <a:pPr marL="38100">
              <a:lnSpc>
                <a:spcPts val="3804"/>
              </a:lnSpc>
              <a:spcBef>
                <a:spcPts val="2955"/>
              </a:spcBef>
              <a:tabLst>
                <a:tab pos="2793365" algn="l"/>
              </a:tabLst>
            </a:pPr>
            <a:r>
              <a:rPr sz="3200" i="1" dirty="0">
                <a:solidFill>
                  <a:srgbClr val="FAFD00"/>
                </a:solidFill>
                <a:latin typeface="Times New Roman"/>
                <a:cs typeface="Times New Roman"/>
              </a:rPr>
              <a:t>Sepal</a:t>
            </a:r>
            <a:r>
              <a:rPr sz="3200" i="1" spc="2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length</a:t>
            </a:r>
            <a:r>
              <a:rPr sz="3200" i="1" spc="2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150" i="1" spc="-7" baseline="-21164" dirty="0">
                <a:solidFill>
                  <a:srgbClr val="FAFD00"/>
                </a:solidFill>
                <a:latin typeface="Times New Roman"/>
                <a:cs typeface="Times New Roman"/>
              </a:rPr>
              <a:t>w</a:t>
            </a:r>
            <a:r>
              <a:rPr sz="3150" spc="-7" baseline="-21164" dirty="0">
                <a:solidFill>
                  <a:srgbClr val="FAFD00"/>
                </a:solidFill>
                <a:latin typeface="Times New Roman"/>
                <a:cs typeface="Times New Roman"/>
              </a:rPr>
              <a:t>11	</a:t>
            </a:r>
            <a:r>
              <a:rPr sz="3200" spc="5" dirty="0">
                <a:solidFill>
                  <a:srgbClr val="FAFD00"/>
                </a:solidFill>
                <a:latin typeface="Times New Roman"/>
                <a:cs typeface="Times New Roman"/>
              </a:rPr>
              <a:t>=</a:t>
            </a:r>
            <a:r>
              <a:rPr sz="3200" spc="2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AFD00"/>
                </a:solidFill>
                <a:latin typeface="Times New Roman"/>
                <a:cs typeface="Times New Roman"/>
              </a:rPr>
              <a:t>0.4355</a:t>
            </a:r>
            <a:r>
              <a:rPr sz="3200" spc="2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FAFD00"/>
                </a:solidFill>
                <a:latin typeface="Symbol"/>
                <a:cs typeface="Symbol"/>
              </a:rPr>
              <a:t></a:t>
            </a:r>
            <a:r>
              <a:rPr sz="3200" spc="2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AFD00"/>
                </a:solidFill>
                <a:latin typeface="Times New Roman"/>
                <a:cs typeface="Times New Roman"/>
              </a:rPr>
              <a:t>(7.9</a:t>
            </a:r>
            <a:r>
              <a:rPr sz="3200" spc="2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FAFD00"/>
                </a:solidFill>
                <a:latin typeface="Symbol"/>
                <a:cs typeface="Symbol"/>
              </a:rPr>
              <a:t></a:t>
            </a:r>
            <a:r>
              <a:rPr sz="3200" spc="2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AFD00"/>
                </a:solidFill>
                <a:latin typeface="Times New Roman"/>
                <a:cs typeface="Times New Roman"/>
              </a:rPr>
              <a:t>4.3)</a:t>
            </a:r>
            <a:r>
              <a:rPr sz="3200" spc="2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FAFD00"/>
                </a:solidFill>
                <a:latin typeface="Symbol"/>
                <a:cs typeface="Symbol"/>
              </a:rPr>
              <a:t></a:t>
            </a:r>
            <a:r>
              <a:rPr sz="3200" spc="2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AFD00"/>
                </a:solidFill>
                <a:latin typeface="Times New Roman"/>
                <a:cs typeface="Times New Roman"/>
              </a:rPr>
              <a:t>4.3</a:t>
            </a:r>
            <a:endParaRPr sz="3200">
              <a:latin typeface="Times New Roman"/>
              <a:cs typeface="Times New Roman"/>
            </a:endParaRPr>
          </a:p>
          <a:p>
            <a:pPr marL="38100">
              <a:lnSpc>
                <a:spcPts val="3804"/>
              </a:lnSpc>
            </a:pPr>
            <a:r>
              <a:rPr sz="3200" spc="5" dirty="0">
                <a:solidFill>
                  <a:srgbClr val="FAFD00"/>
                </a:solidFill>
                <a:latin typeface="Times New Roman"/>
                <a:cs typeface="Times New Roman"/>
              </a:rPr>
              <a:t>=</a:t>
            </a:r>
            <a:r>
              <a:rPr sz="3200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AFD00"/>
                </a:solidFill>
                <a:latin typeface="Times New Roman"/>
                <a:cs typeface="Times New Roman"/>
              </a:rPr>
              <a:t>5.9</a:t>
            </a:r>
            <a:r>
              <a:rPr sz="32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FAFD00"/>
                </a:solidFill>
                <a:latin typeface="Times New Roman"/>
                <a:cs typeface="Times New Roman"/>
              </a:rPr>
              <a:t>cm</a:t>
            </a:r>
            <a:endParaRPr sz="3200">
              <a:latin typeface="Times New Roman"/>
              <a:cs typeface="Times New Roman"/>
            </a:endParaRPr>
          </a:p>
          <a:p>
            <a:pPr marL="38100" marR="163830">
              <a:lnSpc>
                <a:spcPct val="100000"/>
              </a:lnSpc>
              <a:spcBef>
                <a:spcPts val="2865"/>
              </a:spcBef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Once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weights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decoded, we can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ask an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iris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plant</a:t>
            </a:r>
            <a:r>
              <a:rPr sz="3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label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output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82115" y="778256"/>
            <a:ext cx="7310120" cy="1577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99900"/>
              </a:lnSpc>
              <a:spcBef>
                <a:spcPts val="100"/>
              </a:spcBef>
            </a:pPr>
            <a:r>
              <a:rPr spc="185" dirty="0"/>
              <a:t>Can </a:t>
            </a:r>
            <a:r>
              <a:rPr spc="-5" dirty="0"/>
              <a:t>we </a:t>
            </a:r>
            <a:r>
              <a:rPr spc="75" dirty="0"/>
              <a:t>label </a:t>
            </a:r>
            <a:r>
              <a:rPr spc="120" dirty="0"/>
              <a:t>the </a:t>
            </a:r>
            <a:r>
              <a:rPr spc="65" dirty="0"/>
              <a:t>competitive </a:t>
            </a:r>
            <a:r>
              <a:rPr spc="130" dirty="0"/>
              <a:t>neurons </a:t>
            </a:r>
            <a:r>
              <a:rPr spc="135" dirty="0"/>
              <a:t> </a:t>
            </a:r>
            <a:r>
              <a:rPr spc="100" dirty="0"/>
              <a:t>automatically</a:t>
            </a:r>
            <a:r>
              <a:rPr spc="-15" dirty="0"/>
              <a:t> </a:t>
            </a:r>
            <a:r>
              <a:rPr spc="105" dirty="0"/>
              <a:t>without</a:t>
            </a:r>
            <a:r>
              <a:rPr spc="-15" dirty="0"/>
              <a:t> </a:t>
            </a:r>
            <a:r>
              <a:rPr spc="95" dirty="0"/>
              <a:t>having</a:t>
            </a:r>
            <a:r>
              <a:rPr spc="-15" dirty="0"/>
              <a:t> </a:t>
            </a:r>
            <a:r>
              <a:rPr spc="85" dirty="0"/>
              <a:t>to</a:t>
            </a:r>
            <a:r>
              <a:rPr spc="-10" dirty="0"/>
              <a:t> </a:t>
            </a:r>
            <a:r>
              <a:rPr spc="125" dirty="0"/>
              <a:t>ask</a:t>
            </a:r>
            <a:r>
              <a:rPr spc="-25" dirty="0"/>
              <a:t> </a:t>
            </a:r>
            <a:r>
              <a:rPr spc="120" dirty="0"/>
              <a:t>the </a:t>
            </a:r>
            <a:r>
              <a:rPr spc="-835" dirty="0"/>
              <a:t> </a:t>
            </a:r>
            <a:r>
              <a:rPr spc="130" dirty="0"/>
              <a:t>expert?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45539" y="2611626"/>
            <a:ext cx="7811770" cy="39262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We can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use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 test data set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labelling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competitive neurons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automatically.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Once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neural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complete,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set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samples representing the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same class,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say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Versicolor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fed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and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output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 that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wins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competition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time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receives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label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corresponding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class.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5539" y="1793239"/>
            <a:ext cx="7801609" cy="353441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4965" marR="5080" indent="-342900">
              <a:lnSpc>
                <a:spcPct val="99800"/>
              </a:lnSpc>
              <a:spcBef>
                <a:spcPts val="11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Although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competitive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has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only one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layer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competitive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neurons,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classify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input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patterns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not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linearly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separable.</a:t>
            </a:r>
            <a:endParaRPr sz="3200">
              <a:latin typeface="Times New Roman"/>
              <a:cs typeface="Times New Roman"/>
            </a:endParaRPr>
          </a:p>
          <a:p>
            <a:pPr marL="354965" marR="38735" indent="-342900">
              <a:lnSpc>
                <a:spcPct val="99900"/>
              </a:lnSpc>
              <a:spcBef>
                <a:spcPts val="77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classification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tasks,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competitive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networks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learn much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faster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than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multilayer perceptrons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trained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the back-propagation algorithm,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but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they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 provide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less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accurate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4327" y="778256"/>
            <a:ext cx="235394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Case</a:t>
            </a:r>
            <a:r>
              <a:rPr spc="-40" dirty="0"/>
              <a:t> </a:t>
            </a:r>
            <a:r>
              <a:rPr spc="110" dirty="0"/>
              <a:t>study</a:t>
            </a:r>
            <a:r>
              <a:rPr spc="-35" dirty="0"/>
              <a:t> </a:t>
            </a:r>
            <a:r>
              <a:rPr dirty="0"/>
              <a:t>7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367027" y="1269491"/>
            <a:ext cx="2345690" cy="56515"/>
            <a:chOff x="1367027" y="1269491"/>
            <a:chExt cx="2345690" cy="56515"/>
          </a:xfrm>
        </p:grpSpPr>
        <p:sp>
          <p:nvSpPr>
            <p:cNvPr id="4" name="object 4"/>
            <p:cNvSpPr/>
            <p:nvPr/>
          </p:nvSpPr>
          <p:spPr>
            <a:xfrm>
              <a:off x="1383791" y="1286255"/>
              <a:ext cx="2329180" cy="40005"/>
            </a:xfrm>
            <a:custGeom>
              <a:avLst/>
              <a:gdLst/>
              <a:ahLst/>
              <a:cxnLst/>
              <a:rect l="l" t="t" r="r" b="b"/>
              <a:pathLst>
                <a:path w="2329179" h="40005">
                  <a:moveTo>
                    <a:pt x="2328671" y="39623"/>
                  </a:moveTo>
                  <a:lnTo>
                    <a:pt x="2328671" y="0"/>
                  </a:lnTo>
                  <a:lnTo>
                    <a:pt x="0" y="0"/>
                  </a:lnTo>
                  <a:lnTo>
                    <a:pt x="0" y="39623"/>
                  </a:lnTo>
                  <a:lnTo>
                    <a:pt x="2328671" y="3962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67027" y="1269491"/>
              <a:ext cx="2329180" cy="40005"/>
            </a:xfrm>
            <a:custGeom>
              <a:avLst/>
              <a:gdLst/>
              <a:ahLst/>
              <a:cxnLst/>
              <a:rect l="l" t="t" r="r" b="b"/>
              <a:pathLst>
                <a:path w="2329179" h="40005">
                  <a:moveTo>
                    <a:pt x="2328671" y="39623"/>
                  </a:moveTo>
                  <a:lnTo>
                    <a:pt x="2328671" y="0"/>
                  </a:lnTo>
                  <a:lnTo>
                    <a:pt x="0" y="0"/>
                  </a:lnTo>
                  <a:lnTo>
                    <a:pt x="0" y="39623"/>
                  </a:lnTo>
                  <a:lnTo>
                    <a:pt x="2328671" y="39623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354327" y="1294891"/>
            <a:ext cx="7546975" cy="4752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05104">
              <a:lnSpc>
                <a:spcPct val="100000"/>
              </a:lnSpc>
              <a:spcBef>
                <a:spcPts val="95"/>
              </a:spcBef>
            </a:pPr>
            <a:r>
              <a:rPr sz="3400" spc="110" dirty="0">
                <a:solidFill>
                  <a:srgbClr val="FAFD00"/>
                </a:solidFill>
                <a:latin typeface="Times New Roman"/>
                <a:cs typeface="Times New Roman"/>
              </a:rPr>
              <a:t>Clustering</a:t>
            </a:r>
            <a:r>
              <a:rPr sz="34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90" dirty="0">
                <a:solidFill>
                  <a:srgbClr val="FAFD00"/>
                </a:solidFill>
                <a:latin typeface="Times New Roman"/>
                <a:cs typeface="Times New Roman"/>
              </a:rPr>
              <a:t>with</a:t>
            </a:r>
            <a:r>
              <a:rPr sz="34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90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4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60" dirty="0">
                <a:solidFill>
                  <a:srgbClr val="FAFD00"/>
                </a:solidFill>
                <a:latin typeface="Times New Roman"/>
                <a:cs typeface="Times New Roman"/>
              </a:rPr>
              <a:t>self-organising</a:t>
            </a:r>
            <a:r>
              <a:rPr sz="34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55" dirty="0">
                <a:solidFill>
                  <a:srgbClr val="FAFD00"/>
                </a:solidFill>
                <a:latin typeface="Times New Roman"/>
                <a:cs typeface="Times New Roman"/>
              </a:rPr>
              <a:t>neural </a:t>
            </a:r>
            <a:r>
              <a:rPr sz="3400" spc="-8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30" dirty="0">
                <a:solidFill>
                  <a:srgbClr val="FAFD00"/>
                </a:solidFill>
                <a:latin typeface="Times New Roman"/>
                <a:cs typeface="Times New Roman"/>
              </a:rPr>
              <a:t>network</a:t>
            </a:r>
            <a:endParaRPr sz="3400">
              <a:latin typeface="Times New Roman"/>
              <a:cs typeface="Times New Roman"/>
            </a:endParaRPr>
          </a:p>
          <a:p>
            <a:pPr marL="47625" marR="421640">
              <a:lnSpc>
                <a:spcPct val="100000"/>
              </a:lnSpc>
              <a:spcBef>
                <a:spcPts val="2190"/>
              </a:spcBef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As an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example, we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will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build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intelligent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identify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potentially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failing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banks.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300">
              <a:latin typeface="Times New Roman"/>
              <a:cs typeface="Times New Roman"/>
            </a:endParaRPr>
          </a:p>
          <a:p>
            <a:pPr marL="46990" marR="5080">
              <a:lnSpc>
                <a:spcPct val="100000"/>
              </a:lnSpc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danger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bank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failures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would be</a:t>
            </a:r>
            <a:r>
              <a:rPr sz="32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reduced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significantly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if we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could identify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banks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potential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problems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before they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face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solvency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and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liquidity crises.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25</a:t>
            </a:fld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5539" y="1278127"/>
            <a:ext cx="7773670" cy="3534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99900"/>
              </a:lnSpc>
              <a:spcBef>
                <a:spcPts val="10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 reasons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bank failures include high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risk-taking,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interest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rate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volatility, poor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management</a:t>
            </a:r>
            <a:r>
              <a:rPr sz="3200" spc="1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practices,</a:t>
            </a:r>
            <a:r>
              <a:rPr sz="3200" spc="1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inadequate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accounting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standards, and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increased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competition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non-depository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institutions.</a:t>
            </a:r>
            <a:endParaRPr sz="3200">
              <a:latin typeface="Times New Roman"/>
              <a:cs typeface="Times New Roman"/>
            </a:endParaRPr>
          </a:p>
          <a:p>
            <a:pPr marL="354965" marR="983615" indent="-342900">
              <a:lnSpc>
                <a:spcPts val="3829"/>
              </a:lnSpc>
              <a:spcBef>
                <a:spcPts val="88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In this case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study,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“flag” potentially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failing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banks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using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cluster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analysis.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26</a:t>
            </a:fld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4015" y="790447"/>
            <a:ext cx="460057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85" dirty="0"/>
              <a:t>What</a:t>
            </a:r>
            <a:r>
              <a:rPr spc="-20" dirty="0"/>
              <a:t> </a:t>
            </a:r>
            <a:r>
              <a:rPr dirty="0"/>
              <a:t>is</a:t>
            </a:r>
            <a:r>
              <a:rPr spc="-10" dirty="0"/>
              <a:t> </a:t>
            </a:r>
            <a:r>
              <a:rPr spc="105" dirty="0"/>
              <a:t>cluster</a:t>
            </a:r>
            <a:r>
              <a:rPr dirty="0"/>
              <a:t> </a:t>
            </a:r>
            <a:r>
              <a:rPr spc="80" dirty="0"/>
              <a:t>analysis?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45539" y="1477771"/>
            <a:ext cx="7679055" cy="4509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99900"/>
              </a:lnSpc>
              <a:spcBef>
                <a:spcPts val="10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Cluster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analysis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is an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exploratory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data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analysis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technique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divides different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objects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groups,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called</a:t>
            </a:r>
            <a:r>
              <a:rPr sz="32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i="1" spc="15" dirty="0">
                <a:solidFill>
                  <a:srgbClr val="FAFD00"/>
                </a:solidFill>
                <a:latin typeface="Times New Roman"/>
                <a:cs typeface="Times New Roman"/>
              </a:rPr>
              <a:t>clusters</a:t>
            </a:r>
            <a:r>
              <a:rPr sz="3200" spc="1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way that the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degree of association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between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two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objects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is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maximised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they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belong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 same</a:t>
            </a:r>
            <a:r>
              <a:rPr sz="3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cluster and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minimised otherwise.</a:t>
            </a:r>
            <a:endParaRPr sz="3200">
              <a:latin typeface="Times New Roman"/>
              <a:cs typeface="Times New Roman"/>
            </a:endParaRPr>
          </a:p>
          <a:p>
            <a:pPr marL="354965" marR="766445" indent="-342900">
              <a:lnSpc>
                <a:spcPct val="99800"/>
              </a:lnSpc>
              <a:spcBef>
                <a:spcPts val="77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term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“cluster analysis” was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first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introduced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over 70 years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ago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2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145" dirty="0">
                <a:solidFill>
                  <a:srgbClr val="FAFD00"/>
                </a:solidFill>
                <a:latin typeface="Times New Roman"/>
                <a:cs typeface="Times New Roman"/>
              </a:rPr>
              <a:t>Robert </a:t>
            </a:r>
            <a:r>
              <a:rPr sz="3200" spc="-78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114" dirty="0">
                <a:solidFill>
                  <a:srgbClr val="FAFD00"/>
                </a:solidFill>
                <a:latin typeface="Times New Roman"/>
                <a:cs typeface="Times New Roman"/>
              </a:rPr>
              <a:t>Tryon</a:t>
            </a:r>
            <a:r>
              <a:rPr sz="3200" spc="114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5539" y="1477771"/>
            <a:ext cx="7776845" cy="4509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clustering,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there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are no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predefined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classes</a:t>
            </a:r>
            <a:endParaRPr sz="3200">
              <a:latin typeface="Times New Roman"/>
              <a:cs typeface="Times New Roman"/>
            </a:endParaRPr>
          </a:p>
          <a:p>
            <a:pPr marL="354965" marR="5080">
              <a:lnSpc>
                <a:spcPct val="100000"/>
              </a:lnSpc>
              <a:tabLst>
                <a:tab pos="4422140" algn="l"/>
              </a:tabLst>
            </a:pP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–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objects are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grouped together only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basis of</a:t>
            </a:r>
            <a:r>
              <a:rPr sz="32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their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similarity.	For this reason,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clustering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often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referred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2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unsupervised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classification.</a:t>
            </a:r>
            <a:endParaRPr sz="3200">
              <a:latin typeface="Times New Roman"/>
              <a:cs typeface="Times New Roman"/>
            </a:endParaRPr>
          </a:p>
          <a:p>
            <a:pPr marL="354965" marR="217170" indent="-342900">
              <a:lnSpc>
                <a:spcPct val="99900"/>
              </a:lnSpc>
              <a:spcBef>
                <a:spcPts val="76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There is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no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distinction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between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independent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and dependent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variables, and when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clusters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found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user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needs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interpret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their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meaning.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28</a:t>
            </a:fld>
            <a:endParaRPr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4015" y="790447"/>
            <a:ext cx="799592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85" dirty="0"/>
              <a:t>What</a:t>
            </a:r>
            <a:r>
              <a:rPr spc="-10" dirty="0"/>
              <a:t> </a:t>
            </a:r>
            <a:r>
              <a:rPr spc="105" dirty="0"/>
              <a:t>methods</a:t>
            </a:r>
            <a:r>
              <a:rPr spc="-5" dirty="0"/>
              <a:t> </a:t>
            </a:r>
            <a:r>
              <a:rPr spc="190" dirty="0"/>
              <a:t>are</a:t>
            </a:r>
            <a:r>
              <a:rPr dirty="0"/>
              <a:t> </a:t>
            </a:r>
            <a:r>
              <a:rPr spc="90" dirty="0"/>
              <a:t>used</a:t>
            </a:r>
            <a:r>
              <a:rPr spc="5" dirty="0"/>
              <a:t> </a:t>
            </a:r>
            <a:r>
              <a:rPr spc="95" dirty="0"/>
              <a:t>in</a:t>
            </a:r>
            <a:r>
              <a:rPr spc="-15" dirty="0"/>
              <a:t> </a:t>
            </a:r>
            <a:r>
              <a:rPr spc="105" dirty="0"/>
              <a:t>cluster</a:t>
            </a:r>
            <a:r>
              <a:rPr dirty="0"/>
              <a:t> </a:t>
            </a:r>
            <a:r>
              <a:rPr spc="80" dirty="0"/>
              <a:t>analysis?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45539" y="1678939"/>
            <a:ext cx="7675245" cy="25590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4965" marR="5080" indent="-342900">
              <a:lnSpc>
                <a:spcPct val="99800"/>
              </a:lnSpc>
              <a:spcBef>
                <a:spcPts val="11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  <a:tab pos="315849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We can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identify three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major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used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cluster</a:t>
            </a:r>
            <a:r>
              <a:rPr sz="32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analysis.	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These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based on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statistics,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logic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and neural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networks.</a:t>
            </a:r>
            <a:endParaRPr sz="3200">
              <a:latin typeface="Times New Roman"/>
              <a:cs typeface="Times New Roman"/>
            </a:endParaRPr>
          </a:p>
          <a:p>
            <a:pPr marL="354965" marR="974725" indent="-342900">
              <a:lnSpc>
                <a:spcPts val="3829"/>
              </a:lnSpc>
              <a:spcBef>
                <a:spcPts val="87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In this case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study,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we will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apply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self-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organising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network.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4327" y="741679"/>
            <a:ext cx="235394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Case</a:t>
            </a:r>
            <a:r>
              <a:rPr spc="-40" dirty="0"/>
              <a:t> </a:t>
            </a:r>
            <a:r>
              <a:rPr spc="110" dirty="0"/>
              <a:t>study</a:t>
            </a:r>
            <a:r>
              <a:rPr spc="-35" dirty="0"/>
              <a:t> </a:t>
            </a:r>
            <a:r>
              <a:rPr dirty="0"/>
              <a:t>4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367027" y="1232915"/>
            <a:ext cx="2345690" cy="56515"/>
            <a:chOff x="1367027" y="1232915"/>
            <a:chExt cx="2345690" cy="56515"/>
          </a:xfrm>
        </p:grpSpPr>
        <p:sp>
          <p:nvSpPr>
            <p:cNvPr id="4" name="object 4"/>
            <p:cNvSpPr/>
            <p:nvPr/>
          </p:nvSpPr>
          <p:spPr>
            <a:xfrm>
              <a:off x="1383791" y="1249679"/>
              <a:ext cx="2329180" cy="40005"/>
            </a:xfrm>
            <a:custGeom>
              <a:avLst/>
              <a:gdLst/>
              <a:ahLst/>
              <a:cxnLst/>
              <a:rect l="l" t="t" r="r" b="b"/>
              <a:pathLst>
                <a:path w="2329179" h="40005">
                  <a:moveTo>
                    <a:pt x="2328671" y="39623"/>
                  </a:moveTo>
                  <a:lnTo>
                    <a:pt x="2328671" y="0"/>
                  </a:lnTo>
                  <a:lnTo>
                    <a:pt x="0" y="0"/>
                  </a:lnTo>
                  <a:lnTo>
                    <a:pt x="0" y="39623"/>
                  </a:lnTo>
                  <a:lnTo>
                    <a:pt x="2328671" y="3962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67027" y="1232915"/>
              <a:ext cx="2329180" cy="40005"/>
            </a:xfrm>
            <a:custGeom>
              <a:avLst/>
              <a:gdLst/>
              <a:ahLst/>
              <a:cxnLst/>
              <a:rect l="l" t="t" r="r" b="b"/>
              <a:pathLst>
                <a:path w="2329179" h="40005">
                  <a:moveTo>
                    <a:pt x="2328671" y="39623"/>
                  </a:moveTo>
                  <a:lnTo>
                    <a:pt x="2328671" y="0"/>
                  </a:lnTo>
                  <a:lnTo>
                    <a:pt x="0" y="0"/>
                  </a:lnTo>
                  <a:lnTo>
                    <a:pt x="0" y="39623"/>
                  </a:lnTo>
                  <a:lnTo>
                    <a:pt x="2328671" y="39623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354327" y="998850"/>
            <a:ext cx="7235190" cy="4079875"/>
          </a:xfrm>
          <a:prstGeom prst="rect">
            <a:avLst/>
          </a:prstGeom>
        </p:spPr>
        <p:txBody>
          <a:bodyPr vert="horz" wrap="square" lIns="0" tIns="271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40"/>
              </a:spcBef>
            </a:pPr>
            <a:r>
              <a:rPr sz="3400" spc="185" dirty="0">
                <a:solidFill>
                  <a:srgbClr val="FAFD00"/>
                </a:solidFill>
                <a:latin typeface="Times New Roman"/>
                <a:cs typeface="Times New Roman"/>
              </a:rPr>
              <a:t>Character</a:t>
            </a:r>
            <a:r>
              <a:rPr sz="3400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80" dirty="0">
                <a:solidFill>
                  <a:srgbClr val="FAFD00"/>
                </a:solidFill>
                <a:latin typeface="Times New Roman"/>
                <a:cs typeface="Times New Roman"/>
              </a:rPr>
              <a:t>recognition</a:t>
            </a:r>
            <a:r>
              <a:rPr sz="34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55" dirty="0">
                <a:solidFill>
                  <a:srgbClr val="FAFD00"/>
                </a:solidFill>
                <a:latin typeface="Times New Roman"/>
                <a:cs typeface="Times New Roman"/>
              </a:rPr>
              <a:t>neural</a:t>
            </a:r>
            <a:r>
              <a:rPr sz="3400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10" dirty="0">
                <a:solidFill>
                  <a:srgbClr val="FAFD00"/>
                </a:solidFill>
                <a:latin typeface="Times New Roman"/>
                <a:cs typeface="Times New Roman"/>
              </a:rPr>
              <a:t>networks</a:t>
            </a:r>
            <a:endParaRPr sz="3400">
              <a:latin typeface="Times New Roman"/>
              <a:cs typeface="Times New Roman"/>
            </a:endParaRPr>
          </a:p>
          <a:p>
            <a:pPr marL="33655" marR="403860">
              <a:lnSpc>
                <a:spcPct val="100000"/>
              </a:lnSpc>
              <a:spcBef>
                <a:spcPts val="18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Recognition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both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printed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handwritten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characters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typical domain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neural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networks have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been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successfully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applied.</a:t>
            </a:r>
            <a:endParaRPr sz="3000">
              <a:latin typeface="Times New Roman"/>
              <a:cs typeface="Times New Roman"/>
            </a:endParaRPr>
          </a:p>
          <a:p>
            <a:pPr marL="33655" marR="243204">
              <a:lnSpc>
                <a:spcPct val="100000"/>
              </a:lnSpc>
              <a:spcBef>
                <a:spcPts val="2400"/>
              </a:spcBef>
            </a:pP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Optical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45" dirty="0">
                <a:solidFill>
                  <a:srgbClr val="FAFD00"/>
                </a:solidFill>
                <a:latin typeface="Times New Roman"/>
                <a:cs typeface="Times New Roman"/>
              </a:rPr>
              <a:t>character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5" dirty="0">
                <a:solidFill>
                  <a:srgbClr val="FAFD00"/>
                </a:solidFill>
                <a:latin typeface="Times New Roman"/>
                <a:cs typeface="Times New Roman"/>
              </a:rPr>
              <a:t>recognition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were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among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first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commercial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applications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neural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5539" y="964183"/>
            <a:ext cx="7676515" cy="54489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162560" indent="-342900">
              <a:lnSpc>
                <a:spcPct val="99900"/>
              </a:lnSpc>
              <a:spcBef>
                <a:spcPts val="10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For our case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study,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we select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100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banks and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obtain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their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financial data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 the Federal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Deposit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Insurance Corporation (FDIC)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annual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report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last year.</a:t>
            </a:r>
            <a:endParaRPr sz="32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99900"/>
              </a:lnSpc>
              <a:spcBef>
                <a:spcPts val="77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We adapt the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following five ratings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based on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spc="114" dirty="0">
                <a:solidFill>
                  <a:srgbClr val="FAFD00"/>
                </a:solidFill>
                <a:latin typeface="Times New Roman"/>
                <a:cs typeface="Times New Roman"/>
              </a:rPr>
              <a:t>CAMELS</a:t>
            </a:r>
            <a:r>
              <a:rPr sz="3200" spc="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2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apital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adequacy, </a:t>
            </a:r>
            <a:r>
              <a:rPr sz="3200" i="1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sset,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i="1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anagement, </a:t>
            </a:r>
            <a:r>
              <a:rPr sz="32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arnings, </a:t>
            </a:r>
            <a:r>
              <a:rPr sz="32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iquidity,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ensitivity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market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risk) system:</a:t>
            </a:r>
            <a:endParaRPr sz="3200">
              <a:latin typeface="Times New Roman"/>
              <a:cs typeface="Times New Roman"/>
            </a:endParaRPr>
          </a:p>
          <a:p>
            <a:pPr marL="702310" marR="582930" lvl="1" indent="-411480">
              <a:lnSpc>
                <a:spcPct val="100200"/>
              </a:lnSpc>
              <a:spcBef>
                <a:spcPts val="1850"/>
              </a:spcBef>
              <a:buClr>
                <a:srgbClr val="FFFFFF"/>
              </a:buClr>
              <a:buAutoNum type="arabicPeriod"/>
              <a:tabLst>
                <a:tab pos="704215" algn="l"/>
                <a:tab pos="704850" algn="l"/>
                <a:tab pos="5291455" algn="l"/>
              </a:tabLst>
            </a:pPr>
            <a:r>
              <a:rPr sz="2600" spc="70" dirty="0">
                <a:solidFill>
                  <a:srgbClr val="FAFD00"/>
                </a:solidFill>
                <a:latin typeface="Times New Roman"/>
                <a:cs typeface="Times New Roman"/>
              </a:rPr>
              <a:t>NITA</a:t>
            </a:r>
            <a:r>
              <a:rPr sz="2600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–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et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ncome divided by </a:t>
            </a:r>
            <a:r>
              <a:rPr sz="2600" i="1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otal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ssets.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NITA</a:t>
            </a:r>
            <a:r>
              <a:rPr sz="26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represents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return on</a:t>
            </a:r>
            <a:r>
              <a:rPr sz="26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assets.	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Failing</a:t>
            </a:r>
            <a:r>
              <a:rPr sz="26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banks </a:t>
            </a:r>
            <a:r>
              <a:rPr sz="2600" spc="-6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very</a:t>
            </a:r>
            <a:r>
              <a:rPr sz="26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low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or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even</a:t>
            </a:r>
            <a:r>
              <a:rPr sz="26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negative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NITA.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30</a:t>
            </a:fld>
            <a:endParaRPr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24431" y="644143"/>
            <a:ext cx="7257415" cy="5979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3545" marR="240029" indent="-411480">
              <a:lnSpc>
                <a:spcPct val="100200"/>
              </a:lnSpc>
              <a:spcBef>
                <a:spcPts val="95"/>
              </a:spcBef>
              <a:buClr>
                <a:srgbClr val="FFFFFF"/>
              </a:buClr>
              <a:buAutoNum type="arabicPeriod" startAt="2"/>
              <a:tabLst>
                <a:tab pos="425450" algn="l"/>
                <a:tab pos="426084" algn="l"/>
                <a:tab pos="1580515" algn="l"/>
              </a:tabLst>
            </a:pPr>
            <a:r>
              <a:rPr sz="2600" spc="55" dirty="0">
                <a:solidFill>
                  <a:srgbClr val="FAFD00"/>
                </a:solidFill>
                <a:latin typeface="Times New Roman"/>
                <a:cs typeface="Times New Roman"/>
              </a:rPr>
              <a:t>NLLAA</a:t>
            </a:r>
            <a:r>
              <a:rPr sz="2600" spc="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–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et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oan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osses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divided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djusted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ssets.	Adjusted 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assets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calculated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subtracting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total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loans from the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total assets.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Failing banks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 have higher NLLAA values </a:t>
            </a:r>
            <a:r>
              <a:rPr sz="2600" spc="-6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than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 healthy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banks.</a:t>
            </a:r>
            <a:endParaRPr sz="2600">
              <a:latin typeface="Times New Roman"/>
              <a:cs typeface="Times New Roman"/>
            </a:endParaRPr>
          </a:p>
          <a:p>
            <a:pPr marL="425450" indent="-413384">
              <a:lnSpc>
                <a:spcPct val="100000"/>
              </a:lnSpc>
              <a:buClr>
                <a:srgbClr val="FFFFFF"/>
              </a:buClr>
              <a:buAutoNum type="arabicPeriod" startAt="2"/>
              <a:tabLst>
                <a:tab pos="425450" algn="l"/>
                <a:tab pos="426084" algn="l"/>
              </a:tabLst>
            </a:pPr>
            <a:r>
              <a:rPr sz="2600" spc="85" dirty="0">
                <a:solidFill>
                  <a:srgbClr val="FAFD00"/>
                </a:solidFill>
                <a:latin typeface="Times New Roman"/>
                <a:cs typeface="Times New Roman"/>
              </a:rPr>
              <a:t>NPLTA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–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on-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erforming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oans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divided</a:t>
            </a:r>
            <a:r>
              <a:rPr sz="2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endParaRPr sz="2600">
              <a:latin typeface="Times New Roman"/>
              <a:cs typeface="Times New Roman"/>
            </a:endParaRPr>
          </a:p>
          <a:p>
            <a:pPr marL="423545">
              <a:lnSpc>
                <a:spcPct val="100000"/>
              </a:lnSpc>
              <a:tabLst>
                <a:tab pos="2256790" algn="l"/>
              </a:tabLst>
            </a:pPr>
            <a:r>
              <a:rPr sz="2600" i="1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otal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ssets.	Non-performing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loans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consist</a:t>
            </a:r>
            <a:r>
              <a:rPr sz="2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endParaRPr sz="2600">
              <a:latin typeface="Times New Roman"/>
              <a:cs typeface="Times New Roman"/>
            </a:endParaRPr>
          </a:p>
          <a:p>
            <a:pPr marL="423545" marR="208279">
              <a:lnSpc>
                <a:spcPct val="100200"/>
              </a:lnSpc>
              <a:spcBef>
                <a:spcPts val="5"/>
              </a:spcBef>
              <a:tabLst>
                <a:tab pos="3566795" algn="l"/>
              </a:tabLst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loans</a:t>
            </a:r>
            <a:r>
              <a:rPr sz="26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26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26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past</a:t>
            </a:r>
            <a:r>
              <a:rPr sz="26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their</a:t>
            </a:r>
            <a:r>
              <a:rPr sz="26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due</a:t>
            </a:r>
            <a:r>
              <a:rPr sz="26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dates</a:t>
            </a:r>
            <a:r>
              <a:rPr sz="26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26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90</a:t>
            </a:r>
            <a:r>
              <a:rPr sz="26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days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26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non-accrual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loans.	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Failing</a:t>
            </a:r>
            <a:r>
              <a:rPr sz="2600" spc="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banks</a:t>
            </a:r>
            <a:r>
              <a:rPr sz="2600" spc="1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have</a:t>
            </a:r>
            <a:r>
              <a:rPr sz="2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higher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</a:t>
            </a:r>
            <a:r>
              <a:rPr sz="2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NPLTA</a:t>
            </a:r>
            <a:r>
              <a:rPr sz="2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than</a:t>
            </a:r>
            <a:r>
              <a:rPr sz="2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healthy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banks.</a:t>
            </a:r>
            <a:endParaRPr sz="2600">
              <a:latin typeface="Times New Roman"/>
              <a:cs typeface="Times New Roman"/>
            </a:endParaRPr>
          </a:p>
          <a:p>
            <a:pPr marL="425450" indent="-413384">
              <a:lnSpc>
                <a:spcPct val="100000"/>
              </a:lnSpc>
              <a:buClr>
                <a:srgbClr val="FFFFFF"/>
              </a:buClr>
              <a:buAutoNum type="arabicPeriod" startAt="4"/>
              <a:tabLst>
                <a:tab pos="425450" algn="l"/>
                <a:tab pos="426084" algn="l"/>
              </a:tabLst>
            </a:pPr>
            <a:r>
              <a:rPr sz="2600" spc="114" dirty="0">
                <a:solidFill>
                  <a:srgbClr val="FAFD00"/>
                </a:solidFill>
                <a:latin typeface="Times New Roman"/>
                <a:cs typeface="Times New Roman"/>
              </a:rPr>
              <a:t>NLLTL</a:t>
            </a:r>
            <a:r>
              <a:rPr sz="2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–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et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oan</a:t>
            </a:r>
            <a:r>
              <a:rPr sz="2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osses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divided</a:t>
            </a:r>
            <a:r>
              <a:rPr sz="26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26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2600" spc="-10" dirty="0">
                <a:solidFill>
                  <a:srgbClr val="FFFFFF"/>
                </a:solidFill>
                <a:latin typeface="Times New Roman"/>
                <a:cs typeface="Times New Roman"/>
              </a:rPr>
              <a:t>otal </a:t>
            </a:r>
            <a:r>
              <a:rPr sz="2600" i="1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oans.</a:t>
            </a:r>
            <a:endParaRPr sz="2600">
              <a:latin typeface="Times New Roman"/>
              <a:cs typeface="Times New Roman"/>
            </a:endParaRPr>
          </a:p>
          <a:p>
            <a:pPr marL="423545" marR="111760">
              <a:lnSpc>
                <a:spcPct val="100099"/>
              </a:lnSpc>
              <a:spcBef>
                <a:spcPts val="10"/>
              </a:spcBef>
              <a:tabLst>
                <a:tab pos="5196840" algn="l"/>
              </a:tabLst>
            </a:pP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Failing banks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 higher loan losses as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they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often </a:t>
            </a:r>
            <a:r>
              <a:rPr sz="2600" spc="-6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make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loans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26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high-risk</a:t>
            </a:r>
            <a:r>
              <a:rPr sz="26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borrowers.	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Thus,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failing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banks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 have higher values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NLLTL than </a:t>
            </a:r>
            <a:r>
              <a:rPr sz="26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healthy</a:t>
            </a:r>
            <a:r>
              <a:rPr sz="26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FFFFFF"/>
                </a:solidFill>
                <a:latin typeface="Times New Roman"/>
                <a:cs typeface="Times New Roman"/>
              </a:rPr>
              <a:t>banks.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31</a:t>
            </a:fld>
            <a:endParaRPr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24431" y="1043431"/>
            <a:ext cx="7596505" cy="1614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23545" marR="5080" indent="-411480">
              <a:lnSpc>
                <a:spcPct val="100299"/>
              </a:lnSpc>
              <a:spcBef>
                <a:spcPts val="95"/>
              </a:spcBef>
              <a:tabLst>
                <a:tab pos="425450" algn="l"/>
                <a:tab pos="5862955" algn="l"/>
              </a:tabLst>
            </a:pPr>
            <a:r>
              <a:rPr sz="2600" dirty="0">
                <a:solidFill>
                  <a:srgbClr val="FFFFFF"/>
                </a:solidFill>
              </a:rPr>
              <a:t>5.		</a:t>
            </a:r>
            <a:r>
              <a:rPr sz="2600" spc="105" dirty="0"/>
              <a:t>NLLPLLNI</a:t>
            </a:r>
            <a:r>
              <a:rPr sz="2600" spc="105" dirty="0">
                <a:solidFill>
                  <a:srgbClr val="FFFFFF"/>
                </a:solidFill>
              </a:rPr>
              <a:t> </a:t>
            </a:r>
            <a:r>
              <a:rPr sz="2600" dirty="0">
                <a:solidFill>
                  <a:srgbClr val="FFFFFF"/>
                </a:solidFill>
              </a:rPr>
              <a:t>– Sum of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600" spc="-5" dirty="0">
                <a:solidFill>
                  <a:srgbClr val="FFFFFF"/>
                </a:solidFill>
              </a:rPr>
              <a:t>et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2600" spc="-5" dirty="0">
                <a:solidFill>
                  <a:srgbClr val="FFFFFF"/>
                </a:solidFill>
              </a:rPr>
              <a:t>oan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2600" spc="-5" dirty="0">
                <a:solidFill>
                  <a:srgbClr val="FFFFFF"/>
                </a:solidFill>
              </a:rPr>
              <a:t>osses and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2600" spc="-5" dirty="0">
                <a:solidFill>
                  <a:srgbClr val="FFFFFF"/>
                </a:solidFill>
              </a:rPr>
              <a:t>rovision </a:t>
            </a:r>
            <a:r>
              <a:rPr sz="2600" spc="-640" dirty="0">
                <a:solidFill>
                  <a:srgbClr val="FFFFFF"/>
                </a:solidFill>
              </a:rPr>
              <a:t> </a:t>
            </a:r>
            <a:r>
              <a:rPr sz="2600" dirty="0">
                <a:solidFill>
                  <a:srgbClr val="FFFFFF"/>
                </a:solidFill>
              </a:rPr>
              <a:t>for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2600" spc="-5" dirty="0">
                <a:solidFill>
                  <a:srgbClr val="FFFFFF"/>
                </a:solidFill>
              </a:rPr>
              <a:t>oan</a:t>
            </a:r>
            <a:r>
              <a:rPr sz="2600" dirty="0">
                <a:solidFill>
                  <a:srgbClr val="FFFFFF"/>
                </a:solidFill>
              </a:rPr>
              <a:t>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2600" spc="-5" dirty="0">
                <a:solidFill>
                  <a:srgbClr val="FFFFFF"/>
                </a:solidFill>
              </a:rPr>
              <a:t>osses</a:t>
            </a:r>
            <a:r>
              <a:rPr sz="2600" spc="5" dirty="0">
                <a:solidFill>
                  <a:srgbClr val="FFFFFF"/>
                </a:solidFill>
              </a:rPr>
              <a:t> </a:t>
            </a:r>
            <a:r>
              <a:rPr sz="2600" dirty="0">
                <a:solidFill>
                  <a:srgbClr val="FFFFFF"/>
                </a:solidFill>
              </a:rPr>
              <a:t>divided by</a:t>
            </a:r>
            <a:r>
              <a:rPr sz="2600" spc="15" dirty="0">
                <a:solidFill>
                  <a:srgbClr val="FFFFFF"/>
                </a:solidFill>
              </a:rPr>
              <a:t>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2600" spc="-5" dirty="0">
                <a:solidFill>
                  <a:srgbClr val="FFFFFF"/>
                </a:solidFill>
              </a:rPr>
              <a:t>et</a:t>
            </a:r>
            <a:r>
              <a:rPr sz="2600" spc="-10" dirty="0">
                <a:solidFill>
                  <a:srgbClr val="FFFFFF"/>
                </a:solidFill>
              </a:rPr>
              <a:t> </a:t>
            </a:r>
            <a:r>
              <a:rPr sz="26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2600" spc="-5" dirty="0">
                <a:solidFill>
                  <a:srgbClr val="FFFFFF"/>
                </a:solidFill>
              </a:rPr>
              <a:t>ncome.	</a:t>
            </a:r>
            <a:r>
              <a:rPr sz="2600" dirty="0">
                <a:solidFill>
                  <a:srgbClr val="FFFFFF"/>
                </a:solidFill>
              </a:rPr>
              <a:t>The </a:t>
            </a:r>
            <a:r>
              <a:rPr sz="2600" spc="-5" dirty="0">
                <a:solidFill>
                  <a:srgbClr val="FFFFFF"/>
                </a:solidFill>
              </a:rPr>
              <a:t>higher </a:t>
            </a:r>
            <a:r>
              <a:rPr sz="2600" dirty="0">
                <a:solidFill>
                  <a:srgbClr val="FFFFFF"/>
                </a:solidFill>
              </a:rPr>
              <a:t> the NLLPLLNI </a:t>
            </a:r>
            <a:r>
              <a:rPr sz="2600" spc="-5" dirty="0">
                <a:solidFill>
                  <a:srgbClr val="FFFFFF"/>
                </a:solidFill>
              </a:rPr>
              <a:t>value, </a:t>
            </a:r>
            <a:r>
              <a:rPr sz="2600" dirty="0">
                <a:solidFill>
                  <a:srgbClr val="FFFFFF"/>
                </a:solidFill>
              </a:rPr>
              <a:t>the </a:t>
            </a:r>
            <a:r>
              <a:rPr sz="2600" spc="-5" dirty="0">
                <a:solidFill>
                  <a:srgbClr val="FFFFFF"/>
                </a:solidFill>
              </a:rPr>
              <a:t>poorer </a:t>
            </a:r>
            <a:r>
              <a:rPr sz="2600" dirty="0">
                <a:solidFill>
                  <a:srgbClr val="FFFFFF"/>
                </a:solidFill>
              </a:rPr>
              <a:t>the </a:t>
            </a:r>
            <a:r>
              <a:rPr sz="2600" spc="-5" dirty="0">
                <a:solidFill>
                  <a:srgbClr val="FFFFFF"/>
                </a:solidFill>
              </a:rPr>
              <a:t>bank </a:t>
            </a:r>
            <a:r>
              <a:rPr sz="2600" dirty="0">
                <a:solidFill>
                  <a:srgbClr val="FFFFFF"/>
                </a:solidFill>
              </a:rPr>
              <a:t> </a:t>
            </a:r>
            <a:r>
              <a:rPr sz="2600" spc="-5" dirty="0">
                <a:solidFill>
                  <a:srgbClr val="FFFFFF"/>
                </a:solidFill>
              </a:rPr>
              <a:t>performance.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334312" y="3141978"/>
            <a:ext cx="7760970" cy="2463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Preliminary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investigations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statistical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data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reveal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that a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of banks may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experience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some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financial</a:t>
            </a:r>
            <a:r>
              <a:rPr sz="3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difficulties.</a:t>
            </a:r>
            <a:endParaRPr sz="3200">
              <a:latin typeface="Times New Roman"/>
              <a:cs typeface="Times New Roman"/>
            </a:endParaRPr>
          </a:p>
          <a:p>
            <a:pPr marL="12700" marR="161925">
              <a:lnSpc>
                <a:spcPts val="3840"/>
              </a:lnSpc>
              <a:spcBef>
                <a:spcPts val="90"/>
              </a:spcBef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Clustering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should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help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us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identify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groups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banks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similar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5539" y="747775"/>
            <a:ext cx="7817484" cy="5986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168910" indent="-342900">
              <a:lnSpc>
                <a:spcPct val="100000"/>
              </a:lnSpc>
              <a:spcBef>
                <a:spcPts val="95"/>
              </a:spcBef>
              <a:buClr>
                <a:srgbClr val="FAFD00"/>
              </a:buClr>
              <a:buSzPct val="74193"/>
              <a:buFont typeface="Lucida Sans Unicode"/>
              <a:buChar char="■"/>
              <a:tabLst>
                <a:tab pos="355600" algn="l"/>
              </a:tabLst>
            </a:pP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input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normalised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0 </a:t>
            </a:r>
            <a:r>
              <a:rPr sz="3100" spc="-7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1.</a:t>
            </a:r>
            <a:endParaRPr sz="3100">
              <a:latin typeface="Times New Roman"/>
              <a:cs typeface="Times New Roman"/>
            </a:endParaRPr>
          </a:p>
          <a:p>
            <a:pPr marL="354965" marR="592455" indent="-342900">
              <a:lnSpc>
                <a:spcPct val="100000"/>
              </a:lnSpc>
              <a:spcBef>
                <a:spcPts val="755"/>
              </a:spcBef>
              <a:buClr>
                <a:srgbClr val="FAFD00"/>
              </a:buClr>
              <a:buSzPct val="74193"/>
              <a:buFont typeface="Lucida Sans Unicode"/>
              <a:buChar char="■"/>
              <a:tabLst>
                <a:tab pos="355600" algn="l"/>
              </a:tabLst>
            </a:pP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is</a:t>
            </a:r>
            <a:r>
              <a:rPr sz="31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trained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10,000 iterations </a:t>
            </a:r>
            <a:r>
              <a:rPr sz="3100" spc="-7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learning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rate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of 0.1.</a:t>
            </a:r>
            <a:endParaRPr sz="3100">
              <a:latin typeface="Times New Roman"/>
              <a:cs typeface="Times New Roman"/>
            </a:endParaRPr>
          </a:p>
          <a:p>
            <a:pPr marL="354965" marR="296545" indent="-342900">
              <a:lnSpc>
                <a:spcPct val="100200"/>
              </a:lnSpc>
              <a:spcBef>
                <a:spcPts val="750"/>
              </a:spcBef>
              <a:buClr>
                <a:srgbClr val="FAFD00"/>
              </a:buClr>
              <a:buSzPct val="74193"/>
              <a:buFont typeface="Lucida Sans Unicode"/>
              <a:buChar char="■"/>
              <a:tabLst>
                <a:tab pos="355600" algn="l"/>
              </a:tabLst>
            </a:pP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After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training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is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 complete, the</a:t>
            </a:r>
            <a:r>
              <a:rPr sz="31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SOM</a:t>
            </a:r>
            <a:r>
              <a:rPr sz="31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forms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semantic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map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1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similar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</a:t>
            </a:r>
            <a:r>
              <a:rPr sz="31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vectors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100" spc="-7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mapped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close</a:t>
            </a:r>
            <a:r>
              <a:rPr sz="31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together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while</a:t>
            </a:r>
            <a:r>
              <a:rPr sz="31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dissimilar</a:t>
            </a:r>
            <a:r>
              <a:rPr sz="31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apart.</a:t>
            </a:r>
            <a:endParaRPr sz="31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200"/>
              </a:lnSpc>
              <a:spcBef>
                <a:spcPts val="750"/>
              </a:spcBef>
              <a:buClr>
                <a:srgbClr val="FAFD00"/>
              </a:buClr>
              <a:buSzPct val="74193"/>
              <a:buFont typeface="Lucida Sans Unicode"/>
              <a:buChar char="■"/>
              <a:tabLst>
                <a:tab pos="355600" algn="l"/>
                <a:tab pos="4871085" algn="l"/>
              </a:tabLst>
            </a:pP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Similar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</a:t>
            </a:r>
            <a:r>
              <a:rPr sz="31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vectors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tend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excite</a:t>
            </a:r>
            <a:r>
              <a:rPr sz="31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either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same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 closely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located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each </a:t>
            </a:r>
            <a:r>
              <a:rPr sz="3100" spc="-7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other</a:t>
            </a:r>
            <a:r>
              <a:rPr sz="31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1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1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Kohonen</a:t>
            </a:r>
            <a:r>
              <a:rPr sz="31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layer.	This SOM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property</a:t>
            </a:r>
            <a:r>
              <a:rPr sz="3100" spc="1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100" spc="1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visualised</a:t>
            </a:r>
            <a:r>
              <a:rPr sz="3100" spc="1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using</a:t>
            </a:r>
            <a:r>
              <a:rPr sz="3100" spc="1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100" spc="1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distance matrix,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known</a:t>
            </a:r>
            <a:r>
              <a:rPr sz="31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U-matrix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1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33</a:t>
            </a:fld>
            <a:endParaRPr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6583" y="790447"/>
            <a:ext cx="709549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85" dirty="0"/>
              <a:t>What</a:t>
            </a:r>
            <a:r>
              <a:rPr spc="-10" dirty="0"/>
              <a:t> </a:t>
            </a:r>
            <a:r>
              <a:rPr spc="95" dirty="0"/>
              <a:t>do</a:t>
            </a:r>
            <a:r>
              <a:rPr spc="-5" dirty="0"/>
              <a:t> </a:t>
            </a:r>
            <a:r>
              <a:rPr spc="70" dirty="0"/>
              <a:t>these</a:t>
            </a:r>
            <a:r>
              <a:rPr spc="10" dirty="0"/>
              <a:t> </a:t>
            </a:r>
            <a:r>
              <a:rPr spc="90" dirty="0"/>
              <a:t>clusters</a:t>
            </a:r>
            <a:r>
              <a:rPr dirty="0"/>
              <a:t> </a:t>
            </a:r>
            <a:r>
              <a:rPr spc="90" dirty="0"/>
              <a:t>actually</a:t>
            </a:r>
            <a:r>
              <a:rPr spc="-5" dirty="0"/>
              <a:t> </a:t>
            </a:r>
            <a:r>
              <a:rPr spc="150" dirty="0"/>
              <a:t>mean?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45539" y="1442719"/>
            <a:ext cx="7741284" cy="53238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4965" marR="189230" indent="-342900">
              <a:lnSpc>
                <a:spcPct val="100099"/>
              </a:lnSpc>
              <a:spcBef>
                <a:spcPts val="90"/>
              </a:spcBef>
              <a:buClr>
                <a:srgbClr val="FAFD00"/>
              </a:buClr>
              <a:buSzPct val="74193"/>
              <a:buFont typeface="Lucida Sans Unicode"/>
              <a:buChar char="■"/>
              <a:tabLst>
                <a:tab pos="355600" algn="l"/>
              </a:tabLst>
            </a:pP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Unlike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classification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classes is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decided beforehand,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SOM-based </a:t>
            </a:r>
            <a:r>
              <a:rPr sz="3100" spc="-7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clustering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 of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clusters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1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unknown, </a:t>
            </a:r>
            <a:r>
              <a:rPr sz="3100" spc="-7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assigning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label</a:t>
            </a:r>
            <a:r>
              <a:rPr sz="31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interpretation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each </a:t>
            </a:r>
            <a:r>
              <a:rPr sz="3100" spc="-7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cluster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requires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1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prior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 expertise.</a:t>
            </a:r>
            <a:endParaRPr sz="31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200"/>
              </a:lnSpc>
              <a:spcBef>
                <a:spcPts val="750"/>
              </a:spcBef>
              <a:buClr>
                <a:srgbClr val="FAFD00"/>
              </a:buClr>
              <a:buSzPct val="74193"/>
              <a:buFont typeface="Lucida Sans Unicode"/>
              <a:buChar char="■"/>
              <a:tabLst>
                <a:tab pos="355600" algn="l"/>
              </a:tabLst>
            </a:pP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centre</a:t>
            </a:r>
            <a:r>
              <a:rPr sz="31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cluster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often</a:t>
            </a:r>
            <a:r>
              <a:rPr sz="31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reveals features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separate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one cluster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from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another.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Therefore,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determining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average</a:t>
            </a:r>
            <a:r>
              <a:rPr sz="31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member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100" spc="-7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cluster</a:t>
            </a:r>
            <a:r>
              <a:rPr sz="31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should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enable</a:t>
            </a:r>
            <a:r>
              <a:rPr sz="31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us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interpret the 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meaning</a:t>
            </a:r>
            <a:r>
              <a:rPr sz="31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entire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cluster.</a:t>
            </a:r>
            <a:endParaRPr sz="3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5539" y="1040383"/>
            <a:ext cx="7767955" cy="5191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Now we can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apply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10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 vectors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to see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SOM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response.</a:t>
            </a:r>
            <a:endParaRPr sz="3200">
              <a:latin typeface="Times New Roman"/>
              <a:cs typeface="Times New Roman"/>
            </a:endParaRPr>
          </a:p>
          <a:p>
            <a:pPr marL="354965" marR="63500" indent="-342900">
              <a:lnSpc>
                <a:spcPct val="100000"/>
              </a:lnSpc>
              <a:spcBef>
                <a:spcPts val="76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expected,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2-by-2 SOM,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all 10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vectors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attracted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neuron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4.</a:t>
            </a:r>
            <a:endParaRPr sz="3200">
              <a:latin typeface="Times New Roman"/>
              <a:cs typeface="Times New Roman"/>
            </a:endParaRPr>
          </a:p>
          <a:p>
            <a:pPr marL="354965" marR="255270" indent="-342900">
              <a:lnSpc>
                <a:spcPct val="99900"/>
              </a:lnSpc>
              <a:spcBef>
                <a:spcPts val="76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  <a:tab pos="264922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In the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5-by-5 SOM,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situation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is more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complicated.	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Six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 vectors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attracted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5,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two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10, one by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neuron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20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two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24.</a:t>
            </a:r>
            <a:endParaRPr sz="3200">
              <a:latin typeface="Times New Roman"/>
              <a:cs typeface="Times New Roman"/>
            </a:endParaRPr>
          </a:p>
          <a:p>
            <a:pPr marL="354965" marR="1370330" indent="-342900">
              <a:lnSpc>
                <a:spcPct val="100000"/>
              </a:lnSpc>
              <a:spcBef>
                <a:spcPts val="76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Thus,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both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cases,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failing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banks are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clustered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correctly.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35</a:t>
            </a:fld>
            <a:endParaRPr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5415" y="714247"/>
            <a:ext cx="3780154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</a:t>
            </a:r>
            <a:r>
              <a:rPr spc="-30" dirty="0"/>
              <a:t> </a:t>
            </a:r>
            <a:r>
              <a:rPr spc="140" dirty="0"/>
              <a:t>word</a:t>
            </a:r>
            <a:r>
              <a:rPr spc="-30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90" dirty="0"/>
              <a:t>caution…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98651" y="1340611"/>
            <a:ext cx="8244205" cy="5321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9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Although</a:t>
            </a:r>
            <a:r>
              <a:rPr sz="28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SOM is</a:t>
            </a:r>
            <a:r>
              <a:rPr sz="28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powerful</a:t>
            </a:r>
            <a:r>
              <a:rPr sz="28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clustering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tool,</a:t>
            </a:r>
            <a:r>
              <a:rPr sz="28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exact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meaning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each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cluster is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not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always clear, and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needed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interpret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8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results.</a:t>
            </a:r>
            <a:endParaRPr sz="2800">
              <a:latin typeface="Times New Roman"/>
              <a:cs typeface="Times New Roman"/>
            </a:endParaRPr>
          </a:p>
          <a:p>
            <a:pPr marL="354965" marR="46990" indent="-342900">
              <a:lnSpc>
                <a:spcPct val="100099"/>
              </a:lnSpc>
              <a:spcBef>
                <a:spcPts val="68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  <a:tab pos="7891780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 SOM is a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neural network, and any neural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n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w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ork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only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g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od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da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ta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g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oe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28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it.	In 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case study, we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 only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five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financial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variables.</a:t>
            </a:r>
            <a:endParaRPr sz="2800">
              <a:latin typeface="Times New Roman"/>
              <a:cs typeface="Times New Roman"/>
            </a:endParaRPr>
          </a:p>
          <a:p>
            <a:pPr marL="354965" marR="36830" indent="-342900">
              <a:lnSpc>
                <a:spcPct val="100099"/>
              </a:lnSpc>
              <a:spcBef>
                <a:spcPts val="67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identify problem banks well in advance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their failure,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might need many more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variables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hold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additional information about bank performance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(researchers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 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industry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use up 29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financial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variables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based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CAMELS rating system).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5663" y="1166875"/>
            <a:ext cx="7186295" cy="505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3185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demonstrate an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application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multilayer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feedforward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 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printed character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recognition.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100">
              <a:latin typeface="Times New Roman"/>
              <a:cs typeface="Times New Roman"/>
            </a:endParaRPr>
          </a:p>
          <a:p>
            <a:pPr marL="12700" marR="170180">
              <a:lnSpc>
                <a:spcPct val="100699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simplicity,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limit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task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recognition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digits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0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9.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digit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represented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5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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9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bit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map.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0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commercial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applications,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better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resolution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required,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 least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16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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16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bit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maps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used.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8849" rIns="0" bIns="0" rtlCol="0">
            <a:spAutoFit/>
          </a:bodyPr>
          <a:lstStyle/>
          <a:p>
            <a:pPr marL="32384" marR="5080">
              <a:lnSpc>
                <a:spcPct val="100000"/>
              </a:lnSpc>
              <a:spcBef>
                <a:spcPts val="95"/>
              </a:spcBef>
            </a:pPr>
            <a:r>
              <a:rPr spc="60" dirty="0"/>
              <a:t>How</a:t>
            </a:r>
            <a:r>
              <a:rPr spc="-20" dirty="0"/>
              <a:t> </a:t>
            </a:r>
            <a:r>
              <a:rPr spc="90" dirty="0"/>
              <a:t>do</a:t>
            </a:r>
            <a:r>
              <a:rPr spc="-5" dirty="0"/>
              <a:t> we</a:t>
            </a:r>
            <a:r>
              <a:rPr spc="-10" dirty="0"/>
              <a:t> </a:t>
            </a:r>
            <a:r>
              <a:rPr spc="30" dirty="0"/>
              <a:t>choose</a:t>
            </a:r>
            <a:r>
              <a:rPr spc="-5" dirty="0"/>
              <a:t> </a:t>
            </a:r>
            <a:r>
              <a:rPr spc="120" dirty="0"/>
              <a:t>the</a:t>
            </a:r>
            <a:r>
              <a:rPr spc="-10" dirty="0"/>
              <a:t> </a:t>
            </a:r>
            <a:r>
              <a:rPr spc="140" dirty="0"/>
              <a:t>architecture</a:t>
            </a:r>
            <a:r>
              <a:rPr spc="-5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spc="190" dirty="0"/>
              <a:t>a </a:t>
            </a:r>
            <a:r>
              <a:rPr spc="-835" dirty="0"/>
              <a:t> </a:t>
            </a:r>
            <a:r>
              <a:rPr spc="155" dirty="0"/>
              <a:t>neural</a:t>
            </a:r>
            <a:r>
              <a:rPr dirty="0"/>
              <a:t> </a:t>
            </a:r>
            <a:r>
              <a:rPr spc="135" dirty="0"/>
              <a:t>network?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45539" y="2177287"/>
            <a:ext cx="7574280" cy="2860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layer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decided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pixels in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map.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consists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45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pixels,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thus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45 input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neurons.</a:t>
            </a:r>
            <a:endParaRPr sz="3000">
              <a:latin typeface="Times New Roman"/>
              <a:cs typeface="Times New Roman"/>
            </a:endParaRPr>
          </a:p>
          <a:p>
            <a:pPr marL="354965" marR="220979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layer has 10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–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 neuron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digit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recognised.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8849" rIns="0" bIns="0" rtlCol="0">
            <a:spAutoFit/>
          </a:bodyPr>
          <a:lstStyle/>
          <a:p>
            <a:pPr marL="32384" marR="5080">
              <a:lnSpc>
                <a:spcPct val="100000"/>
              </a:lnSpc>
              <a:spcBef>
                <a:spcPts val="95"/>
              </a:spcBef>
            </a:pPr>
            <a:r>
              <a:rPr spc="60" dirty="0"/>
              <a:t>How</a:t>
            </a:r>
            <a:r>
              <a:rPr spc="-15" dirty="0"/>
              <a:t> </a:t>
            </a:r>
            <a:r>
              <a:rPr spc="90" dirty="0"/>
              <a:t>do</a:t>
            </a:r>
            <a:r>
              <a:rPr spc="-5" dirty="0"/>
              <a:t> we</a:t>
            </a:r>
            <a:r>
              <a:rPr dirty="0"/>
              <a:t> </a:t>
            </a:r>
            <a:r>
              <a:rPr spc="120" dirty="0"/>
              <a:t>determine</a:t>
            </a:r>
            <a:r>
              <a:rPr spc="-5" dirty="0"/>
              <a:t> </a:t>
            </a:r>
            <a:r>
              <a:rPr spc="190" dirty="0"/>
              <a:t>an</a:t>
            </a:r>
            <a:r>
              <a:rPr spc="-15" dirty="0"/>
              <a:t> </a:t>
            </a:r>
            <a:r>
              <a:rPr spc="105" dirty="0"/>
              <a:t>optimal</a:t>
            </a:r>
            <a:r>
              <a:rPr dirty="0"/>
              <a:t> </a:t>
            </a:r>
            <a:r>
              <a:rPr spc="185" dirty="0"/>
              <a:t>number </a:t>
            </a:r>
            <a:r>
              <a:rPr spc="-835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spc="125" dirty="0"/>
              <a:t>hidden</a:t>
            </a:r>
            <a:r>
              <a:rPr spc="-10" dirty="0"/>
              <a:t> </a:t>
            </a:r>
            <a:r>
              <a:rPr spc="135" dirty="0"/>
              <a:t>neurons?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45539" y="2005075"/>
            <a:ext cx="7740650" cy="4690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7366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Complex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patterns cannot be detected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small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hidden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neurons;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however too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 dramatically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increase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computational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burden.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849120" algn="l"/>
                <a:tab pos="541782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Another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5" dirty="0">
                <a:solidFill>
                  <a:srgbClr val="FAFD00"/>
                </a:solidFill>
                <a:latin typeface="Times New Roman"/>
                <a:cs typeface="Times New Roman"/>
              </a:rPr>
              <a:t>overfitting</a:t>
            </a:r>
            <a:r>
              <a:rPr sz="3000" spc="65" dirty="0">
                <a:solidFill>
                  <a:srgbClr val="FFFFFF"/>
                </a:solidFill>
                <a:latin typeface="Times New Roman"/>
                <a:cs typeface="Times New Roman"/>
              </a:rPr>
              <a:t>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greater</a:t>
            </a:r>
            <a:r>
              <a:rPr sz="30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hidden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neurons,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greater</a:t>
            </a:r>
            <a:r>
              <a:rPr sz="30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ability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recognise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existing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patterns.	However,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number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hidden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neurons 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big,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network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might simply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memorise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training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8849" rIns="0" bIns="0" rtlCol="0">
            <a:spAutoFit/>
          </a:bodyPr>
          <a:lstStyle/>
          <a:p>
            <a:pPr marL="32384" marR="5080">
              <a:lnSpc>
                <a:spcPct val="100000"/>
              </a:lnSpc>
              <a:spcBef>
                <a:spcPts val="95"/>
              </a:spcBef>
            </a:pPr>
            <a:r>
              <a:rPr spc="185" dirty="0"/>
              <a:t>What</a:t>
            </a:r>
            <a:r>
              <a:rPr spc="-10" dirty="0"/>
              <a:t> </a:t>
            </a:r>
            <a:r>
              <a:rPr spc="190" dirty="0"/>
              <a:t>are</a:t>
            </a:r>
            <a:r>
              <a:rPr dirty="0"/>
              <a:t> </a:t>
            </a:r>
            <a:r>
              <a:rPr spc="120" dirty="0"/>
              <a:t>the</a:t>
            </a:r>
            <a:r>
              <a:rPr spc="15" dirty="0"/>
              <a:t> </a:t>
            </a:r>
            <a:r>
              <a:rPr spc="90" dirty="0"/>
              <a:t>test</a:t>
            </a:r>
            <a:r>
              <a:rPr spc="-5" dirty="0"/>
              <a:t> </a:t>
            </a:r>
            <a:r>
              <a:rPr spc="70" dirty="0"/>
              <a:t>examples</a:t>
            </a:r>
            <a:r>
              <a:rPr spc="-5" dirty="0"/>
              <a:t> </a:t>
            </a:r>
            <a:r>
              <a:rPr spc="120" dirty="0"/>
              <a:t>for</a:t>
            </a:r>
            <a:r>
              <a:rPr dirty="0"/>
              <a:t> </a:t>
            </a:r>
            <a:r>
              <a:rPr spc="165" dirty="0"/>
              <a:t>character </a:t>
            </a:r>
            <a:r>
              <a:rPr spc="-835" dirty="0"/>
              <a:t> </a:t>
            </a:r>
            <a:r>
              <a:rPr spc="90" dirty="0"/>
              <a:t>recognition?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5445" marR="5334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6715" algn="l"/>
              </a:tabLst>
            </a:pPr>
            <a:r>
              <a:rPr dirty="0"/>
              <a:t>A</a:t>
            </a:r>
            <a:r>
              <a:rPr spc="5" dirty="0"/>
              <a:t> </a:t>
            </a:r>
            <a:r>
              <a:rPr spc="-5" dirty="0"/>
              <a:t>test</a:t>
            </a:r>
            <a:r>
              <a:rPr dirty="0"/>
              <a:t> </a:t>
            </a:r>
            <a:r>
              <a:rPr spc="-5" dirty="0"/>
              <a:t>set</a:t>
            </a:r>
            <a:r>
              <a:rPr spc="10" dirty="0"/>
              <a:t> </a:t>
            </a:r>
            <a:r>
              <a:rPr spc="-5" dirty="0"/>
              <a:t>has</a:t>
            </a:r>
            <a:r>
              <a:rPr dirty="0"/>
              <a:t> </a:t>
            </a:r>
            <a:r>
              <a:rPr spc="-5" dirty="0"/>
              <a:t>to</a:t>
            </a:r>
            <a:r>
              <a:rPr dirty="0"/>
              <a:t> be</a:t>
            </a:r>
            <a:r>
              <a:rPr spc="5" dirty="0"/>
              <a:t> </a:t>
            </a:r>
            <a:r>
              <a:rPr spc="-5" dirty="0"/>
              <a:t>strictly</a:t>
            </a:r>
            <a:r>
              <a:rPr spc="5" dirty="0"/>
              <a:t> </a:t>
            </a:r>
            <a:r>
              <a:rPr spc="-5" dirty="0"/>
              <a:t>independent </a:t>
            </a:r>
            <a:r>
              <a:rPr dirty="0"/>
              <a:t>from </a:t>
            </a:r>
            <a:r>
              <a:rPr spc="-5" dirty="0"/>
              <a:t>the </a:t>
            </a:r>
            <a:r>
              <a:rPr spc="-735" dirty="0"/>
              <a:t> </a:t>
            </a:r>
            <a:r>
              <a:rPr spc="-5" dirty="0"/>
              <a:t>training examples.</a:t>
            </a:r>
          </a:p>
          <a:p>
            <a:pPr marL="385445" marR="30543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6715" algn="l"/>
              </a:tabLst>
            </a:pPr>
            <a:r>
              <a:rPr dirty="0"/>
              <a:t>To </a:t>
            </a:r>
            <a:r>
              <a:rPr spc="-5" dirty="0"/>
              <a:t>test </a:t>
            </a:r>
            <a:r>
              <a:rPr dirty="0"/>
              <a:t>the character recognition network, we </a:t>
            </a:r>
            <a:r>
              <a:rPr spc="5" dirty="0"/>
              <a:t> </a:t>
            </a:r>
            <a:r>
              <a:rPr spc="-5" dirty="0"/>
              <a:t>present </a:t>
            </a:r>
            <a:r>
              <a:rPr dirty="0"/>
              <a:t>it </a:t>
            </a:r>
            <a:r>
              <a:rPr spc="-5" dirty="0"/>
              <a:t>with</a:t>
            </a:r>
            <a:r>
              <a:rPr dirty="0"/>
              <a:t> examples that</a:t>
            </a:r>
            <a:r>
              <a:rPr spc="-5" dirty="0"/>
              <a:t> include</a:t>
            </a:r>
            <a:r>
              <a:rPr dirty="0"/>
              <a:t> </a:t>
            </a:r>
            <a:r>
              <a:rPr spc="-5" dirty="0"/>
              <a:t>“noise”</a:t>
            </a:r>
            <a:r>
              <a:rPr spc="5" dirty="0"/>
              <a:t> </a:t>
            </a:r>
            <a:r>
              <a:rPr dirty="0"/>
              <a:t>– </a:t>
            </a:r>
            <a:r>
              <a:rPr spc="-735" dirty="0"/>
              <a:t> </a:t>
            </a:r>
            <a:r>
              <a:rPr spc="-5" dirty="0"/>
              <a:t>the</a:t>
            </a:r>
            <a:r>
              <a:rPr dirty="0"/>
              <a:t> </a:t>
            </a:r>
            <a:r>
              <a:rPr spc="-5" dirty="0"/>
              <a:t>distortion</a:t>
            </a:r>
            <a:r>
              <a:rPr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the</a:t>
            </a:r>
            <a:r>
              <a:rPr spc="15" dirty="0"/>
              <a:t> </a:t>
            </a:r>
            <a:r>
              <a:rPr spc="-5" dirty="0"/>
              <a:t>input patterns.</a:t>
            </a:r>
          </a:p>
          <a:p>
            <a:pPr marL="38544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86715" algn="l"/>
              </a:tabLst>
            </a:pPr>
            <a:r>
              <a:rPr dirty="0"/>
              <a:t>We evaluate </a:t>
            </a:r>
            <a:r>
              <a:rPr spc="-5" dirty="0"/>
              <a:t>the</a:t>
            </a:r>
            <a:r>
              <a:rPr dirty="0"/>
              <a:t> performance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the</a:t>
            </a:r>
            <a:r>
              <a:rPr dirty="0"/>
              <a:t> </a:t>
            </a:r>
            <a:r>
              <a:rPr spc="-5" dirty="0"/>
              <a:t>printed</a:t>
            </a:r>
            <a:r>
              <a:rPr dirty="0"/>
              <a:t> digit </a:t>
            </a:r>
            <a:r>
              <a:rPr spc="-735" dirty="0"/>
              <a:t> </a:t>
            </a:r>
            <a:r>
              <a:rPr dirty="0"/>
              <a:t>recognition </a:t>
            </a:r>
            <a:r>
              <a:rPr spc="-5" dirty="0"/>
              <a:t>networks with</a:t>
            </a:r>
            <a:r>
              <a:rPr dirty="0"/>
              <a:t> </a:t>
            </a:r>
            <a:r>
              <a:rPr spc="-5" dirty="0"/>
              <a:t>1000</a:t>
            </a:r>
            <a:r>
              <a:rPr dirty="0"/>
              <a:t> </a:t>
            </a:r>
            <a:r>
              <a:rPr spc="-5" dirty="0"/>
              <a:t>test examples </a:t>
            </a:r>
            <a:r>
              <a:rPr dirty="0"/>
              <a:t> </a:t>
            </a:r>
            <a:r>
              <a:rPr spc="-5" dirty="0"/>
              <a:t>(100 for</a:t>
            </a:r>
            <a:r>
              <a:rPr dirty="0"/>
              <a:t> </a:t>
            </a:r>
            <a:r>
              <a:rPr spc="-5" dirty="0"/>
              <a:t>each</a:t>
            </a:r>
            <a:r>
              <a:rPr dirty="0"/>
              <a:t> digit</a:t>
            </a:r>
            <a:r>
              <a:rPr spc="-5" dirty="0"/>
              <a:t> </a:t>
            </a:r>
            <a:r>
              <a:rPr dirty="0"/>
              <a:t>to be </a:t>
            </a:r>
            <a:r>
              <a:rPr spc="-5" dirty="0"/>
              <a:t>recognised).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8849" rIns="0" bIns="0" rtlCol="0">
            <a:spAutoFit/>
          </a:bodyPr>
          <a:lstStyle/>
          <a:p>
            <a:pPr marL="32384" marR="5080">
              <a:lnSpc>
                <a:spcPct val="100000"/>
              </a:lnSpc>
              <a:spcBef>
                <a:spcPts val="95"/>
              </a:spcBef>
            </a:pPr>
            <a:r>
              <a:rPr spc="185" dirty="0"/>
              <a:t>Can</a:t>
            </a:r>
            <a:r>
              <a:rPr spc="-20" dirty="0"/>
              <a:t> </a:t>
            </a:r>
            <a:r>
              <a:rPr spc="-5" dirty="0"/>
              <a:t>we </a:t>
            </a:r>
            <a:r>
              <a:rPr spc="105" dirty="0"/>
              <a:t>improve</a:t>
            </a:r>
            <a:r>
              <a:rPr spc="-10" dirty="0"/>
              <a:t> </a:t>
            </a:r>
            <a:r>
              <a:rPr spc="120" dirty="0"/>
              <a:t>the</a:t>
            </a:r>
            <a:r>
              <a:rPr spc="-5" dirty="0"/>
              <a:t> </a:t>
            </a:r>
            <a:r>
              <a:rPr spc="135" dirty="0"/>
              <a:t>performance</a:t>
            </a:r>
            <a:r>
              <a:rPr spc="-5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spc="120" dirty="0"/>
              <a:t>the </a:t>
            </a:r>
            <a:r>
              <a:rPr spc="-835" dirty="0"/>
              <a:t> </a:t>
            </a:r>
            <a:r>
              <a:rPr spc="165" dirty="0"/>
              <a:t>character</a:t>
            </a:r>
            <a:r>
              <a:rPr spc="5" dirty="0"/>
              <a:t> </a:t>
            </a:r>
            <a:r>
              <a:rPr spc="80" dirty="0"/>
              <a:t>recognition</a:t>
            </a:r>
            <a:r>
              <a:rPr spc="-5" dirty="0"/>
              <a:t> </a:t>
            </a:r>
            <a:r>
              <a:rPr spc="155" dirty="0"/>
              <a:t>neural</a:t>
            </a:r>
            <a:r>
              <a:rPr spc="10" dirty="0"/>
              <a:t> </a:t>
            </a:r>
            <a:r>
              <a:rPr spc="135" dirty="0"/>
              <a:t>network?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99644" rIns="0" bIns="0" rtlCol="0">
            <a:spAutoFit/>
          </a:bodyPr>
          <a:lstStyle/>
          <a:p>
            <a:pPr marL="101600" marR="5080">
              <a:lnSpc>
                <a:spcPts val="3829"/>
              </a:lnSpc>
              <a:spcBef>
                <a:spcPts val="240"/>
              </a:spcBef>
            </a:pPr>
            <a:r>
              <a:rPr sz="3200" spc="5" dirty="0"/>
              <a:t>A</a:t>
            </a:r>
            <a:r>
              <a:rPr sz="3200" dirty="0"/>
              <a:t> neural</a:t>
            </a:r>
            <a:r>
              <a:rPr sz="3200" spc="-15" dirty="0"/>
              <a:t> </a:t>
            </a:r>
            <a:r>
              <a:rPr sz="3200" spc="-5" dirty="0"/>
              <a:t>network</a:t>
            </a:r>
            <a:r>
              <a:rPr sz="3200" spc="5" dirty="0"/>
              <a:t> </a:t>
            </a:r>
            <a:r>
              <a:rPr sz="3200" spc="-10" dirty="0"/>
              <a:t>is</a:t>
            </a:r>
            <a:r>
              <a:rPr sz="3200" dirty="0"/>
              <a:t> as</a:t>
            </a:r>
            <a:r>
              <a:rPr sz="3200" spc="5" dirty="0"/>
              <a:t> </a:t>
            </a:r>
            <a:r>
              <a:rPr sz="3200" dirty="0"/>
              <a:t>good</a:t>
            </a:r>
            <a:r>
              <a:rPr sz="3200" spc="-5" dirty="0"/>
              <a:t> </a:t>
            </a:r>
            <a:r>
              <a:rPr sz="3200" dirty="0"/>
              <a:t>as </a:t>
            </a:r>
            <a:r>
              <a:rPr sz="3200" spc="-5" dirty="0"/>
              <a:t>the</a:t>
            </a:r>
            <a:r>
              <a:rPr sz="3200" spc="5" dirty="0"/>
              <a:t> </a:t>
            </a:r>
            <a:r>
              <a:rPr sz="3200" spc="-5" dirty="0"/>
              <a:t>examples </a:t>
            </a:r>
            <a:r>
              <a:rPr sz="3200" spc="-785" dirty="0"/>
              <a:t> </a:t>
            </a:r>
            <a:r>
              <a:rPr sz="3200" dirty="0"/>
              <a:t>used</a:t>
            </a:r>
            <a:r>
              <a:rPr sz="3200" spc="-10" dirty="0"/>
              <a:t> </a:t>
            </a:r>
            <a:r>
              <a:rPr sz="3200" dirty="0"/>
              <a:t>to</a:t>
            </a:r>
            <a:r>
              <a:rPr sz="3200" spc="-5" dirty="0"/>
              <a:t> train</a:t>
            </a:r>
            <a:r>
              <a:rPr sz="3200" spc="5" dirty="0"/>
              <a:t> </a:t>
            </a:r>
            <a:r>
              <a:rPr sz="3200" spc="-10" dirty="0"/>
              <a:t>it.</a:t>
            </a:r>
            <a:endParaRPr sz="3200"/>
          </a:p>
          <a:p>
            <a:pPr marL="101600" marR="270510">
              <a:lnSpc>
                <a:spcPct val="99800"/>
              </a:lnSpc>
              <a:spcBef>
                <a:spcPts val="2085"/>
              </a:spcBef>
            </a:pPr>
            <a:r>
              <a:rPr sz="3200" spc="-5" dirty="0"/>
              <a:t>Therefore, </a:t>
            </a:r>
            <a:r>
              <a:rPr sz="3200" dirty="0"/>
              <a:t>we can attempt </a:t>
            </a:r>
            <a:r>
              <a:rPr sz="3200" spc="-10" dirty="0"/>
              <a:t>to </a:t>
            </a:r>
            <a:r>
              <a:rPr sz="3200" spc="-5" dirty="0"/>
              <a:t>improve digit </a:t>
            </a:r>
            <a:r>
              <a:rPr sz="3200" spc="-785" dirty="0"/>
              <a:t> </a:t>
            </a:r>
            <a:r>
              <a:rPr sz="3200" spc="-5" dirty="0"/>
              <a:t>recognition </a:t>
            </a:r>
            <a:r>
              <a:rPr sz="3200" dirty="0"/>
              <a:t>by feeding </a:t>
            </a:r>
            <a:r>
              <a:rPr sz="3200" spc="-5" dirty="0"/>
              <a:t>the network </a:t>
            </a:r>
            <a:r>
              <a:rPr sz="3200" dirty="0"/>
              <a:t>with </a:t>
            </a:r>
            <a:r>
              <a:rPr sz="3200" spc="5" dirty="0"/>
              <a:t> </a:t>
            </a:r>
            <a:r>
              <a:rPr sz="3200" dirty="0"/>
              <a:t>“noisy”</a:t>
            </a:r>
            <a:r>
              <a:rPr sz="3200" spc="-5" dirty="0"/>
              <a:t> examples</a:t>
            </a:r>
            <a:r>
              <a:rPr sz="3200" spc="-10" dirty="0"/>
              <a:t> </a:t>
            </a:r>
            <a:r>
              <a:rPr sz="3200" dirty="0"/>
              <a:t>of</a:t>
            </a:r>
            <a:r>
              <a:rPr sz="3200" spc="-10" dirty="0"/>
              <a:t> </a:t>
            </a:r>
            <a:r>
              <a:rPr sz="3200" spc="-5" dirty="0"/>
              <a:t>digits</a:t>
            </a:r>
            <a:r>
              <a:rPr sz="3200" spc="-10" dirty="0"/>
              <a:t> </a:t>
            </a:r>
            <a:r>
              <a:rPr sz="3200" spc="-5" dirty="0"/>
              <a:t>from</a:t>
            </a:r>
            <a:r>
              <a:rPr sz="3200" spc="-10" dirty="0"/>
              <a:t> </a:t>
            </a:r>
            <a:r>
              <a:rPr sz="3200" spc="5" dirty="0"/>
              <a:t>0</a:t>
            </a:r>
            <a:r>
              <a:rPr sz="3200" spc="-5" dirty="0"/>
              <a:t> </a:t>
            </a:r>
            <a:r>
              <a:rPr sz="3200" dirty="0"/>
              <a:t>to</a:t>
            </a:r>
            <a:r>
              <a:rPr sz="3200" spc="-5" dirty="0"/>
              <a:t> </a:t>
            </a:r>
            <a:r>
              <a:rPr sz="3200" dirty="0"/>
              <a:t>9.</a:t>
            </a:r>
            <a:endParaRPr sz="3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4327" y="741679"/>
            <a:ext cx="235394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90" dirty="0"/>
              <a:t>Case</a:t>
            </a:r>
            <a:r>
              <a:rPr spc="-40" dirty="0"/>
              <a:t> </a:t>
            </a:r>
            <a:r>
              <a:rPr spc="110" dirty="0"/>
              <a:t>study</a:t>
            </a:r>
            <a:r>
              <a:rPr spc="-35" dirty="0"/>
              <a:t> </a:t>
            </a:r>
            <a:r>
              <a:rPr dirty="0"/>
              <a:t>5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367027" y="1232915"/>
            <a:ext cx="2345690" cy="56515"/>
            <a:chOff x="1367027" y="1232915"/>
            <a:chExt cx="2345690" cy="56515"/>
          </a:xfrm>
        </p:grpSpPr>
        <p:sp>
          <p:nvSpPr>
            <p:cNvPr id="4" name="object 4"/>
            <p:cNvSpPr/>
            <p:nvPr/>
          </p:nvSpPr>
          <p:spPr>
            <a:xfrm>
              <a:off x="1383791" y="1249679"/>
              <a:ext cx="2329180" cy="40005"/>
            </a:xfrm>
            <a:custGeom>
              <a:avLst/>
              <a:gdLst/>
              <a:ahLst/>
              <a:cxnLst/>
              <a:rect l="l" t="t" r="r" b="b"/>
              <a:pathLst>
                <a:path w="2329179" h="40005">
                  <a:moveTo>
                    <a:pt x="2328671" y="39623"/>
                  </a:moveTo>
                  <a:lnTo>
                    <a:pt x="2328671" y="0"/>
                  </a:lnTo>
                  <a:lnTo>
                    <a:pt x="0" y="0"/>
                  </a:lnTo>
                  <a:lnTo>
                    <a:pt x="0" y="39623"/>
                  </a:lnTo>
                  <a:lnTo>
                    <a:pt x="2328671" y="3962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67027" y="1232915"/>
              <a:ext cx="2329180" cy="40005"/>
            </a:xfrm>
            <a:custGeom>
              <a:avLst/>
              <a:gdLst/>
              <a:ahLst/>
              <a:cxnLst/>
              <a:rect l="l" t="t" r="r" b="b"/>
              <a:pathLst>
                <a:path w="2329179" h="40005">
                  <a:moveTo>
                    <a:pt x="2328671" y="39623"/>
                  </a:moveTo>
                  <a:lnTo>
                    <a:pt x="2328671" y="0"/>
                  </a:lnTo>
                  <a:lnTo>
                    <a:pt x="0" y="0"/>
                  </a:lnTo>
                  <a:lnTo>
                    <a:pt x="0" y="39623"/>
                  </a:lnTo>
                  <a:lnTo>
                    <a:pt x="2328671" y="39623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354327" y="1018601"/>
            <a:ext cx="7411720" cy="2959100"/>
          </a:xfrm>
          <a:prstGeom prst="rect">
            <a:avLst/>
          </a:prstGeom>
        </p:spPr>
        <p:txBody>
          <a:bodyPr vert="horz" wrap="square" lIns="0" tIns="2514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80"/>
              </a:spcBef>
            </a:pPr>
            <a:r>
              <a:rPr sz="3400" spc="110" dirty="0">
                <a:solidFill>
                  <a:srgbClr val="FAFD00"/>
                </a:solidFill>
                <a:latin typeface="Times New Roman"/>
                <a:cs typeface="Times New Roman"/>
              </a:rPr>
              <a:t>Prediction</a:t>
            </a:r>
            <a:r>
              <a:rPr sz="3400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55" dirty="0">
                <a:solidFill>
                  <a:srgbClr val="FAFD00"/>
                </a:solidFill>
                <a:latin typeface="Times New Roman"/>
                <a:cs typeface="Times New Roman"/>
              </a:rPr>
              <a:t>neural</a:t>
            </a:r>
            <a:r>
              <a:rPr sz="34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14" dirty="0">
                <a:solidFill>
                  <a:srgbClr val="FAFD00"/>
                </a:solidFill>
                <a:latin typeface="Times New Roman"/>
                <a:cs typeface="Times New Roman"/>
              </a:rPr>
              <a:t>networks</a:t>
            </a:r>
            <a:endParaRPr sz="3400">
              <a:latin typeface="Times New Roman"/>
              <a:cs typeface="Times New Roman"/>
            </a:endParaRPr>
          </a:p>
          <a:p>
            <a:pPr marL="33655" marR="5080">
              <a:lnSpc>
                <a:spcPct val="99900"/>
              </a:lnSpc>
              <a:spcBef>
                <a:spcPts val="1789"/>
              </a:spcBef>
              <a:tabLst>
                <a:tab pos="48133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2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consider	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predicting the market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value of a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given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house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based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sales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prices of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similar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houses.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2804</Words>
  <Application>Microsoft Office PowerPoint</Application>
  <PresentationFormat>Özel</PresentationFormat>
  <Paragraphs>200</Paragraphs>
  <Slides>36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36</vt:i4>
      </vt:variant>
    </vt:vector>
  </HeadingPairs>
  <TitlesOfParts>
    <vt:vector size="42" baseType="lpstr">
      <vt:lpstr>Arial MT</vt:lpstr>
      <vt:lpstr>Calibri</vt:lpstr>
      <vt:lpstr>Lucida Sans Unicode</vt:lpstr>
      <vt:lpstr>Symbol</vt:lpstr>
      <vt:lpstr>Times New Roman</vt:lpstr>
      <vt:lpstr>Office Theme</vt:lpstr>
      <vt:lpstr>Lecture 14</vt:lpstr>
      <vt:lpstr>Will a neural network work for my  problem?</vt:lpstr>
      <vt:lpstr>Case study 4</vt:lpstr>
      <vt:lpstr>PowerPoint Sunusu</vt:lpstr>
      <vt:lpstr>How do we choose the architecture of a  neural network?</vt:lpstr>
      <vt:lpstr>How do we determine an optimal number  of hidden neurons?</vt:lpstr>
      <vt:lpstr>What are the test examples for character  recognition?</vt:lpstr>
      <vt:lpstr>Can we improve the performance of the  character recognition neural network?</vt:lpstr>
      <vt:lpstr>Case study 5</vt:lpstr>
      <vt:lpstr>PowerPoint Sunusu</vt:lpstr>
      <vt:lpstr>Network generalisation</vt:lpstr>
      <vt:lpstr>Massaging the data</vt:lpstr>
      <vt:lpstr>PowerPoint Sunusu</vt:lpstr>
      <vt:lpstr>How do we validate results?</vt:lpstr>
      <vt:lpstr>Case study 6</vt:lpstr>
      <vt:lpstr>Clusters and clustering</vt:lpstr>
      <vt:lpstr>PowerPoint Sunusu</vt:lpstr>
      <vt:lpstr>Massaging the data</vt:lpstr>
      <vt:lpstr>PowerPoint Sunusu</vt:lpstr>
      <vt:lpstr>How do we know when the learning  process is complete?</vt:lpstr>
      <vt:lpstr>How do we associate an output neuron  with a particular class?</vt:lpstr>
      <vt:lpstr>How do we decode weights into Iris  dimensions?</vt:lpstr>
      <vt:lpstr>Can we label the competitive neurons  automatically without having to ask the  expert?</vt:lpstr>
      <vt:lpstr>PowerPoint Sunusu</vt:lpstr>
      <vt:lpstr>Case study 7</vt:lpstr>
      <vt:lpstr>PowerPoint Sunusu</vt:lpstr>
      <vt:lpstr>What is cluster analysis?</vt:lpstr>
      <vt:lpstr>PowerPoint Sunusu</vt:lpstr>
      <vt:lpstr>What methods are used in cluster analysis?</vt:lpstr>
      <vt:lpstr>PowerPoint Sunusu</vt:lpstr>
      <vt:lpstr>PowerPoint Sunusu</vt:lpstr>
      <vt:lpstr>5.  NLLPLLNI – Sum of Net Loan Losses and Provision  for Loan Losses divided by Net Income. The higher  the NLLPLLNI value, the poorer the bank  performance.</vt:lpstr>
      <vt:lpstr>PowerPoint Sunusu</vt:lpstr>
      <vt:lpstr>What do these clusters actually mean?</vt:lpstr>
      <vt:lpstr>PowerPoint Sunusu</vt:lpstr>
      <vt:lpstr>A word of caution…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Lecture 14.ppt</dc:title>
  <dc:creator>michaeln</dc:creator>
  <cp:lastModifiedBy>irem</cp:lastModifiedBy>
  <cp:revision>2</cp:revision>
  <dcterms:created xsi:type="dcterms:W3CDTF">2022-10-07T12:53:16Z</dcterms:created>
  <dcterms:modified xsi:type="dcterms:W3CDTF">2022-10-07T12:55:18Z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2011-05-30T00:00:00Z</vt:filetime>
  </property>
  <property fmtid="{D5CDD505-2E9C-101B-9397-08002B2CF9AE}" pid="3" name="Creator">
    <vt:lpwstr>PrimoPDF http://www.primopdf.com</vt:lpwstr>
  </property>
  <property fmtid="{D5CDD505-2E9C-101B-9397-08002B2CF9AE}" pid="4" name="LastSaved">
    <vt:filetime>2022-10-07T00:00:00Z</vt:filetime>
  </property>
</Properties>
</file>