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77" r:id="rId3"/>
    <p:sldId id="278" r:id="rId4"/>
    <p:sldId id="279" r:id="rId5"/>
    <p:sldId id="274" r:id="rId6"/>
    <p:sldId id="280" r:id="rId7"/>
    <p:sldId id="275" r:id="rId8"/>
    <p:sldId id="28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3D1C8E20-DFB8-4BC7-87F1-7255B54FF811}"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169470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D1C8E20-DFB8-4BC7-87F1-7255B54FF811}"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10502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D1C8E20-DFB8-4BC7-87F1-7255B54FF811}"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3574083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D1C8E20-DFB8-4BC7-87F1-7255B54FF811}"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2737534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1C8E20-DFB8-4BC7-87F1-7255B54FF811}"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3806704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3D1C8E20-DFB8-4BC7-87F1-7255B54FF811}" type="datetimeFigureOut">
              <a:rPr lang="tr-TR" smtClean="0"/>
              <a:t>19.2.2019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42720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3D1C8E20-DFB8-4BC7-87F1-7255B54FF811}" type="datetimeFigureOut">
              <a:rPr lang="tr-TR" smtClean="0"/>
              <a:t>19.2.2019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52162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3D1C8E20-DFB8-4BC7-87F1-7255B54FF811}" type="datetimeFigureOut">
              <a:rPr lang="tr-TR" smtClean="0"/>
              <a:t>19.2.2019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2866748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1C8E20-DFB8-4BC7-87F1-7255B54FF811}" type="datetimeFigureOut">
              <a:rPr lang="tr-TR" smtClean="0"/>
              <a:t>19.2.2019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2885846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1C8E20-DFB8-4BC7-87F1-7255B54FF811}" type="datetimeFigureOut">
              <a:rPr lang="tr-TR" smtClean="0"/>
              <a:t>19.2.2019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3398645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1C8E20-DFB8-4BC7-87F1-7255B54FF811}" type="datetimeFigureOut">
              <a:rPr lang="tr-TR" smtClean="0"/>
              <a:t>19.2.2019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0B54AE-E314-4F3D-B5F0-7E15CC2C6E96}" type="slidenum">
              <a:rPr lang="tr-TR" smtClean="0"/>
              <a:t>‹#›</a:t>
            </a:fld>
            <a:endParaRPr lang="tr-TR"/>
          </a:p>
        </p:txBody>
      </p:sp>
    </p:spTree>
    <p:extLst>
      <p:ext uri="{BB962C8B-B14F-4D97-AF65-F5344CB8AC3E}">
        <p14:creationId xmlns:p14="http://schemas.microsoft.com/office/powerpoint/2010/main" val="3797844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1C8E20-DFB8-4BC7-87F1-7255B54FF811}" type="datetimeFigureOut">
              <a:rPr lang="tr-TR" smtClean="0"/>
              <a:t>19.2.2019</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0B54AE-E314-4F3D-B5F0-7E15CC2C6E96}" type="slidenum">
              <a:rPr lang="tr-TR" smtClean="0"/>
              <a:t>‹#›</a:t>
            </a:fld>
            <a:endParaRPr lang="tr-TR"/>
          </a:p>
        </p:txBody>
      </p:sp>
    </p:spTree>
    <p:extLst>
      <p:ext uri="{BB962C8B-B14F-4D97-AF65-F5344CB8AC3E}">
        <p14:creationId xmlns:p14="http://schemas.microsoft.com/office/powerpoint/2010/main" val="20845936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60914" y="2414512"/>
            <a:ext cx="6096000" cy="1815882"/>
          </a:xfrm>
          <a:prstGeom prst="rect">
            <a:avLst/>
          </a:prstGeom>
        </p:spPr>
        <p:txBody>
          <a:bodyPr>
            <a:spAutoFit/>
          </a:bodyPr>
          <a:lstStyle/>
          <a:p>
            <a:r>
              <a:rPr lang="en-US" sz="2800" b="1" i="1" dirty="0" smtClean="0">
                <a:solidFill>
                  <a:srgbClr val="000000"/>
                </a:solidFill>
                <a:effectLst/>
                <a:latin typeface="Helvetica" panose="020B0604020202020204" pitchFamily="34" charset="0"/>
              </a:rPr>
              <a:t>Detecting the other ions</a:t>
            </a:r>
            <a:endParaRPr lang="en-US" sz="2800" b="0" i="0" dirty="0" smtClean="0">
              <a:solidFill>
                <a:srgbClr val="000000"/>
              </a:solidFill>
              <a:effectLst/>
              <a:latin typeface="Helvetica" panose="020B0604020202020204" pitchFamily="34" charset="0"/>
            </a:endParaRPr>
          </a:p>
          <a:p>
            <a:r>
              <a:rPr lang="en-US" sz="2800" b="0" i="0" dirty="0" smtClean="0">
                <a:solidFill>
                  <a:srgbClr val="000000"/>
                </a:solidFill>
                <a:effectLst/>
                <a:latin typeface="Helvetica" panose="020B0604020202020204" pitchFamily="34" charset="0"/>
              </a:rPr>
              <a:t>How might the other ions be detected - those in streams A and C which have been lost in the machine</a:t>
            </a:r>
            <a:r>
              <a:rPr lang="en-US" sz="2800" b="0" i="0" dirty="0" smtClean="0">
                <a:solidFill>
                  <a:srgbClr val="000000"/>
                </a:solidFill>
                <a:effectLst/>
                <a:latin typeface="Helvetica" panose="020B0604020202020204" pitchFamily="34" charset="0"/>
              </a:rPr>
              <a:t>?</a:t>
            </a:r>
            <a:endParaRPr lang="en-US" sz="2800" b="0" i="0" dirty="0" smtClean="0">
              <a:solidFill>
                <a:srgbClr val="000000"/>
              </a:solidFill>
              <a:effectLst/>
              <a:latin typeface="Helvetica" panose="020B0604020202020204" pitchFamily="34" charset="0"/>
            </a:endParaRPr>
          </a:p>
        </p:txBody>
      </p:sp>
    </p:spTree>
    <p:extLst>
      <p:ext uri="{BB962C8B-B14F-4D97-AF65-F5344CB8AC3E}">
        <p14:creationId xmlns:p14="http://schemas.microsoft.com/office/powerpoint/2010/main" val="219261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274838"/>
            <a:ext cx="6096000" cy="2862322"/>
          </a:xfrm>
          <a:prstGeom prst="rect">
            <a:avLst/>
          </a:prstGeom>
        </p:spPr>
        <p:txBody>
          <a:bodyPr>
            <a:spAutoFit/>
          </a:bodyPr>
          <a:lstStyle/>
          <a:p>
            <a:r>
              <a:rPr lang="en-US" sz="3600" dirty="0">
                <a:solidFill>
                  <a:srgbClr val="000000"/>
                </a:solidFill>
                <a:latin typeface="Helvetica" panose="020B0604020202020204" pitchFamily="34" charset="0"/>
              </a:rPr>
              <a:t>Remember that stream A was most deflected - it has the smallest value of m/z (the lightest ions if the charge is 1+). </a:t>
            </a:r>
            <a:endParaRPr lang="en-US" sz="3600" dirty="0">
              <a:solidFill>
                <a:srgbClr val="000000"/>
              </a:solidFill>
              <a:latin typeface="Helvetica" panose="020B0604020202020204" pitchFamily="34" charset="0"/>
            </a:endParaRPr>
          </a:p>
        </p:txBody>
      </p:sp>
    </p:spTree>
    <p:extLst>
      <p:ext uri="{BB962C8B-B14F-4D97-AF65-F5344CB8AC3E}">
        <p14:creationId xmlns:p14="http://schemas.microsoft.com/office/powerpoint/2010/main" val="2550465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84714" y="2442980"/>
            <a:ext cx="6096000" cy="2862322"/>
          </a:xfrm>
          <a:prstGeom prst="rect">
            <a:avLst/>
          </a:prstGeom>
        </p:spPr>
        <p:txBody>
          <a:bodyPr>
            <a:spAutoFit/>
          </a:bodyPr>
          <a:lstStyle/>
          <a:p>
            <a:r>
              <a:rPr lang="en-US" sz="3600" dirty="0">
                <a:solidFill>
                  <a:srgbClr val="000000"/>
                </a:solidFill>
                <a:latin typeface="Helvetica" panose="020B0604020202020204" pitchFamily="34" charset="0"/>
              </a:rPr>
              <a:t>To bring them on to the detector, you would need to deflect them less - by using a smaller magnetic field (a smaller sideways force</a:t>
            </a:r>
            <a:r>
              <a:rPr lang="en-US" sz="3600" dirty="0" smtClean="0">
                <a:solidFill>
                  <a:srgbClr val="000000"/>
                </a:solidFill>
                <a:latin typeface="Helvetica" panose="020B0604020202020204" pitchFamily="34" charset="0"/>
              </a:rPr>
              <a:t>).</a:t>
            </a:r>
            <a:endParaRPr lang="en-US" sz="3600" dirty="0">
              <a:solidFill>
                <a:srgbClr val="000000"/>
              </a:solidFill>
              <a:latin typeface="Helvetica" panose="020B0604020202020204" pitchFamily="34" charset="0"/>
            </a:endParaRPr>
          </a:p>
        </p:txBody>
      </p:sp>
    </p:spTree>
    <p:extLst>
      <p:ext uri="{BB962C8B-B14F-4D97-AF65-F5344CB8AC3E}">
        <p14:creationId xmlns:p14="http://schemas.microsoft.com/office/powerpoint/2010/main" val="4021316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10543" y="2216221"/>
            <a:ext cx="6096000" cy="3046988"/>
          </a:xfrm>
          <a:prstGeom prst="rect">
            <a:avLst/>
          </a:prstGeom>
        </p:spPr>
        <p:txBody>
          <a:bodyPr>
            <a:spAutoFit/>
          </a:bodyPr>
          <a:lstStyle/>
          <a:p>
            <a:r>
              <a:rPr lang="en-US" sz="3200" dirty="0">
                <a:solidFill>
                  <a:srgbClr val="000000"/>
                </a:solidFill>
                <a:latin typeface="Helvetica" panose="020B0604020202020204" pitchFamily="34" charset="0"/>
              </a:rPr>
              <a:t>To bring those with a larger m/z value (the heavier ions if the charge is +1) on to the detector you would have to deflect them more by using a larger magnetic field.</a:t>
            </a:r>
            <a:endParaRPr lang="en-US" sz="3200" dirty="0">
              <a:solidFill>
                <a:srgbClr val="000000"/>
              </a:solidFill>
              <a:latin typeface="Helvetica" panose="020B0604020202020204" pitchFamily="34" charset="0"/>
            </a:endParaRPr>
          </a:p>
        </p:txBody>
      </p:sp>
    </p:spTree>
    <p:extLst>
      <p:ext uri="{BB962C8B-B14F-4D97-AF65-F5344CB8AC3E}">
        <p14:creationId xmlns:p14="http://schemas.microsoft.com/office/powerpoint/2010/main" val="1746523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274838"/>
            <a:ext cx="6096000" cy="3046988"/>
          </a:xfrm>
          <a:prstGeom prst="rect">
            <a:avLst/>
          </a:prstGeom>
        </p:spPr>
        <p:txBody>
          <a:bodyPr>
            <a:spAutoFit/>
          </a:bodyPr>
          <a:lstStyle/>
          <a:p>
            <a:r>
              <a:rPr lang="en-US" sz="3200" b="0" i="0" dirty="0" smtClean="0">
                <a:solidFill>
                  <a:srgbClr val="000000"/>
                </a:solidFill>
                <a:effectLst/>
                <a:latin typeface="Helvetica" panose="020B0604020202020204" pitchFamily="34" charset="0"/>
              </a:rPr>
              <a:t>If you vary the magnetic field, you can bring each ion stream in turn on to the detector to produce a current which is proportional to the number of ions arriving. </a:t>
            </a:r>
            <a:endParaRPr lang="tr-TR" sz="3200" dirty="0"/>
          </a:p>
        </p:txBody>
      </p:sp>
    </p:spTree>
    <p:extLst>
      <p:ext uri="{BB962C8B-B14F-4D97-AF65-F5344CB8AC3E}">
        <p14:creationId xmlns:p14="http://schemas.microsoft.com/office/powerpoint/2010/main" val="2981353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26228" y="2080736"/>
            <a:ext cx="6096000" cy="3539430"/>
          </a:xfrm>
          <a:prstGeom prst="rect">
            <a:avLst/>
          </a:prstGeom>
        </p:spPr>
        <p:txBody>
          <a:bodyPr>
            <a:spAutoFit/>
          </a:bodyPr>
          <a:lstStyle/>
          <a:p>
            <a:r>
              <a:rPr lang="en-US" sz="2800" dirty="0">
                <a:solidFill>
                  <a:srgbClr val="000000"/>
                </a:solidFill>
                <a:latin typeface="Helvetica" panose="020B0604020202020204" pitchFamily="34" charset="0"/>
              </a:rPr>
              <a:t>The mass of each ion being detected is related to the size of the magnetic field used to bring it on to the detector. The machine can be calibrated to record current (which is a measure of the number of ions) against m/z directly. The mass is measured on the </a:t>
            </a:r>
            <a:r>
              <a:rPr lang="en-US" sz="2800" baseline="30000" dirty="0">
                <a:solidFill>
                  <a:srgbClr val="000000"/>
                </a:solidFill>
                <a:latin typeface="Helvetica" panose="020B0604020202020204" pitchFamily="34" charset="0"/>
              </a:rPr>
              <a:t>12</a:t>
            </a:r>
            <a:r>
              <a:rPr lang="en-US" sz="2800" dirty="0">
                <a:solidFill>
                  <a:srgbClr val="000000"/>
                </a:solidFill>
                <a:latin typeface="Helvetica" panose="020B0604020202020204" pitchFamily="34" charset="0"/>
              </a:rPr>
              <a:t>C scale.</a:t>
            </a:r>
            <a:endParaRPr lang="tr-TR" sz="2800" dirty="0"/>
          </a:p>
        </p:txBody>
      </p:sp>
    </p:spTree>
    <p:extLst>
      <p:ext uri="{BB962C8B-B14F-4D97-AF65-F5344CB8AC3E}">
        <p14:creationId xmlns:p14="http://schemas.microsoft.com/office/powerpoint/2010/main" val="3577525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94709" y="612154"/>
            <a:ext cx="6096000" cy="1754326"/>
          </a:xfrm>
          <a:prstGeom prst="rect">
            <a:avLst/>
          </a:prstGeom>
        </p:spPr>
        <p:txBody>
          <a:bodyPr>
            <a:spAutoFit/>
          </a:bodyPr>
          <a:lstStyle/>
          <a:p>
            <a:r>
              <a:rPr lang="en-US" b="1" i="0" dirty="0" smtClean="0">
                <a:solidFill>
                  <a:srgbClr val="000000"/>
                </a:solidFill>
                <a:effectLst/>
                <a:latin typeface="Helvetica" panose="020B0604020202020204" pitchFamily="34" charset="0"/>
              </a:rPr>
              <a:t>What the mass spectrometer output looks like</a:t>
            </a:r>
            <a:endParaRPr lang="en-US" b="0" i="0" dirty="0" smtClean="0">
              <a:solidFill>
                <a:srgbClr val="000000"/>
              </a:solidFill>
              <a:effectLst/>
              <a:latin typeface="Helvetica" panose="020B0604020202020204" pitchFamily="34" charset="0"/>
            </a:endParaRPr>
          </a:p>
          <a:p>
            <a:r>
              <a:rPr lang="en-US" b="0" i="0" dirty="0" smtClean="0">
                <a:solidFill>
                  <a:srgbClr val="000000"/>
                </a:solidFill>
                <a:effectLst/>
                <a:latin typeface="Helvetica" panose="020B0604020202020204" pitchFamily="34" charset="0"/>
              </a:rPr>
              <a:t>The output from the chart recorder is usually simplified into a "stick diagram". This shows the relative current produced by ions of varying mass/charge ratio.</a:t>
            </a:r>
          </a:p>
          <a:p>
            <a:endParaRPr lang="tr-TR" b="0" i="0" dirty="0" smtClean="0">
              <a:solidFill>
                <a:srgbClr val="000000"/>
              </a:solidFill>
              <a:effectLst/>
              <a:latin typeface="Helvetica" panose="020B0604020202020204" pitchFamily="34" charset="0"/>
            </a:endParaRPr>
          </a:p>
          <a:p>
            <a:r>
              <a:rPr lang="en-US" b="0" i="0" dirty="0" smtClean="0">
                <a:solidFill>
                  <a:srgbClr val="000000"/>
                </a:solidFill>
                <a:effectLst/>
                <a:latin typeface="Helvetica" panose="020B0604020202020204" pitchFamily="34" charset="0"/>
              </a:rPr>
              <a:t>The stick diagram for molybdenum looks </a:t>
            </a:r>
            <a:r>
              <a:rPr lang="en-US" b="0" i="0" dirty="0" err="1" smtClean="0">
                <a:solidFill>
                  <a:srgbClr val="000000"/>
                </a:solidFill>
                <a:effectLst/>
                <a:latin typeface="Helvetica" panose="020B0604020202020204" pitchFamily="34" charset="0"/>
              </a:rPr>
              <a:t>lilke</a:t>
            </a:r>
            <a:r>
              <a:rPr lang="en-US" b="0" i="0" dirty="0" smtClean="0">
                <a:solidFill>
                  <a:srgbClr val="000000"/>
                </a:solidFill>
                <a:effectLst/>
                <a:latin typeface="Helvetica" panose="020B0604020202020204" pitchFamily="34" charset="0"/>
              </a:rPr>
              <a:t> this:</a:t>
            </a:r>
            <a:endParaRPr lang="en-US" b="0" i="0" dirty="0">
              <a:solidFill>
                <a:srgbClr val="000000"/>
              </a:solidFill>
              <a:effectLst/>
              <a:latin typeface="Helvetica" panose="020B0604020202020204" pitchFamily="34" charset="0"/>
            </a:endParaRPr>
          </a:p>
        </p:txBody>
      </p:sp>
    </p:spTree>
    <p:extLst>
      <p:ext uri="{BB962C8B-B14F-4D97-AF65-F5344CB8AC3E}">
        <p14:creationId xmlns:p14="http://schemas.microsoft.com/office/powerpoint/2010/main" val="3560936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2909" y="2986520"/>
            <a:ext cx="3962400" cy="1924050"/>
          </a:xfrm>
          <a:prstGeom prst="rect">
            <a:avLst/>
          </a:prstGeom>
        </p:spPr>
      </p:pic>
    </p:spTree>
    <p:extLst>
      <p:ext uri="{BB962C8B-B14F-4D97-AF65-F5344CB8AC3E}">
        <p14:creationId xmlns:p14="http://schemas.microsoft.com/office/powerpoint/2010/main" val="23824572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247</Words>
  <Application>Microsoft Office PowerPoint</Application>
  <PresentationFormat>Widescreen</PresentationFormat>
  <Paragraphs>11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Helvetica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 SPECTROMETRY</dc:title>
  <dc:creator>kullanicii</dc:creator>
  <cp:lastModifiedBy>kullanicii</cp:lastModifiedBy>
  <cp:revision>5</cp:revision>
  <dcterms:created xsi:type="dcterms:W3CDTF">2018-10-26T06:20:38Z</dcterms:created>
  <dcterms:modified xsi:type="dcterms:W3CDTF">2019-02-19T12:18:53Z</dcterms:modified>
</cp:coreProperties>
</file>