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309" r:id="rId3"/>
    <p:sldId id="328" r:id="rId4"/>
    <p:sldId id="329" r:id="rId5"/>
    <p:sldId id="330" r:id="rId6"/>
    <p:sldId id="331" r:id="rId7"/>
    <p:sldId id="310" r:id="rId8"/>
    <p:sldId id="333" r:id="rId9"/>
    <p:sldId id="334" r:id="rId10"/>
    <p:sldId id="351" r:id="rId11"/>
    <p:sldId id="335" r:id="rId12"/>
    <p:sldId id="311" r:id="rId13"/>
    <p:sldId id="336" r:id="rId14"/>
    <p:sldId id="337" r:id="rId15"/>
    <p:sldId id="338" r:id="rId16"/>
    <p:sldId id="339" r:id="rId17"/>
    <p:sldId id="352" r:id="rId18"/>
    <p:sldId id="340" r:id="rId19"/>
    <p:sldId id="350" r:id="rId20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3"/>
    <p:restoredTop sz="93077"/>
  </p:normalViewPr>
  <p:slideViewPr>
    <p:cSldViewPr>
      <p:cViewPr varScale="1">
        <p:scale>
          <a:sx n="59" d="100"/>
          <a:sy n="59" d="100"/>
        </p:scale>
        <p:origin x="102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6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65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96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72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42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19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56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28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61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1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6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2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83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5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21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08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97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98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784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btecer@ankara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4881" y="1415897"/>
            <a:ext cx="8597265" cy="1319530"/>
          </a:xfrm>
          <a:custGeom>
            <a:avLst/>
            <a:gdLst/>
            <a:ahLst/>
            <a:cxnLst/>
            <a:rect l="l" t="t" r="r" b="b"/>
            <a:pathLst>
              <a:path w="8597265" h="1319530">
                <a:moveTo>
                  <a:pt x="0" y="219862"/>
                </a:moveTo>
                <a:lnTo>
                  <a:pt x="4466" y="175552"/>
                </a:lnTo>
                <a:lnTo>
                  <a:pt x="17277" y="134281"/>
                </a:lnTo>
                <a:lnTo>
                  <a:pt x="37548" y="96935"/>
                </a:lnTo>
                <a:lnTo>
                  <a:pt x="64396" y="64396"/>
                </a:lnTo>
                <a:lnTo>
                  <a:pt x="96935" y="37549"/>
                </a:lnTo>
                <a:lnTo>
                  <a:pt x="134281" y="17277"/>
                </a:lnTo>
                <a:lnTo>
                  <a:pt x="175552" y="4466"/>
                </a:lnTo>
                <a:lnTo>
                  <a:pt x="219862" y="0"/>
                </a:lnTo>
                <a:lnTo>
                  <a:pt x="8376814" y="0"/>
                </a:lnTo>
                <a:lnTo>
                  <a:pt x="8421122" y="4466"/>
                </a:lnTo>
                <a:lnTo>
                  <a:pt x="8462392" y="17277"/>
                </a:lnTo>
                <a:lnTo>
                  <a:pt x="8499738" y="37549"/>
                </a:lnTo>
                <a:lnTo>
                  <a:pt x="8532277" y="64396"/>
                </a:lnTo>
                <a:lnTo>
                  <a:pt x="8559124" y="96935"/>
                </a:lnTo>
                <a:lnTo>
                  <a:pt x="8579396" y="134281"/>
                </a:lnTo>
                <a:lnTo>
                  <a:pt x="8592207" y="175552"/>
                </a:lnTo>
                <a:lnTo>
                  <a:pt x="8596674" y="219862"/>
                </a:lnTo>
                <a:lnTo>
                  <a:pt x="8596674" y="1099310"/>
                </a:lnTo>
                <a:lnTo>
                  <a:pt x="8592207" y="1143621"/>
                </a:lnTo>
                <a:lnTo>
                  <a:pt x="8579396" y="1184893"/>
                </a:lnTo>
                <a:lnTo>
                  <a:pt x="8559124" y="1222241"/>
                </a:lnTo>
                <a:lnTo>
                  <a:pt x="8532277" y="1254781"/>
                </a:lnTo>
                <a:lnTo>
                  <a:pt x="8499738" y="1281630"/>
                </a:lnTo>
                <a:lnTo>
                  <a:pt x="8462392" y="1301902"/>
                </a:lnTo>
                <a:lnTo>
                  <a:pt x="8421122" y="1314713"/>
                </a:lnTo>
                <a:lnTo>
                  <a:pt x="8376814" y="1319180"/>
                </a:lnTo>
                <a:lnTo>
                  <a:pt x="219862" y="1319180"/>
                </a:lnTo>
                <a:lnTo>
                  <a:pt x="175552" y="1314713"/>
                </a:lnTo>
                <a:lnTo>
                  <a:pt x="134281" y="1301902"/>
                </a:lnTo>
                <a:lnTo>
                  <a:pt x="96935" y="1281630"/>
                </a:lnTo>
                <a:lnTo>
                  <a:pt x="64396" y="1254781"/>
                </a:lnTo>
                <a:lnTo>
                  <a:pt x="37548" y="1222241"/>
                </a:lnTo>
                <a:lnTo>
                  <a:pt x="17277" y="1184893"/>
                </a:lnTo>
                <a:lnTo>
                  <a:pt x="4466" y="1143621"/>
                </a:lnTo>
                <a:lnTo>
                  <a:pt x="0" y="1099310"/>
                </a:lnTo>
                <a:lnTo>
                  <a:pt x="0" y="219862"/>
                </a:lnTo>
                <a:close/>
              </a:path>
            </a:pathLst>
          </a:custGeom>
          <a:ln w="12700">
            <a:solidFill>
              <a:srgbClr val="FE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1466" y="1602231"/>
            <a:ext cx="766508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500" spc="-225" dirty="0">
                <a:solidFill>
                  <a:srgbClr val="92D050"/>
                </a:solidFill>
              </a:rPr>
              <a:t>GENEL</a:t>
            </a:r>
            <a:r>
              <a:rPr sz="5500" spc="-465" dirty="0">
                <a:solidFill>
                  <a:srgbClr val="92D050"/>
                </a:solidFill>
              </a:rPr>
              <a:t> </a:t>
            </a:r>
            <a:r>
              <a:rPr sz="5500" spc="-280" dirty="0">
                <a:solidFill>
                  <a:srgbClr val="92D050"/>
                </a:solidFill>
              </a:rPr>
              <a:t>MİKROBİYOLOJİ</a:t>
            </a:r>
            <a:endParaRPr sz="5500" dirty="0"/>
          </a:p>
        </p:txBody>
      </p:sp>
      <p:sp>
        <p:nvSpPr>
          <p:cNvPr id="6" name="object 6"/>
          <p:cNvSpPr txBox="1"/>
          <p:nvPr/>
        </p:nvSpPr>
        <p:spPr>
          <a:xfrm>
            <a:off x="3084576" y="3564178"/>
            <a:ext cx="6019800" cy="24650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70"/>
              </a:spcBef>
            </a:pPr>
            <a:r>
              <a:rPr sz="3600" spc="-175" dirty="0">
                <a:solidFill>
                  <a:srgbClr val="FFFFFF"/>
                </a:solidFill>
                <a:latin typeface="Verdana"/>
                <a:cs typeface="Verdana"/>
              </a:rPr>
              <a:t>NİLGÜN 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BAŞAK</a:t>
            </a:r>
            <a:r>
              <a:rPr sz="36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Verdana"/>
                <a:cs typeface="Verdana"/>
              </a:rPr>
              <a:t>TECER</a:t>
            </a:r>
            <a:endParaRPr sz="3600" dirty="0"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ÖĞRETİM 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GÖREVLİSİ  </a:t>
            </a:r>
            <a:endParaRPr lang="tr-TR" sz="2200" spc="-16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ANKARA</a:t>
            </a:r>
            <a:r>
              <a:rPr sz="22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ÜNİVERSİTESİ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KALECİK </a:t>
            </a:r>
            <a:r>
              <a:rPr sz="2200" spc="-190" dirty="0">
                <a:solidFill>
                  <a:srgbClr val="FFFFFF"/>
                </a:solidFill>
                <a:latin typeface="Verdana"/>
                <a:cs typeface="Verdana"/>
              </a:rPr>
              <a:t>MESLEK</a:t>
            </a:r>
            <a:r>
              <a:rPr sz="2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YÜKSEKOKULU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E-posta: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nbtecer@ankara.edu.tr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8E791EEB-C053-5341-A2DB-EAAB3C85C72C}"/>
              </a:ext>
            </a:extLst>
          </p:cNvPr>
          <p:cNvSpPr/>
          <p:nvPr/>
        </p:nvSpPr>
        <p:spPr>
          <a:xfrm>
            <a:off x="381000" y="-9601200"/>
            <a:ext cx="8991600" cy="708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sz="2000" dirty="0">
              <a:latin typeface="Times New Roman"/>
              <a:cs typeface="Times New Roman"/>
            </a:endParaRPr>
          </a:p>
          <a:p>
            <a:pPr marL="184880" lvl="1" indent="-176736">
              <a:buAutoNum type="arabicPeriod"/>
              <a:tabLst>
                <a:tab pos="185288" algn="l"/>
              </a:tabLst>
            </a:pPr>
            <a:r>
              <a:rPr lang="tr-TR" sz="2000" b="1" spc="-42" dirty="0" err="1">
                <a:latin typeface="Arial"/>
                <a:cs typeface="Arial"/>
              </a:rPr>
              <a:t>Makrobesinler</a:t>
            </a:r>
            <a:endParaRPr lang="tr-TR" sz="2000" dirty="0">
              <a:latin typeface="Arial"/>
              <a:cs typeface="Arial"/>
            </a:endParaRPr>
          </a:p>
          <a:p>
            <a:pPr lvl="1">
              <a:spcBef>
                <a:spcPts val="3"/>
              </a:spcBef>
              <a:buFont typeface="Arial"/>
              <a:buAutoNum type="arabicPeriod"/>
            </a:pPr>
            <a:endParaRPr lang="tr-TR" sz="2000" dirty="0">
              <a:latin typeface="Times New Roman"/>
              <a:cs typeface="Times New Roman"/>
            </a:endParaRPr>
          </a:p>
          <a:p>
            <a:pPr marL="304197" marR="3258" lvl="2" indent="-146601" algn="just">
              <a:lnSpc>
                <a:spcPct val="117500"/>
              </a:lnSpc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latin typeface="Arial"/>
                <a:cs typeface="Arial"/>
              </a:rPr>
              <a:t>Karbon</a:t>
            </a:r>
            <a:r>
              <a:rPr lang="tr-TR" sz="2000" spc="-58" dirty="0">
                <a:latin typeface="Arial"/>
                <a:cs typeface="Arial"/>
              </a:rPr>
              <a:t>, </a:t>
            </a:r>
            <a:r>
              <a:rPr lang="tr-TR" sz="2000" spc="-10" dirty="0">
                <a:latin typeface="Arial"/>
                <a:cs typeface="Arial"/>
              </a:rPr>
              <a:t>bütün </a:t>
            </a:r>
            <a:r>
              <a:rPr lang="tr-TR" sz="2000" spc="-26" dirty="0">
                <a:latin typeface="Arial"/>
                <a:cs typeface="Arial"/>
              </a:rPr>
              <a:t>mikroorganizmaların </a:t>
            </a:r>
            <a:r>
              <a:rPr lang="tr-TR" sz="2000" spc="-22" dirty="0">
                <a:latin typeface="Arial"/>
                <a:cs typeface="Arial"/>
              </a:rPr>
              <a:t>protoplazmalarının </a:t>
            </a:r>
            <a:r>
              <a:rPr lang="tr-TR" sz="2000" spc="-42" dirty="0">
                <a:latin typeface="Arial"/>
                <a:cs typeface="Arial"/>
              </a:rPr>
              <a:t>yapısında </a:t>
            </a:r>
            <a:r>
              <a:rPr lang="tr-TR" sz="2000" spc="-26" dirty="0">
                <a:latin typeface="Arial"/>
                <a:cs typeface="Arial"/>
              </a:rPr>
              <a:t>bulunan </a:t>
            </a:r>
            <a:r>
              <a:rPr lang="tr-TR" sz="2000" spc="-16" dirty="0">
                <a:latin typeface="Arial"/>
                <a:cs typeface="Arial"/>
              </a:rPr>
              <a:t>karbonhidrat, </a:t>
            </a:r>
            <a:r>
              <a:rPr lang="tr-TR" sz="2000" spc="-10" dirty="0">
                <a:latin typeface="Arial"/>
                <a:cs typeface="Arial"/>
              </a:rPr>
              <a:t>protein 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0" dirty="0" err="1">
                <a:latin typeface="Arial"/>
                <a:cs typeface="Arial"/>
              </a:rPr>
              <a:t>lipidlerin</a:t>
            </a:r>
            <a:r>
              <a:rPr lang="tr-TR" sz="2000" spc="-10" dirty="0">
                <a:latin typeface="Arial"/>
                <a:cs typeface="Arial"/>
              </a:rPr>
              <a:t> </a:t>
            </a:r>
            <a:r>
              <a:rPr lang="tr-TR" sz="2000" spc="-45" dirty="0">
                <a:latin typeface="Arial"/>
                <a:cs typeface="Arial"/>
              </a:rPr>
              <a:t>yapısına</a:t>
            </a:r>
            <a:r>
              <a:rPr lang="tr-TR" sz="2000" spc="-73" dirty="0">
                <a:latin typeface="Arial"/>
                <a:cs typeface="Arial"/>
              </a:rPr>
              <a:t> </a:t>
            </a:r>
            <a:r>
              <a:rPr lang="tr-TR" sz="2000" spc="-16" dirty="0">
                <a:latin typeface="Arial"/>
                <a:cs typeface="Arial"/>
              </a:rPr>
              <a:t>girmektedir.</a:t>
            </a:r>
            <a:endParaRPr lang="tr-TR" sz="2000" dirty="0">
              <a:latin typeface="Arial"/>
              <a:cs typeface="Arial"/>
            </a:endParaRPr>
          </a:p>
          <a:p>
            <a:pPr marL="304197" marR="3258" lvl="2" indent="-146601" algn="just">
              <a:lnSpc>
                <a:spcPct val="117300"/>
              </a:lnSpc>
              <a:spcBef>
                <a:spcPts val="32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32" dirty="0">
                <a:latin typeface="Arial"/>
                <a:cs typeface="Arial"/>
              </a:rPr>
              <a:t>Nitrojen </a:t>
            </a:r>
            <a:r>
              <a:rPr lang="tr-TR" sz="2000" spc="-3" dirty="0">
                <a:latin typeface="Arial"/>
                <a:cs typeface="Arial"/>
              </a:rPr>
              <a:t>tipik bir </a:t>
            </a:r>
            <a:r>
              <a:rPr lang="tr-TR" sz="2000" spc="-16" dirty="0">
                <a:latin typeface="Arial"/>
                <a:cs typeface="Arial"/>
              </a:rPr>
              <a:t>bakteri </a:t>
            </a:r>
            <a:r>
              <a:rPr lang="tr-TR" sz="2000" spc="-32" dirty="0">
                <a:latin typeface="Arial"/>
                <a:cs typeface="Arial"/>
              </a:rPr>
              <a:t>hücresinde </a:t>
            </a:r>
            <a:r>
              <a:rPr lang="tr-TR" sz="2000" spc="-48" dirty="0">
                <a:latin typeface="Arial"/>
                <a:cs typeface="Arial"/>
              </a:rPr>
              <a:t>%12-15 </a:t>
            </a:r>
            <a:r>
              <a:rPr lang="tr-TR" sz="2000" spc="-29" dirty="0">
                <a:latin typeface="Arial"/>
                <a:cs typeface="Arial"/>
              </a:rPr>
              <a:t>oranında </a:t>
            </a:r>
            <a:r>
              <a:rPr lang="tr-TR" sz="2000" spc="-22" dirty="0">
                <a:latin typeface="Arial"/>
                <a:cs typeface="Arial"/>
              </a:rPr>
              <a:t>bulunmaktadır. </a:t>
            </a:r>
            <a:r>
              <a:rPr lang="tr-TR" sz="2000" spc="-10" dirty="0">
                <a:latin typeface="Arial"/>
                <a:cs typeface="Arial"/>
              </a:rPr>
              <a:t>Nitrojen </a:t>
            </a:r>
            <a:r>
              <a:rPr lang="tr-TR" sz="2000" spc="-6" dirty="0">
                <a:latin typeface="Arial"/>
                <a:cs typeface="Arial"/>
              </a:rPr>
              <a:t>protein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nükleik 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13" dirty="0">
                <a:latin typeface="Arial"/>
                <a:cs typeface="Arial"/>
              </a:rPr>
              <a:t>temel</a:t>
            </a:r>
            <a:r>
              <a:rPr lang="tr-TR" sz="2000" spc="170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bileşenidir. </a:t>
            </a:r>
            <a:r>
              <a:rPr lang="tr-TR" sz="2000" spc="-29" dirty="0">
                <a:latin typeface="Arial"/>
                <a:cs typeface="Arial"/>
              </a:rPr>
              <a:t>Birçok </a:t>
            </a:r>
            <a:r>
              <a:rPr lang="tr-TR" sz="2000" spc="-16" dirty="0">
                <a:latin typeface="Arial"/>
                <a:cs typeface="Arial"/>
              </a:rPr>
              <a:t>bakterinin </a:t>
            </a:r>
            <a:r>
              <a:rPr lang="tr-TR" sz="2000" spc="-32" dirty="0">
                <a:latin typeface="Arial"/>
                <a:cs typeface="Arial"/>
              </a:rPr>
              <a:t>kompleks </a:t>
            </a:r>
            <a:r>
              <a:rPr lang="tr-TR" sz="2000" spc="-22" dirty="0" err="1">
                <a:latin typeface="Arial"/>
                <a:cs typeface="Arial"/>
              </a:rPr>
              <a:t>polisakkarit</a:t>
            </a:r>
            <a:r>
              <a:rPr lang="tr-TR" sz="2000" spc="-22" dirty="0">
                <a:latin typeface="Arial"/>
                <a:cs typeface="Arial"/>
              </a:rPr>
              <a:t> olan </a:t>
            </a:r>
            <a:r>
              <a:rPr lang="tr-TR" sz="2000" spc="-19" dirty="0" err="1">
                <a:latin typeface="Arial"/>
                <a:cs typeface="Arial"/>
              </a:rPr>
              <a:t>peptidoglikan</a:t>
            </a:r>
            <a:r>
              <a:rPr lang="tr-TR" sz="2000" spc="-19" dirty="0">
                <a:latin typeface="Arial"/>
                <a:cs typeface="Arial"/>
              </a:rPr>
              <a:t>  </a:t>
            </a:r>
            <a:r>
              <a:rPr lang="tr-TR" sz="2000" spc="-35" dirty="0">
                <a:latin typeface="Arial"/>
                <a:cs typeface="Arial"/>
              </a:rPr>
              <a:t>tabakasında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9" dirty="0">
                <a:latin typeface="Arial"/>
                <a:cs typeface="Arial"/>
              </a:rPr>
              <a:t>hücre </a:t>
            </a:r>
            <a:r>
              <a:rPr lang="tr-TR" sz="2000" spc="-32" dirty="0">
                <a:latin typeface="Arial"/>
                <a:cs typeface="Arial"/>
              </a:rPr>
              <a:t>duvarında </a:t>
            </a:r>
            <a:r>
              <a:rPr lang="tr-TR" sz="2000" spc="-16" dirty="0">
                <a:latin typeface="Arial"/>
                <a:cs typeface="Arial"/>
              </a:rPr>
              <a:t>bulunur. </a:t>
            </a:r>
            <a:r>
              <a:rPr lang="tr-TR" sz="2000" spc="-26" dirty="0">
                <a:latin typeface="Arial"/>
                <a:cs typeface="Arial"/>
              </a:rPr>
              <a:t>Amino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45" dirty="0">
                <a:latin typeface="Arial"/>
                <a:cs typeface="Arial"/>
              </a:rPr>
              <a:t>başlıca</a:t>
            </a:r>
            <a:r>
              <a:rPr lang="tr-TR" sz="2000" spc="-106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bileşenidir.</a:t>
            </a:r>
            <a:endParaRPr lang="tr-TR" sz="2000" dirty="0">
              <a:latin typeface="Arial"/>
              <a:cs typeface="Arial"/>
            </a:endParaRPr>
          </a:p>
          <a:p>
            <a:pPr marL="304197" marR="4479" lvl="2" indent="-146601" algn="just">
              <a:lnSpc>
                <a:spcPct val="117300"/>
              </a:lnSpc>
              <a:spcBef>
                <a:spcPts val="29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latin typeface="Arial"/>
                <a:cs typeface="Arial"/>
              </a:rPr>
              <a:t>Fosfor</a:t>
            </a:r>
            <a:r>
              <a:rPr lang="tr-TR" sz="2000" spc="-58" dirty="0">
                <a:latin typeface="Arial"/>
                <a:cs typeface="Arial"/>
              </a:rPr>
              <a:t>, </a:t>
            </a:r>
            <a:r>
              <a:rPr lang="tr-TR" sz="2000" spc="-42" dirty="0">
                <a:latin typeface="Arial"/>
                <a:cs typeface="Arial"/>
              </a:rPr>
              <a:t>doğada </a:t>
            </a:r>
            <a:r>
              <a:rPr lang="tr-TR" sz="2000" spc="-26" dirty="0">
                <a:latin typeface="Arial"/>
                <a:cs typeface="Arial"/>
              </a:rPr>
              <a:t>organik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inorganik </a:t>
            </a:r>
            <a:r>
              <a:rPr lang="tr-TR" sz="2000" spc="-19" dirty="0">
                <a:latin typeface="Arial"/>
                <a:cs typeface="Arial"/>
              </a:rPr>
              <a:t>formda </a:t>
            </a:r>
            <a:r>
              <a:rPr lang="tr-TR" sz="2000" spc="-22" dirty="0">
                <a:latin typeface="Arial"/>
                <a:cs typeface="Arial"/>
              </a:rPr>
              <a:t>bulunmaktadır. </a:t>
            </a:r>
            <a:r>
              <a:rPr lang="tr-TR" sz="2000" spc="-51" dirty="0">
                <a:latin typeface="Arial"/>
                <a:cs typeface="Arial"/>
              </a:rPr>
              <a:t>Başlıca </a:t>
            </a:r>
            <a:r>
              <a:rPr lang="tr-TR" sz="2000" spc="-13" dirty="0" err="1">
                <a:latin typeface="Arial"/>
                <a:cs typeface="Arial"/>
              </a:rPr>
              <a:t>fosfolipid</a:t>
            </a:r>
            <a:r>
              <a:rPr lang="tr-TR" sz="2000" spc="-13" dirty="0">
                <a:latin typeface="Arial"/>
                <a:cs typeface="Arial"/>
              </a:rPr>
              <a:t>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nükleik </a:t>
            </a:r>
            <a:r>
              <a:rPr lang="tr-TR" sz="2000" spc="-16" dirty="0">
                <a:latin typeface="Arial"/>
                <a:cs typeface="Arial"/>
              </a:rPr>
              <a:t>asitlerin  </a:t>
            </a:r>
            <a:r>
              <a:rPr lang="tr-TR" sz="2000" spc="-42" dirty="0">
                <a:latin typeface="Arial"/>
                <a:cs typeface="Arial"/>
              </a:rPr>
              <a:t>yapısında </a:t>
            </a:r>
            <a:r>
              <a:rPr lang="tr-TR" sz="2000" spc="-16" dirty="0">
                <a:latin typeface="Arial"/>
                <a:cs typeface="Arial"/>
              </a:rPr>
              <a:t>bulunur. </a:t>
            </a:r>
            <a:r>
              <a:rPr lang="tr-TR" sz="2000" spc="-29" dirty="0">
                <a:latin typeface="Arial"/>
                <a:cs typeface="Arial"/>
              </a:rPr>
              <a:t>Enerji isteyen </a:t>
            </a:r>
            <a:r>
              <a:rPr lang="tr-TR" sz="2000" spc="-38" dirty="0">
                <a:latin typeface="Arial"/>
                <a:cs typeface="Arial"/>
              </a:rPr>
              <a:t>sentez </a:t>
            </a:r>
            <a:r>
              <a:rPr lang="tr-TR" sz="2000" spc="-22" dirty="0">
                <a:latin typeface="Arial"/>
                <a:cs typeface="Arial"/>
              </a:rPr>
              <a:t>olayları </a:t>
            </a:r>
            <a:r>
              <a:rPr lang="tr-TR" sz="2000" spc="-19" dirty="0">
                <a:latin typeface="Arial"/>
                <a:cs typeface="Arial"/>
              </a:rPr>
              <a:t>için, </a:t>
            </a:r>
            <a:r>
              <a:rPr lang="tr-TR" sz="2000" spc="-22" dirty="0">
                <a:latin typeface="Arial"/>
                <a:cs typeface="Arial"/>
              </a:rPr>
              <a:t>enerjice </a:t>
            </a:r>
            <a:r>
              <a:rPr lang="tr-TR" sz="2000" spc="-38" dirty="0">
                <a:latin typeface="Arial"/>
                <a:cs typeface="Arial"/>
              </a:rPr>
              <a:t>zengin </a:t>
            </a:r>
            <a:r>
              <a:rPr lang="tr-TR" sz="2000" spc="-32" dirty="0">
                <a:latin typeface="Arial"/>
                <a:cs typeface="Arial"/>
              </a:rPr>
              <a:t>bağlar </a:t>
            </a:r>
            <a:r>
              <a:rPr lang="tr-TR" sz="2000" spc="-38" dirty="0">
                <a:latin typeface="Arial"/>
                <a:cs typeface="Arial"/>
              </a:rPr>
              <a:t>taşıyan </a:t>
            </a:r>
            <a:r>
              <a:rPr lang="tr-TR" sz="2000" spc="-16" dirty="0">
                <a:latin typeface="Arial"/>
                <a:cs typeface="Arial"/>
              </a:rPr>
              <a:t>fosfat </a:t>
            </a:r>
            <a:r>
              <a:rPr lang="tr-TR" sz="2000" spc="-61" dirty="0">
                <a:latin typeface="Arial"/>
                <a:cs typeface="Arial"/>
              </a:rPr>
              <a:t>(ADP,  </a:t>
            </a:r>
            <a:r>
              <a:rPr lang="tr-TR" sz="2000" spc="-71" dirty="0">
                <a:latin typeface="Arial"/>
                <a:cs typeface="Arial"/>
              </a:rPr>
              <a:t>ATP) </a:t>
            </a:r>
            <a:r>
              <a:rPr lang="tr-TR" sz="2000" spc="-32" dirty="0">
                <a:latin typeface="Arial"/>
                <a:cs typeface="Arial"/>
              </a:rPr>
              <a:t>bağlarından</a:t>
            </a:r>
            <a:r>
              <a:rPr lang="tr-TR" sz="2000" spc="-16" dirty="0">
                <a:latin typeface="Arial"/>
                <a:cs typeface="Arial"/>
              </a:rPr>
              <a:t> </a:t>
            </a:r>
            <a:r>
              <a:rPr lang="tr-TR" sz="2000" spc="-22" dirty="0">
                <a:latin typeface="Arial"/>
                <a:cs typeface="Arial"/>
              </a:rPr>
              <a:t>yararlanılır.</a:t>
            </a:r>
            <a:endParaRPr lang="tr-TR" sz="2000" dirty="0">
              <a:latin typeface="Arial"/>
              <a:cs typeface="Arial"/>
            </a:endParaRPr>
          </a:p>
          <a:p>
            <a:pPr marL="304197" lvl="2" indent="-146601">
              <a:spcBef>
                <a:spcPts val="176"/>
              </a:spcBef>
              <a:buFont typeface="Symbol"/>
              <a:buChar char=""/>
              <a:tabLst>
                <a:tab pos="304197" algn="l"/>
                <a:tab pos="304605" algn="l"/>
              </a:tabLst>
            </a:pPr>
            <a:r>
              <a:rPr lang="tr-TR" sz="2000" b="1" spc="-48" dirty="0">
                <a:latin typeface="Arial"/>
                <a:cs typeface="Arial"/>
              </a:rPr>
              <a:t>Kükürt</a:t>
            </a:r>
            <a:r>
              <a:rPr lang="tr-TR" sz="2000" spc="-48" dirty="0">
                <a:latin typeface="Arial"/>
                <a:cs typeface="Arial"/>
              </a:rPr>
              <a:t>, </a:t>
            </a:r>
            <a:r>
              <a:rPr lang="tr-TR" sz="2000" spc="-26" dirty="0" err="1">
                <a:latin typeface="Arial"/>
                <a:cs typeface="Arial"/>
              </a:rPr>
              <a:t>sistein</a:t>
            </a:r>
            <a:r>
              <a:rPr lang="tr-TR" sz="2000" spc="-26" dirty="0">
                <a:latin typeface="Arial"/>
                <a:cs typeface="Arial"/>
              </a:rPr>
              <a:t> </a:t>
            </a:r>
            <a:r>
              <a:rPr lang="tr-TR" sz="2000" spc="-35" dirty="0">
                <a:latin typeface="Arial"/>
                <a:cs typeface="Arial"/>
              </a:rPr>
              <a:t>ve </a:t>
            </a:r>
            <a:r>
              <a:rPr lang="tr-TR" sz="2000" spc="-13" dirty="0" err="1">
                <a:latin typeface="Arial"/>
                <a:cs typeface="Arial"/>
              </a:rPr>
              <a:t>metionin</a:t>
            </a:r>
            <a:r>
              <a:rPr lang="tr-TR" sz="2000" spc="-13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gibi </a:t>
            </a:r>
            <a:r>
              <a:rPr lang="tr-TR" sz="2000" spc="-22" dirty="0">
                <a:latin typeface="Arial"/>
                <a:cs typeface="Arial"/>
              </a:rPr>
              <a:t>amino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42" dirty="0">
                <a:latin typeface="Arial"/>
                <a:cs typeface="Arial"/>
              </a:rPr>
              <a:t>yapısında</a:t>
            </a:r>
            <a:r>
              <a:rPr lang="tr-TR" sz="2000" spc="-151" dirty="0">
                <a:latin typeface="Arial"/>
                <a:cs typeface="Arial"/>
              </a:rPr>
              <a:t> </a:t>
            </a:r>
            <a:r>
              <a:rPr lang="tr-TR" sz="2000" spc="-16" dirty="0">
                <a:latin typeface="Arial"/>
                <a:cs typeface="Arial"/>
              </a:rPr>
              <a:t>bulunur.</a:t>
            </a:r>
            <a:endParaRPr lang="tr-TR" sz="2000" dirty="0">
              <a:latin typeface="Arial"/>
              <a:cs typeface="Arial"/>
            </a:endParaRPr>
          </a:p>
          <a:p>
            <a:pPr marL="304197" marR="4887" lvl="2" indent="-146601" algn="just">
              <a:lnSpc>
                <a:spcPct val="116399"/>
              </a:lnSpc>
              <a:spcBef>
                <a:spcPts val="48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5" dirty="0">
                <a:latin typeface="Arial"/>
                <a:cs typeface="Arial"/>
              </a:rPr>
              <a:t>Potasyuma</a:t>
            </a:r>
            <a:r>
              <a:rPr lang="tr-TR" sz="2000" spc="-55" dirty="0">
                <a:latin typeface="Arial"/>
                <a:cs typeface="Arial"/>
              </a:rPr>
              <a:t>, </a:t>
            </a:r>
            <a:r>
              <a:rPr lang="tr-TR" sz="2000" spc="-10" dirty="0">
                <a:latin typeface="Arial"/>
                <a:cs typeface="Arial"/>
              </a:rPr>
              <a:t>bütün </a:t>
            </a:r>
            <a:r>
              <a:rPr lang="tr-TR" sz="2000" spc="-29" dirty="0">
                <a:latin typeface="Arial"/>
                <a:cs typeface="Arial"/>
              </a:rPr>
              <a:t>organizmalar gereksinim </a:t>
            </a:r>
            <a:r>
              <a:rPr lang="tr-TR" sz="2000" spc="-22" dirty="0">
                <a:latin typeface="Arial"/>
                <a:cs typeface="Arial"/>
              </a:rPr>
              <a:t>duyarlar. </a:t>
            </a:r>
            <a:r>
              <a:rPr lang="tr-TR" sz="2000" spc="-29" dirty="0">
                <a:latin typeface="Arial"/>
                <a:cs typeface="Arial"/>
              </a:rPr>
              <a:t>Hücrelerde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29" dirty="0">
                <a:latin typeface="Arial"/>
                <a:cs typeface="Arial"/>
              </a:rPr>
              <a:t>aktivasyonu,  </a:t>
            </a:r>
            <a:r>
              <a:rPr lang="tr-TR" sz="2000" spc="-19" dirty="0" err="1">
                <a:latin typeface="Arial"/>
                <a:cs typeface="Arial"/>
              </a:rPr>
              <a:t>osmotik</a:t>
            </a:r>
            <a:r>
              <a:rPr lang="tr-TR" sz="2000" spc="-19" dirty="0">
                <a:latin typeface="Arial"/>
                <a:cs typeface="Arial"/>
              </a:rPr>
              <a:t> </a:t>
            </a:r>
            <a:r>
              <a:rPr lang="tr-TR" sz="2000" spc="-42" dirty="0">
                <a:latin typeface="Arial"/>
                <a:cs typeface="Arial"/>
              </a:rPr>
              <a:t>basıncın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9" dirty="0">
                <a:latin typeface="Arial"/>
                <a:cs typeface="Arial"/>
              </a:rPr>
              <a:t>elektriksel </a:t>
            </a:r>
            <a:r>
              <a:rPr lang="tr-TR" sz="2000" spc="-22" dirty="0">
                <a:latin typeface="Arial"/>
                <a:cs typeface="Arial"/>
              </a:rPr>
              <a:t>potansiyelin </a:t>
            </a:r>
            <a:r>
              <a:rPr lang="tr-TR" sz="2000" spc="-38" dirty="0">
                <a:latin typeface="Arial"/>
                <a:cs typeface="Arial"/>
              </a:rPr>
              <a:t>devam </a:t>
            </a:r>
            <a:r>
              <a:rPr lang="tr-TR" sz="2000" spc="-10" dirty="0">
                <a:latin typeface="Arial"/>
                <a:cs typeface="Arial"/>
              </a:rPr>
              <a:t>ettirilebilmesi </a:t>
            </a:r>
            <a:r>
              <a:rPr lang="tr-TR" sz="2000" spc="-16" dirty="0">
                <a:latin typeface="Arial"/>
                <a:cs typeface="Arial"/>
              </a:rPr>
              <a:t>için </a:t>
            </a:r>
            <a:r>
              <a:rPr lang="tr-TR" sz="2000" spc="-29" dirty="0">
                <a:latin typeface="Arial"/>
                <a:cs typeface="Arial"/>
              </a:rPr>
              <a:t>potasyum</a:t>
            </a:r>
            <a:r>
              <a:rPr lang="tr-TR" sz="2000" spc="-138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gereklidir.</a:t>
            </a:r>
            <a:endParaRPr lang="tr-TR" sz="2000" dirty="0">
              <a:latin typeface="Arial"/>
              <a:cs typeface="Arial"/>
            </a:endParaRPr>
          </a:p>
          <a:p>
            <a:pPr marL="304197" marR="4479" lvl="2" indent="-146601" algn="just">
              <a:lnSpc>
                <a:spcPct val="117300"/>
              </a:lnSpc>
              <a:spcBef>
                <a:spcPts val="38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48" dirty="0">
                <a:latin typeface="Arial"/>
                <a:cs typeface="Arial"/>
              </a:rPr>
              <a:t>Magnezyuma</a:t>
            </a:r>
            <a:r>
              <a:rPr lang="tr-TR" sz="2000" spc="-48" dirty="0">
                <a:latin typeface="Arial"/>
                <a:cs typeface="Arial"/>
              </a:rPr>
              <a:t>,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32" dirty="0">
                <a:latin typeface="Arial"/>
                <a:cs typeface="Arial"/>
              </a:rPr>
              <a:t>aktivasyonunda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6" dirty="0">
                <a:latin typeface="Arial"/>
                <a:cs typeface="Arial"/>
              </a:rPr>
              <a:t>bakterilerde </a:t>
            </a:r>
            <a:r>
              <a:rPr lang="tr-TR" sz="2000" spc="-29" dirty="0">
                <a:latin typeface="Arial"/>
                <a:cs typeface="Arial"/>
              </a:rPr>
              <a:t>hücre duvarı </a:t>
            </a:r>
            <a:r>
              <a:rPr lang="tr-TR" sz="2000" spc="-32" dirty="0">
                <a:latin typeface="Arial"/>
                <a:cs typeface="Arial"/>
              </a:rPr>
              <a:t>metabolizmasında  </a:t>
            </a:r>
            <a:r>
              <a:rPr lang="tr-TR" sz="2000" spc="-35" dirty="0">
                <a:latin typeface="Arial"/>
                <a:cs typeface="Arial"/>
              </a:rPr>
              <a:t>gereksinme</a:t>
            </a:r>
            <a:r>
              <a:rPr lang="tr-TR" sz="2000" spc="-38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duyulur.</a:t>
            </a:r>
            <a:endParaRPr lang="tr-TR" sz="2000" dirty="0">
              <a:latin typeface="Arial"/>
              <a:cs typeface="Arial"/>
            </a:endParaRPr>
          </a:p>
          <a:p>
            <a:pPr marL="304197" marR="3258" lvl="2" indent="-146601" algn="just">
              <a:lnSpc>
                <a:spcPct val="118200"/>
              </a:lnSpc>
              <a:spcBef>
                <a:spcPts val="22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latin typeface="Arial"/>
                <a:cs typeface="Arial"/>
              </a:rPr>
              <a:t>Kalsiyum</a:t>
            </a:r>
            <a:r>
              <a:rPr lang="tr-TR" sz="2000" spc="-58" dirty="0">
                <a:latin typeface="Arial"/>
                <a:cs typeface="Arial"/>
              </a:rPr>
              <a:t>,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19" dirty="0" err="1">
                <a:latin typeface="Arial"/>
                <a:cs typeface="Arial"/>
              </a:rPr>
              <a:t>stabilitesi</a:t>
            </a:r>
            <a:r>
              <a:rPr lang="tr-TR" sz="2000" spc="-19" dirty="0">
                <a:latin typeface="Arial"/>
                <a:cs typeface="Arial"/>
              </a:rPr>
              <a:t>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32" dirty="0" err="1">
                <a:latin typeface="Arial"/>
                <a:cs typeface="Arial"/>
              </a:rPr>
              <a:t>sporulasyon</a:t>
            </a:r>
            <a:r>
              <a:rPr lang="tr-TR" sz="2000" spc="-32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için gereklidir. </a:t>
            </a:r>
            <a:r>
              <a:rPr lang="tr-TR" sz="2000" spc="-26" dirty="0">
                <a:latin typeface="Arial"/>
                <a:cs typeface="Arial"/>
              </a:rPr>
              <a:t>Bakteri </a:t>
            </a:r>
            <a:r>
              <a:rPr lang="tr-TR" sz="2000" spc="-29" dirty="0">
                <a:latin typeface="Arial"/>
                <a:cs typeface="Arial"/>
              </a:rPr>
              <a:t>hücre duvarının  </a:t>
            </a:r>
            <a:r>
              <a:rPr lang="tr-TR" sz="2000" spc="-32" dirty="0">
                <a:latin typeface="Arial"/>
                <a:cs typeface="Arial"/>
              </a:rPr>
              <a:t>stabilizasyonunda </a:t>
            </a:r>
            <a:r>
              <a:rPr lang="tr-TR" sz="2000" spc="-3" dirty="0">
                <a:latin typeface="Arial"/>
                <a:cs typeface="Arial"/>
              </a:rPr>
              <a:t>rol</a:t>
            </a:r>
            <a:r>
              <a:rPr lang="tr-TR" sz="2000" spc="-55" dirty="0">
                <a:latin typeface="Arial"/>
                <a:cs typeface="Arial"/>
              </a:rPr>
              <a:t> </a:t>
            </a:r>
            <a:r>
              <a:rPr lang="tr-TR" sz="2000" spc="-26" dirty="0">
                <a:latin typeface="Arial"/>
                <a:cs typeface="Arial"/>
              </a:rPr>
              <a:t>oynar.</a:t>
            </a:r>
            <a:endParaRPr lang="tr-TR" sz="2000" dirty="0">
              <a:latin typeface="Arial"/>
              <a:cs typeface="Arial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93C2FDA-5B31-4942-9B13-7935DABCD6BD}"/>
              </a:ext>
            </a:extLst>
          </p:cNvPr>
          <p:cNvSpPr/>
          <p:nvPr/>
        </p:nvSpPr>
        <p:spPr>
          <a:xfrm>
            <a:off x="609600" y="1143000"/>
            <a:ext cx="11201400" cy="387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sz="2000" dirty="0">
              <a:latin typeface="Times New Roman"/>
              <a:cs typeface="Times New Roman"/>
            </a:endParaRPr>
          </a:p>
          <a:p>
            <a:pPr marL="184880" lvl="1" indent="-176736">
              <a:buAutoNum type="arabicPeriod"/>
              <a:tabLst>
                <a:tab pos="185288" algn="l"/>
              </a:tabLst>
            </a:pPr>
            <a:r>
              <a:rPr lang="tr-TR" sz="2000" b="1" spc="-42" dirty="0" err="1">
                <a:solidFill>
                  <a:schemeClr val="bg1"/>
                </a:solidFill>
                <a:latin typeface="Arial"/>
                <a:cs typeface="Arial"/>
              </a:rPr>
              <a:t>Makrobesinler</a:t>
            </a:r>
            <a:endParaRPr lang="tr-TR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>
              <a:spcBef>
                <a:spcPts val="3"/>
              </a:spcBef>
              <a:buFont typeface="Arial"/>
              <a:buAutoNum type="arabicPeriod"/>
            </a:pPr>
            <a:endParaRPr lang="tr-TR" sz="2000" dirty="0">
              <a:latin typeface="Times New Roman"/>
              <a:cs typeface="Times New Roman"/>
            </a:endParaRPr>
          </a:p>
          <a:p>
            <a:pPr marL="304197" marR="3258" lvl="2" indent="-146601" algn="just">
              <a:lnSpc>
                <a:spcPct val="117500"/>
              </a:lnSpc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solidFill>
                  <a:schemeClr val="bg1"/>
                </a:solidFill>
                <a:latin typeface="Arial"/>
                <a:cs typeface="Arial"/>
              </a:rPr>
              <a:t>Karbon</a:t>
            </a:r>
            <a:r>
              <a:rPr lang="tr-TR" sz="2000" spc="-58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tr-TR" sz="2000" spc="-10" dirty="0">
                <a:latin typeface="Arial"/>
                <a:cs typeface="Arial"/>
              </a:rPr>
              <a:t>bütün </a:t>
            </a:r>
            <a:r>
              <a:rPr lang="tr-TR" sz="2000" spc="-26" dirty="0">
                <a:latin typeface="Arial"/>
                <a:cs typeface="Arial"/>
              </a:rPr>
              <a:t>mikroorganizmaların </a:t>
            </a:r>
            <a:r>
              <a:rPr lang="tr-TR" sz="2000" spc="-22" dirty="0">
                <a:latin typeface="Arial"/>
                <a:cs typeface="Arial"/>
              </a:rPr>
              <a:t>protoplazmalarının </a:t>
            </a:r>
            <a:r>
              <a:rPr lang="tr-TR" sz="2000" spc="-42" dirty="0">
                <a:latin typeface="Arial"/>
                <a:cs typeface="Arial"/>
              </a:rPr>
              <a:t>yapısında </a:t>
            </a:r>
            <a:r>
              <a:rPr lang="tr-TR" sz="2000" spc="-26" dirty="0">
                <a:latin typeface="Arial"/>
                <a:cs typeface="Arial"/>
              </a:rPr>
              <a:t>bulunan </a:t>
            </a:r>
            <a:r>
              <a:rPr lang="tr-TR" sz="2000" spc="-16" dirty="0">
                <a:latin typeface="Arial"/>
                <a:cs typeface="Arial"/>
              </a:rPr>
              <a:t>karbonhidrat, </a:t>
            </a:r>
            <a:r>
              <a:rPr lang="tr-TR" sz="2000" spc="-10" dirty="0">
                <a:latin typeface="Arial"/>
                <a:cs typeface="Arial"/>
              </a:rPr>
              <a:t>protein 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0" dirty="0" err="1">
                <a:latin typeface="Arial"/>
                <a:cs typeface="Arial"/>
              </a:rPr>
              <a:t>lipidlerin</a:t>
            </a:r>
            <a:r>
              <a:rPr lang="tr-TR" sz="2000" spc="-10" dirty="0">
                <a:latin typeface="Arial"/>
                <a:cs typeface="Arial"/>
              </a:rPr>
              <a:t> </a:t>
            </a:r>
            <a:r>
              <a:rPr lang="tr-TR" sz="2000" spc="-45" dirty="0">
                <a:latin typeface="Arial"/>
                <a:cs typeface="Arial"/>
              </a:rPr>
              <a:t>yapısına</a:t>
            </a:r>
            <a:r>
              <a:rPr lang="tr-TR" sz="2000" spc="-73" dirty="0">
                <a:latin typeface="Arial"/>
                <a:cs typeface="Arial"/>
              </a:rPr>
              <a:t> </a:t>
            </a:r>
            <a:r>
              <a:rPr lang="tr-TR" sz="2000" spc="-16" dirty="0">
                <a:latin typeface="Arial"/>
                <a:cs typeface="Arial"/>
              </a:rPr>
              <a:t>girmektedir.</a:t>
            </a:r>
            <a:endParaRPr lang="tr-TR" sz="2000" dirty="0">
              <a:latin typeface="Arial"/>
              <a:cs typeface="Arial"/>
            </a:endParaRPr>
          </a:p>
          <a:p>
            <a:pPr marL="304197" marR="3258" lvl="2" indent="-146601" algn="just">
              <a:lnSpc>
                <a:spcPct val="117300"/>
              </a:lnSpc>
              <a:spcBef>
                <a:spcPts val="32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32" dirty="0">
                <a:solidFill>
                  <a:schemeClr val="bg1"/>
                </a:solidFill>
                <a:latin typeface="Arial"/>
                <a:cs typeface="Arial"/>
              </a:rPr>
              <a:t>Nitrojen</a:t>
            </a:r>
            <a:r>
              <a:rPr lang="tr-TR" sz="2000" b="1" spc="-32" dirty="0">
                <a:latin typeface="Arial"/>
                <a:cs typeface="Arial"/>
              </a:rPr>
              <a:t> </a:t>
            </a:r>
            <a:r>
              <a:rPr lang="tr-TR" sz="2000" spc="-3" dirty="0">
                <a:latin typeface="Arial"/>
                <a:cs typeface="Arial"/>
              </a:rPr>
              <a:t>tipik bir </a:t>
            </a:r>
            <a:r>
              <a:rPr lang="tr-TR" sz="2000" spc="-16" dirty="0">
                <a:latin typeface="Arial"/>
                <a:cs typeface="Arial"/>
              </a:rPr>
              <a:t>bakteri </a:t>
            </a:r>
            <a:r>
              <a:rPr lang="tr-TR" sz="2000" spc="-32" dirty="0">
                <a:latin typeface="Arial"/>
                <a:cs typeface="Arial"/>
              </a:rPr>
              <a:t>hücresinde </a:t>
            </a:r>
            <a:r>
              <a:rPr lang="tr-TR" sz="2000" spc="-48" dirty="0">
                <a:latin typeface="Arial"/>
                <a:cs typeface="Arial"/>
              </a:rPr>
              <a:t>%12-15 </a:t>
            </a:r>
            <a:r>
              <a:rPr lang="tr-TR" sz="2000" spc="-29" dirty="0">
                <a:latin typeface="Arial"/>
                <a:cs typeface="Arial"/>
              </a:rPr>
              <a:t>oranında </a:t>
            </a:r>
            <a:r>
              <a:rPr lang="tr-TR" sz="2000" spc="-22" dirty="0">
                <a:latin typeface="Arial"/>
                <a:cs typeface="Arial"/>
              </a:rPr>
              <a:t>bulunmaktadır. </a:t>
            </a:r>
            <a:r>
              <a:rPr lang="tr-TR" sz="2000" spc="-10" dirty="0">
                <a:latin typeface="Arial"/>
                <a:cs typeface="Arial"/>
              </a:rPr>
              <a:t>Nitrojen </a:t>
            </a:r>
            <a:r>
              <a:rPr lang="tr-TR" sz="2000" spc="-6" dirty="0">
                <a:latin typeface="Arial"/>
                <a:cs typeface="Arial"/>
              </a:rPr>
              <a:t>protein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nükleik 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13" dirty="0">
                <a:latin typeface="Arial"/>
                <a:cs typeface="Arial"/>
              </a:rPr>
              <a:t>temel</a:t>
            </a:r>
            <a:r>
              <a:rPr lang="tr-TR" sz="2000" spc="170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bileşenidir. </a:t>
            </a:r>
            <a:r>
              <a:rPr lang="tr-TR" sz="2000" spc="-29" dirty="0">
                <a:latin typeface="Arial"/>
                <a:cs typeface="Arial"/>
              </a:rPr>
              <a:t>Birçok </a:t>
            </a:r>
            <a:r>
              <a:rPr lang="tr-TR" sz="2000" spc="-16" dirty="0">
                <a:latin typeface="Arial"/>
                <a:cs typeface="Arial"/>
              </a:rPr>
              <a:t>bakterinin </a:t>
            </a:r>
            <a:r>
              <a:rPr lang="tr-TR" sz="2000" spc="-32" dirty="0">
                <a:latin typeface="Arial"/>
                <a:cs typeface="Arial"/>
              </a:rPr>
              <a:t>kompleks </a:t>
            </a:r>
            <a:r>
              <a:rPr lang="tr-TR" sz="2000" spc="-22" dirty="0" err="1">
                <a:latin typeface="Arial"/>
                <a:cs typeface="Arial"/>
              </a:rPr>
              <a:t>polisakkarit</a:t>
            </a:r>
            <a:r>
              <a:rPr lang="tr-TR" sz="2000" spc="-22" dirty="0">
                <a:latin typeface="Arial"/>
                <a:cs typeface="Arial"/>
              </a:rPr>
              <a:t> olan </a:t>
            </a:r>
            <a:r>
              <a:rPr lang="tr-TR" sz="2000" spc="-19" dirty="0" err="1">
                <a:latin typeface="Arial"/>
                <a:cs typeface="Arial"/>
              </a:rPr>
              <a:t>peptidoglikan</a:t>
            </a:r>
            <a:r>
              <a:rPr lang="tr-TR" sz="2000" spc="-19" dirty="0">
                <a:latin typeface="Arial"/>
                <a:cs typeface="Arial"/>
              </a:rPr>
              <a:t>  </a:t>
            </a:r>
            <a:r>
              <a:rPr lang="tr-TR" sz="2000" spc="-35" dirty="0">
                <a:latin typeface="Arial"/>
                <a:cs typeface="Arial"/>
              </a:rPr>
              <a:t>tabakasında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9" dirty="0">
                <a:latin typeface="Arial"/>
                <a:cs typeface="Arial"/>
              </a:rPr>
              <a:t>hücre </a:t>
            </a:r>
            <a:r>
              <a:rPr lang="tr-TR" sz="2000" spc="-32" dirty="0">
                <a:latin typeface="Arial"/>
                <a:cs typeface="Arial"/>
              </a:rPr>
              <a:t>duvarında </a:t>
            </a:r>
            <a:r>
              <a:rPr lang="tr-TR" sz="2000" spc="-16" dirty="0">
                <a:latin typeface="Arial"/>
                <a:cs typeface="Arial"/>
              </a:rPr>
              <a:t>bulunur. </a:t>
            </a:r>
            <a:r>
              <a:rPr lang="tr-TR" sz="2000" spc="-26" dirty="0">
                <a:latin typeface="Arial"/>
                <a:cs typeface="Arial"/>
              </a:rPr>
              <a:t>Amino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45" dirty="0">
                <a:latin typeface="Arial"/>
                <a:cs typeface="Arial"/>
              </a:rPr>
              <a:t>başlıca</a:t>
            </a:r>
            <a:r>
              <a:rPr lang="tr-TR" sz="2000" spc="-106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bileşenidir.</a:t>
            </a:r>
            <a:endParaRPr lang="tr-TR" sz="2000" dirty="0">
              <a:latin typeface="Arial"/>
              <a:cs typeface="Arial"/>
            </a:endParaRPr>
          </a:p>
          <a:p>
            <a:pPr marL="304197" marR="4479" lvl="2" indent="-146601" algn="just">
              <a:lnSpc>
                <a:spcPct val="117300"/>
              </a:lnSpc>
              <a:spcBef>
                <a:spcPts val="29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solidFill>
                  <a:schemeClr val="bg1"/>
                </a:solidFill>
                <a:latin typeface="Arial"/>
                <a:cs typeface="Arial"/>
              </a:rPr>
              <a:t>Fosfor</a:t>
            </a:r>
            <a:r>
              <a:rPr lang="tr-TR" sz="2000" spc="-58" dirty="0">
                <a:latin typeface="Arial"/>
                <a:cs typeface="Arial"/>
              </a:rPr>
              <a:t>, </a:t>
            </a:r>
            <a:r>
              <a:rPr lang="tr-TR" sz="2000" spc="-42" dirty="0">
                <a:latin typeface="Arial"/>
                <a:cs typeface="Arial"/>
              </a:rPr>
              <a:t>doğada </a:t>
            </a:r>
            <a:r>
              <a:rPr lang="tr-TR" sz="2000" spc="-26" dirty="0">
                <a:latin typeface="Arial"/>
                <a:cs typeface="Arial"/>
              </a:rPr>
              <a:t>organik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inorganik </a:t>
            </a:r>
            <a:r>
              <a:rPr lang="tr-TR" sz="2000" spc="-19" dirty="0">
                <a:latin typeface="Arial"/>
                <a:cs typeface="Arial"/>
              </a:rPr>
              <a:t>formda </a:t>
            </a:r>
            <a:r>
              <a:rPr lang="tr-TR" sz="2000" spc="-22" dirty="0">
                <a:latin typeface="Arial"/>
                <a:cs typeface="Arial"/>
              </a:rPr>
              <a:t>bulunmaktadır. </a:t>
            </a:r>
            <a:r>
              <a:rPr lang="tr-TR" sz="2000" spc="-51" dirty="0">
                <a:latin typeface="Arial"/>
                <a:cs typeface="Arial"/>
              </a:rPr>
              <a:t>Başlıca </a:t>
            </a:r>
            <a:r>
              <a:rPr lang="tr-TR" sz="2000" spc="-13" dirty="0" err="1">
                <a:latin typeface="Arial"/>
                <a:cs typeface="Arial"/>
              </a:rPr>
              <a:t>fosfolipid</a:t>
            </a:r>
            <a:r>
              <a:rPr lang="tr-TR" sz="2000" spc="-13" dirty="0">
                <a:latin typeface="Arial"/>
                <a:cs typeface="Arial"/>
              </a:rPr>
              <a:t>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nükleik </a:t>
            </a:r>
            <a:r>
              <a:rPr lang="tr-TR" sz="2000" spc="-16" dirty="0">
                <a:latin typeface="Arial"/>
                <a:cs typeface="Arial"/>
              </a:rPr>
              <a:t>asitlerin  </a:t>
            </a:r>
            <a:r>
              <a:rPr lang="tr-TR" sz="2000" spc="-42" dirty="0">
                <a:latin typeface="Arial"/>
                <a:cs typeface="Arial"/>
              </a:rPr>
              <a:t>yapısında </a:t>
            </a:r>
            <a:r>
              <a:rPr lang="tr-TR" sz="2000" spc="-16" dirty="0">
                <a:latin typeface="Arial"/>
                <a:cs typeface="Arial"/>
              </a:rPr>
              <a:t>bulunur. </a:t>
            </a:r>
            <a:r>
              <a:rPr lang="tr-TR" sz="2000" spc="-29" dirty="0">
                <a:latin typeface="Arial"/>
                <a:cs typeface="Arial"/>
              </a:rPr>
              <a:t>Enerji isteyen </a:t>
            </a:r>
            <a:r>
              <a:rPr lang="tr-TR" sz="2000" spc="-38" dirty="0">
                <a:latin typeface="Arial"/>
                <a:cs typeface="Arial"/>
              </a:rPr>
              <a:t>sentez </a:t>
            </a:r>
            <a:r>
              <a:rPr lang="tr-TR" sz="2000" spc="-22" dirty="0">
                <a:latin typeface="Arial"/>
                <a:cs typeface="Arial"/>
              </a:rPr>
              <a:t>olayları </a:t>
            </a:r>
            <a:r>
              <a:rPr lang="tr-TR" sz="2000" spc="-19" dirty="0">
                <a:latin typeface="Arial"/>
                <a:cs typeface="Arial"/>
              </a:rPr>
              <a:t>için, </a:t>
            </a:r>
            <a:r>
              <a:rPr lang="tr-TR" sz="2000" spc="-22" dirty="0">
                <a:latin typeface="Arial"/>
                <a:cs typeface="Arial"/>
              </a:rPr>
              <a:t>enerjice </a:t>
            </a:r>
            <a:r>
              <a:rPr lang="tr-TR" sz="2000" spc="-38" dirty="0">
                <a:latin typeface="Arial"/>
                <a:cs typeface="Arial"/>
              </a:rPr>
              <a:t>zengin </a:t>
            </a:r>
            <a:r>
              <a:rPr lang="tr-TR" sz="2000" spc="-32" dirty="0">
                <a:latin typeface="Arial"/>
                <a:cs typeface="Arial"/>
              </a:rPr>
              <a:t>bağlar </a:t>
            </a:r>
            <a:r>
              <a:rPr lang="tr-TR" sz="2000" spc="-38" dirty="0">
                <a:latin typeface="Arial"/>
                <a:cs typeface="Arial"/>
              </a:rPr>
              <a:t>taşıyan </a:t>
            </a:r>
            <a:r>
              <a:rPr lang="tr-TR" sz="2000" spc="-16" dirty="0">
                <a:latin typeface="Arial"/>
                <a:cs typeface="Arial"/>
              </a:rPr>
              <a:t>fosfat </a:t>
            </a:r>
            <a:r>
              <a:rPr lang="tr-TR" sz="2000" spc="-61" dirty="0">
                <a:latin typeface="Arial"/>
                <a:cs typeface="Arial"/>
              </a:rPr>
              <a:t>(ADP,  </a:t>
            </a:r>
            <a:r>
              <a:rPr lang="tr-TR" sz="2000" spc="-71" dirty="0">
                <a:latin typeface="Arial"/>
                <a:cs typeface="Arial"/>
              </a:rPr>
              <a:t>ATP) </a:t>
            </a:r>
            <a:r>
              <a:rPr lang="tr-TR" sz="2000" spc="-32" dirty="0">
                <a:latin typeface="Arial"/>
                <a:cs typeface="Arial"/>
              </a:rPr>
              <a:t>bağlarından</a:t>
            </a:r>
            <a:r>
              <a:rPr lang="tr-TR" sz="2000" spc="-16" dirty="0">
                <a:latin typeface="Arial"/>
                <a:cs typeface="Arial"/>
              </a:rPr>
              <a:t> </a:t>
            </a:r>
            <a:r>
              <a:rPr lang="tr-TR" sz="2000" spc="-22" dirty="0">
                <a:latin typeface="Arial"/>
                <a:cs typeface="Arial"/>
              </a:rPr>
              <a:t>yararlanılır.</a:t>
            </a:r>
            <a:endParaRPr lang="tr-T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52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8E791EEB-C053-5341-A2DB-EAAB3C85C72C}"/>
              </a:ext>
            </a:extLst>
          </p:cNvPr>
          <p:cNvSpPr/>
          <p:nvPr/>
        </p:nvSpPr>
        <p:spPr>
          <a:xfrm>
            <a:off x="381000" y="-9601200"/>
            <a:ext cx="8991600" cy="708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sz="2000" dirty="0">
              <a:latin typeface="Times New Roman"/>
              <a:cs typeface="Times New Roman"/>
            </a:endParaRPr>
          </a:p>
          <a:p>
            <a:pPr marL="184880" lvl="1" indent="-176736">
              <a:buAutoNum type="arabicPeriod"/>
              <a:tabLst>
                <a:tab pos="185288" algn="l"/>
              </a:tabLst>
            </a:pPr>
            <a:r>
              <a:rPr lang="tr-TR" sz="2000" b="1" spc="-42" dirty="0" err="1">
                <a:latin typeface="Arial"/>
                <a:cs typeface="Arial"/>
              </a:rPr>
              <a:t>Makrobesinler</a:t>
            </a:r>
            <a:endParaRPr lang="tr-TR" sz="2000" dirty="0">
              <a:latin typeface="Arial"/>
              <a:cs typeface="Arial"/>
            </a:endParaRPr>
          </a:p>
          <a:p>
            <a:pPr lvl="1">
              <a:spcBef>
                <a:spcPts val="3"/>
              </a:spcBef>
              <a:buFont typeface="Arial"/>
              <a:buAutoNum type="arabicPeriod"/>
            </a:pPr>
            <a:endParaRPr lang="tr-TR" sz="2000" dirty="0">
              <a:latin typeface="Times New Roman"/>
              <a:cs typeface="Times New Roman"/>
            </a:endParaRPr>
          </a:p>
          <a:p>
            <a:pPr marL="304197" marR="3258" lvl="2" indent="-146601" algn="just">
              <a:lnSpc>
                <a:spcPct val="117500"/>
              </a:lnSpc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latin typeface="Arial"/>
                <a:cs typeface="Arial"/>
              </a:rPr>
              <a:t>Karbon</a:t>
            </a:r>
            <a:r>
              <a:rPr lang="tr-TR" sz="2000" spc="-58" dirty="0">
                <a:latin typeface="Arial"/>
                <a:cs typeface="Arial"/>
              </a:rPr>
              <a:t>, </a:t>
            </a:r>
            <a:r>
              <a:rPr lang="tr-TR" sz="2000" spc="-10" dirty="0">
                <a:latin typeface="Arial"/>
                <a:cs typeface="Arial"/>
              </a:rPr>
              <a:t>bütün </a:t>
            </a:r>
            <a:r>
              <a:rPr lang="tr-TR" sz="2000" spc="-26" dirty="0">
                <a:latin typeface="Arial"/>
                <a:cs typeface="Arial"/>
              </a:rPr>
              <a:t>mikroorganizmaların </a:t>
            </a:r>
            <a:r>
              <a:rPr lang="tr-TR" sz="2000" spc="-22" dirty="0">
                <a:latin typeface="Arial"/>
                <a:cs typeface="Arial"/>
              </a:rPr>
              <a:t>protoplazmalarının </a:t>
            </a:r>
            <a:r>
              <a:rPr lang="tr-TR" sz="2000" spc="-42" dirty="0">
                <a:latin typeface="Arial"/>
                <a:cs typeface="Arial"/>
              </a:rPr>
              <a:t>yapısında </a:t>
            </a:r>
            <a:r>
              <a:rPr lang="tr-TR" sz="2000" spc="-26" dirty="0">
                <a:latin typeface="Arial"/>
                <a:cs typeface="Arial"/>
              </a:rPr>
              <a:t>bulunan </a:t>
            </a:r>
            <a:r>
              <a:rPr lang="tr-TR" sz="2000" spc="-16" dirty="0">
                <a:latin typeface="Arial"/>
                <a:cs typeface="Arial"/>
              </a:rPr>
              <a:t>karbonhidrat, </a:t>
            </a:r>
            <a:r>
              <a:rPr lang="tr-TR" sz="2000" spc="-10" dirty="0">
                <a:latin typeface="Arial"/>
                <a:cs typeface="Arial"/>
              </a:rPr>
              <a:t>protein 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0" dirty="0" err="1">
                <a:latin typeface="Arial"/>
                <a:cs typeface="Arial"/>
              </a:rPr>
              <a:t>lipidlerin</a:t>
            </a:r>
            <a:r>
              <a:rPr lang="tr-TR" sz="2000" spc="-10" dirty="0">
                <a:latin typeface="Arial"/>
                <a:cs typeface="Arial"/>
              </a:rPr>
              <a:t> </a:t>
            </a:r>
            <a:r>
              <a:rPr lang="tr-TR" sz="2000" spc="-45" dirty="0">
                <a:latin typeface="Arial"/>
                <a:cs typeface="Arial"/>
              </a:rPr>
              <a:t>yapısına</a:t>
            </a:r>
            <a:r>
              <a:rPr lang="tr-TR" sz="2000" spc="-73" dirty="0">
                <a:latin typeface="Arial"/>
                <a:cs typeface="Arial"/>
              </a:rPr>
              <a:t> </a:t>
            </a:r>
            <a:r>
              <a:rPr lang="tr-TR" sz="2000" spc="-16" dirty="0">
                <a:latin typeface="Arial"/>
                <a:cs typeface="Arial"/>
              </a:rPr>
              <a:t>girmektedir.</a:t>
            </a:r>
            <a:endParaRPr lang="tr-TR" sz="2000" dirty="0">
              <a:latin typeface="Arial"/>
              <a:cs typeface="Arial"/>
            </a:endParaRPr>
          </a:p>
          <a:p>
            <a:pPr marL="304197" marR="3258" lvl="2" indent="-146601" algn="just">
              <a:lnSpc>
                <a:spcPct val="117300"/>
              </a:lnSpc>
              <a:spcBef>
                <a:spcPts val="32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32" dirty="0">
                <a:latin typeface="Arial"/>
                <a:cs typeface="Arial"/>
              </a:rPr>
              <a:t>Nitrojen </a:t>
            </a:r>
            <a:r>
              <a:rPr lang="tr-TR" sz="2000" spc="-3" dirty="0">
                <a:latin typeface="Arial"/>
                <a:cs typeface="Arial"/>
              </a:rPr>
              <a:t>tipik bir </a:t>
            </a:r>
            <a:r>
              <a:rPr lang="tr-TR" sz="2000" spc="-16" dirty="0">
                <a:latin typeface="Arial"/>
                <a:cs typeface="Arial"/>
              </a:rPr>
              <a:t>bakteri </a:t>
            </a:r>
            <a:r>
              <a:rPr lang="tr-TR" sz="2000" spc="-32" dirty="0">
                <a:latin typeface="Arial"/>
                <a:cs typeface="Arial"/>
              </a:rPr>
              <a:t>hücresinde </a:t>
            </a:r>
            <a:r>
              <a:rPr lang="tr-TR" sz="2000" spc="-48" dirty="0">
                <a:latin typeface="Arial"/>
                <a:cs typeface="Arial"/>
              </a:rPr>
              <a:t>%12-15 </a:t>
            </a:r>
            <a:r>
              <a:rPr lang="tr-TR" sz="2000" spc="-29" dirty="0">
                <a:latin typeface="Arial"/>
                <a:cs typeface="Arial"/>
              </a:rPr>
              <a:t>oranında </a:t>
            </a:r>
            <a:r>
              <a:rPr lang="tr-TR" sz="2000" spc="-22" dirty="0">
                <a:latin typeface="Arial"/>
                <a:cs typeface="Arial"/>
              </a:rPr>
              <a:t>bulunmaktadır. </a:t>
            </a:r>
            <a:r>
              <a:rPr lang="tr-TR" sz="2000" spc="-10" dirty="0">
                <a:latin typeface="Arial"/>
                <a:cs typeface="Arial"/>
              </a:rPr>
              <a:t>Nitrojen </a:t>
            </a:r>
            <a:r>
              <a:rPr lang="tr-TR" sz="2000" spc="-6" dirty="0">
                <a:latin typeface="Arial"/>
                <a:cs typeface="Arial"/>
              </a:rPr>
              <a:t>protein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nükleik 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13" dirty="0">
                <a:latin typeface="Arial"/>
                <a:cs typeface="Arial"/>
              </a:rPr>
              <a:t>temel</a:t>
            </a:r>
            <a:r>
              <a:rPr lang="tr-TR" sz="2000" spc="170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bileşenidir. </a:t>
            </a:r>
            <a:r>
              <a:rPr lang="tr-TR" sz="2000" spc="-29" dirty="0">
                <a:latin typeface="Arial"/>
                <a:cs typeface="Arial"/>
              </a:rPr>
              <a:t>Birçok </a:t>
            </a:r>
            <a:r>
              <a:rPr lang="tr-TR" sz="2000" spc="-16" dirty="0">
                <a:latin typeface="Arial"/>
                <a:cs typeface="Arial"/>
              </a:rPr>
              <a:t>bakterinin </a:t>
            </a:r>
            <a:r>
              <a:rPr lang="tr-TR" sz="2000" spc="-32" dirty="0">
                <a:latin typeface="Arial"/>
                <a:cs typeface="Arial"/>
              </a:rPr>
              <a:t>kompleks </a:t>
            </a:r>
            <a:r>
              <a:rPr lang="tr-TR" sz="2000" spc="-22" dirty="0" err="1">
                <a:latin typeface="Arial"/>
                <a:cs typeface="Arial"/>
              </a:rPr>
              <a:t>polisakkarit</a:t>
            </a:r>
            <a:r>
              <a:rPr lang="tr-TR" sz="2000" spc="-22" dirty="0">
                <a:latin typeface="Arial"/>
                <a:cs typeface="Arial"/>
              </a:rPr>
              <a:t> olan </a:t>
            </a:r>
            <a:r>
              <a:rPr lang="tr-TR" sz="2000" spc="-19" dirty="0" err="1">
                <a:latin typeface="Arial"/>
                <a:cs typeface="Arial"/>
              </a:rPr>
              <a:t>peptidoglikan</a:t>
            </a:r>
            <a:r>
              <a:rPr lang="tr-TR" sz="2000" spc="-19" dirty="0">
                <a:latin typeface="Arial"/>
                <a:cs typeface="Arial"/>
              </a:rPr>
              <a:t>  </a:t>
            </a:r>
            <a:r>
              <a:rPr lang="tr-TR" sz="2000" spc="-35" dirty="0">
                <a:latin typeface="Arial"/>
                <a:cs typeface="Arial"/>
              </a:rPr>
              <a:t>tabakasında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9" dirty="0">
                <a:latin typeface="Arial"/>
                <a:cs typeface="Arial"/>
              </a:rPr>
              <a:t>hücre </a:t>
            </a:r>
            <a:r>
              <a:rPr lang="tr-TR" sz="2000" spc="-32" dirty="0">
                <a:latin typeface="Arial"/>
                <a:cs typeface="Arial"/>
              </a:rPr>
              <a:t>duvarında </a:t>
            </a:r>
            <a:r>
              <a:rPr lang="tr-TR" sz="2000" spc="-16" dirty="0">
                <a:latin typeface="Arial"/>
                <a:cs typeface="Arial"/>
              </a:rPr>
              <a:t>bulunur. </a:t>
            </a:r>
            <a:r>
              <a:rPr lang="tr-TR" sz="2000" spc="-26" dirty="0">
                <a:latin typeface="Arial"/>
                <a:cs typeface="Arial"/>
              </a:rPr>
              <a:t>Amino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45" dirty="0">
                <a:latin typeface="Arial"/>
                <a:cs typeface="Arial"/>
              </a:rPr>
              <a:t>başlıca</a:t>
            </a:r>
            <a:r>
              <a:rPr lang="tr-TR" sz="2000" spc="-106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bileşenidir.</a:t>
            </a:r>
            <a:endParaRPr lang="tr-TR" sz="2000" dirty="0">
              <a:latin typeface="Arial"/>
              <a:cs typeface="Arial"/>
            </a:endParaRPr>
          </a:p>
          <a:p>
            <a:pPr marL="304197" marR="4479" lvl="2" indent="-146601" algn="just">
              <a:lnSpc>
                <a:spcPct val="117300"/>
              </a:lnSpc>
              <a:spcBef>
                <a:spcPts val="29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latin typeface="Arial"/>
                <a:cs typeface="Arial"/>
              </a:rPr>
              <a:t>Fosfor</a:t>
            </a:r>
            <a:r>
              <a:rPr lang="tr-TR" sz="2000" spc="-58" dirty="0">
                <a:latin typeface="Arial"/>
                <a:cs typeface="Arial"/>
              </a:rPr>
              <a:t>, </a:t>
            </a:r>
            <a:r>
              <a:rPr lang="tr-TR" sz="2000" spc="-42" dirty="0">
                <a:latin typeface="Arial"/>
                <a:cs typeface="Arial"/>
              </a:rPr>
              <a:t>doğada </a:t>
            </a:r>
            <a:r>
              <a:rPr lang="tr-TR" sz="2000" spc="-26" dirty="0">
                <a:latin typeface="Arial"/>
                <a:cs typeface="Arial"/>
              </a:rPr>
              <a:t>organik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inorganik </a:t>
            </a:r>
            <a:r>
              <a:rPr lang="tr-TR" sz="2000" spc="-19" dirty="0">
                <a:latin typeface="Arial"/>
                <a:cs typeface="Arial"/>
              </a:rPr>
              <a:t>formda </a:t>
            </a:r>
            <a:r>
              <a:rPr lang="tr-TR" sz="2000" spc="-22" dirty="0">
                <a:latin typeface="Arial"/>
                <a:cs typeface="Arial"/>
              </a:rPr>
              <a:t>bulunmaktadır. </a:t>
            </a:r>
            <a:r>
              <a:rPr lang="tr-TR" sz="2000" spc="-51" dirty="0">
                <a:latin typeface="Arial"/>
                <a:cs typeface="Arial"/>
              </a:rPr>
              <a:t>Başlıca </a:t>
            </a:r>
            <a:r>
              <a:rPr lang="tr-TR" sz="2000" spc="-13" dirty="0" err="1">
                <a:latin typeface="Arial"/>
                <a:cs typeface="Arial"/>
              </a:rPr>
              <a:t>fosfolipid</a:t>
            </a:r>
            <a:r>
              <a:rPr lang="tr-TR" sz="2000" spc="-13" dirty="0">
                <a:latin typeface="Arial"/>
                <a:cs typeface="Arial"/>
              </a:rPr>
              <a:t> </a:t>
            </a:r>
            <a:r>
              <a:rPr lang="tr-TR" sz="2000" spc="-42" dirty="0">
                <a:latin typeface="Arial"/>
                <a:cs typeface="Arial"/>
              </a:rPr>
              <a:t>ve </a:t>
            </a:r>
            <a:r>
              <a:rPr lang="tr-TR" sz="2000" spc="-22" dirty="0">
                <a:latin typeface="Arial"/>
                <a:cs typeface="Arial"/>
              </a:rPr>
              <a:t>nükleik </a:t>
            </a:r>
            <a:r>
              <a:rPr lang="tr-TR" sz="2000" spc="-16" dirty="0">
                <a:latin typeface="Arial"/>
                <a:cs typeface="Arial"/>
              </a:rPr>
              <a:t>asitlerin  </a:t>
            </a:r>
            <a:r>
              <a:rPr lang="tr-TR" sz="2000" spc="-42" dirty="0">
                <a:latin typeface="Arial"/>
                <a:cs typeface="Arial"/>
              </a:rPr>
              <a:t>yapısında </a:t>
            </a:r>
            <a:r>
              <a:rPr lang="tr-TR" sz="2000" spc="-16" dirty="0">
                <a:latin typeface="Arial"/>
                <a:cs typeface="Arial"/>
              </a:rPr>
              <a:t>bulunur. </a:t>
            </a:r>
            <a:r>
              <a:rPr lang="tr-TR" sz="2000" spc="-29" dirty="0">
                <a:latin typeface="Arial"/>
                <a:cs typeface="Arial"/>
              </a:rPr>
              <a:t>Enerji isteyen </a:t>
            </a:r>
            <a:r>
              <a:rPr lang="tr-TR" sz="2000" spc="-38" dirty="0">
                <a:latin typeface="Arial"/>
                <a:cs typeface="Arial"/>
              </a:rPr>
              <a:t>sentez </a:t>
            </a:r>
            <a:r>
              <a:rPr lang="tr-TR" sz="2000" spc="-22" dirty="0">
                <a:latin typeface="Arial"/>
                <a:cs typeface="Arial"/>
              </a:rPr>
              <a:t>olayları </a:t>
            </a:r>
            <a:r>
              <a:rPr lang="tr-TR" sz="2000" spc="-19" dirty="0">
                <a:latin typeface="Arial"/>
                <a:cs typeface="Arial"/>
              </a:rPr>
              <a:t>için, </a:t>
            </a:r>
            <a:r>
              <a:rPr lang="tr-TR" sz="2000" spc="-22" dirty="0">
                <a:latin typeface="Arial"/>
                <a:cs typeface="Arial"/>
              </a:rPr>
              <a:t>enerjice </a:t>
            </a:r>
            <a:r>
              <a:rPr lang="tr-TR" sz="2000" spc="-38" dirty="0">
                <a:latin typeface="Arial"/>
                <a:cs typeface="Arial"/>
              </a:rPr>
              <a:t>zengin </a:t>
            </a:r>
            <a:r>
              <a:rPr lang="tr-TR" sz="2000" spc="-32" dirty="0">
                <a:latin typeface="Arial"/>
                <a:cs typeface="Arial"/>
              </a:rPr>
              <a:t>bağlar </a:t>
            </a:r>
            <a:r>
              <a:rPr lang="tr-TR" sz="2000" spc="-38" dirty="0">
                <a:latin typeface="Arial"/>
                <a:cs typeface="Arial"/>
              </a:rPr>
              <a:t>taşıyan </a:t>
            </a:r>
            <a:r>
              <a:rPr lang="tr-TR" sz="2000" spc="-16" dirty="0">
                <a:latin typeface="Arial"/>
                <a:cs typeface="Arial"/>
              </a:rPr>
              <a:t>fosfat </a:t>
            </a:r>
            <a:r>
              <a:rPr lang="tr-TR" sz="2000" spc="-61" dirty="0">
                <a:latin typeface="Arial"/>
                <a:cs typeface="Arial"/>
              </a:rPr>
              <a:t>(ADP,  </a:t>
            </a:r>
            <a:r>
              <a:rPr lang="tr-TR" sz="2000" spc="-71" dirty="0">
                <a:latin typeface="Arial"/>
                <a:cs typeface="Arial"/>
              </a:rPr>
              <a:t>ATP) </a:t>
            </a:r>
            <a:r>
              <a:rPr lang="tr-TR" sz="2000" spc="-32" dirty="0">
                <a:latin typeface="Arial"/>
                <a:cs typeface="Arial"/>
              </a:rPr>
              <a:t>bağlarından</a:t>
            </a:r>
            <a:r>
              <a:rPr lang="tr-TR" sz="2000" spc="-16" dirty="0">
                <a:latin typeface="Arial"/>
                <a:cs typeface="Arial"/>
              </a:rPr>
              <a:t> </a:t>
            </a:r>
            <a:r>
              <a:rPr lang="tr-TR" sz="2000" spc="-22" dirty="0">
                <a:latin typeface="Arial"/>
                <a:cs typeface="Arial"/>
              </a:rPr>
              <a:t>yararlanılır.</a:t>
            </a:r>
            <a:endParaRPr lang="tr-TR" sz="2000" dirty="0">
              <a:latin typeface="Arial"/>
              <a:cs typeface="Arial"/>
            </a:endParaRPr>
          </a:p>
          <a:p>
            <a:pPr marL="304197" lvl="2" indent="-146601">
              <a:spcBef>
                <a:spcPts val="176"/>
              </a:spcBef>
              <a:buFont typeface="Symbol"/>
              <a:buChar char=""/>
              <a:tabLst>
                <a:tab pos="304197" algn="l"/>
                <a:tab pos="304605" algn="l"/>
              </a:tabLst>
            </a:pPr>
            <a:r>
              <a:rPr lang="tr-TR" sz="2000" b="1" spc="-48" dirty="0">
                <a:latin typeface="Arial"/>
                <a:cs typeface="Arial"/>
              </a:rPr>
              <a:t>Kükürt</a:t>
            </a:r>
            <a:r>
              <a:rPr lang="tr-TR" sz="2000" spc="-48" dirty="0">
                <a:latin typeface="Arial"/>
                <a:cs typeface="Arial"/>
              </a:rPr>
              <a:t>, </a:t>
            </a:r>
            <a:r>
              <a:rPr lang="tr-TR" sz="2000" spc="-26" dirty="0" err="1">
                <a:latin typeface="Arial"/>
                <a:cs typeface="Arial"/>
              </a:rPr>
              <a:t>sistein</a:t>
            </a:r>
            <a:r>
              <a:rPr lang="tr-TR" sz="2000" spc="-26" dirty="0">
                <a:latin typeface="Arial"/>
                <a:cs typeface="Arial"/>
              </a:rPr>
              <a:t> </a:t>
            </a:r>
            <a:r>
              <a:rPr lang="tr-TR" sz="2000" spc="-35" dirty="0">
                <a:latin typeface="Arial"/>
                <a:cs typeface="Arial"/>
              </a:rPr>
              <a:t>ve </a:t>
            </a:r>
            <a:r>
              <a:rPr lang="tr-TR" sz="2000" spc="-13" dirty="0" err="1">
                <a:latin typeface="Arial"/>
                <a:cs typeface="Arial"/>
              </a:rPr>
              <a:t>metionin</a:t>
            </a:r>
            <a:r>
              <a:rPr lang="tr-TR" sz="2000" spc="-13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gibi </a:t>
            </a:r>
            <a:r>
              <a:rPr lang="tr-TR" sz="2000" spc="-22" dirty="0">
                <a:latin typeface="Arial"/>
                <a:cs typeface="Arial"/>
              </a:rPr>
              <a:t>amino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42" dirty="0">
                <a:latin typeface="Arial"/>
                <a:cs typeface="Arial"/>
              </a:rPr>
              <a:t>yapısında</a:t>
            </a:r>
            <a:r>
              <a:rPr lang="tr-TR" sz="2000" spc="-151" dirty="0">
                <a:latin typeface="Arial"/>
                <a:cs typeface="Arial"/>
              </a:rPr>
              <a:t> </a:t>
            </a:r>
            <a:r>
              <a:rPr lang="tr-TR" sz="2000" spc="-16" dirty="0">
                <a:latin typeface="Arial"/>
                <a:cs typeface="Arial"/>
              </a:rPr>
              <a:t>bulunur.</a:t>
            </a:r>
            <a:endParaRPr lang="tr-TR" sz="2000" dirty="0">
              <a:latin typeface="Arial"/>
              <a:cs typeface="Arial"/>
            </a:endParaRPr>
          </a:p>
          <a:p>
            <a:pPr marL="304197" marR="4887" lvl="2" indent="-146601" algn="just">
              <a:lnSpc>
                <a:spcPct val="116399"/>
              </a:lnSpc>
              <a:spcBef>
                <a:spcPts val="48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5" dirty="0">
                <a:latin typeface="Arial"/>
                <a:cs typeface="Arial"/>
              </a:rPr>
              <a:t>Potasyuma</a:t>
            </a:r>
            <a:r>
              <a:rPr lang="tr-TR" sz="2000" spc="-55" dirty="0">
                <a:latin typeface="Arial"/>
                <a:cs typeface="Arial"/>
              </a:rPr>
              <a:t>, </a:t>
            </a:r>
            <a:r>
              <a:rPr lang="tr-TR" sz="2000" spc="-10" dirty="0">
                <a:latin typeface="Arial"/>
                <a:cs typeface="Arial"/>
              </a:rPr>
              <a:t>bütün </a:t>
            </a:r>
            <a:r>
              <a:rPr lang="tr-TR" sz="2000" spc="-29" dirty="0">
                <a:latin typeface="Arial"/>
                <a:cs typeface="Arial"/>
              </a:rPr>
              <a:t>organizmalar gereksinim </a:t>
            </a:r>
            <a:r>
              <a:rPr lang="tr-TR" sz="2000" spc="-22" dirty="0">
                <a:latin typeface="Arial"/>
                <a:cs typeface="Arial"/>
              </a:rPr>
              <a:t>duyarlar. </a:t>
            </a:r>
            <a:r>
              <a:rPr lang="tr-TR" sz="2000" spc="-29" dirty="0">
                <a:latin typeface="Arial"/>
                <a:cs typeface="Arial"/>
              </a:rPr>
              <a:t>Hücrelerde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29" dirty="0">
                <a:latin typeface="Arial"/>
                <a:cs typeface="Arial"/>
              </a:rPr>
              <a:t>aktivasyonu,  </a:t>
            </a:r>
            <a:r>
              <a:rPr lang="tr-TR" sz="2000" spc="-19" dirty="0" err="1">
                <a:latin typeface="Arial"/>
                <a:cs typeface="Arial"/>
              </a:rPr>
              <a:t>osmotik</a:t>
            </a:r>
            <a:r>
              <a:rPr lang="tr-TR" sz="2000" spc="-19" dirty="0">
                <a:latin typeface="Arial"/>
                <a:cs typeface="Arial"/>
              </a:rPr>
              <a:t> </a:t>
            </a:r>
            <a:r>
              <a:rPr lang="tr-TR" sz="2000" spc="-42" dirty="0">
                <a:latin typeface="Arial"/>
                <a:cs typeface="Arial"/>
              </a:rPr>
              <a:t>basıncın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9" dirty="0">
                <a:latin typeface="Arial"/>
                <a:cs typeface="Arial"/>
              </a:rPr>
              <a:t>elektriksel </a:t>
            </a:r>
            <a:r>
              <a:rPr lang="tr-TR" sz="2000" spc="-22" dirty="0">
                <a:latin typeface="Arial"/>
                <a:cs typeface="Arial"/>
              </a:rPr>
              <a:t>potansiyelin </a:t>
            </a:r>
            <a:r>
              <a:rPr lang="tr-TR" sz="2000" spc="-38" dirty="0">
                <a:latin typeface="Arial"/>
                <a:cs typeface="Arial"/>
              </a:rPr>
              <a:t>devam </a:t>
            </a:r>
            <a:r>
              <a:rPr lang="tr-TR" sz="2000" spc="-10" dirty="0">
                <a:latin typeface="Arial"/>
                <a:cs typeface="Arial"/>
              </a:rPr>
              <a:t>ettirilebilmesi </a:t>
            </a:r>
            <a:r>
              <a:rPr lang="tr-TR" sz="2000" spc="-16" dirty="0">
                <a:latin typeface="Arial"/>
                <a:cs typeface="Arial"/>
              </a:rPr>
              <a:t>için </a:t>
            </a:r>
            <a:r>
              <a:rPr lang="tr-TR" sz="2000" spc="-29" dirty="0">
                <a:latin typeface="Arial"/>
                <a:cs typeface="Arial"/>
              </a:rPr>
              <a:t>potasyum</a:t>
            </a:r>
            <a:r>
              <a:rPr lang="tr-TR" sz="2000" spc="-138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gereklidir.</a:t>
            </a:r>
            <a:endParaRPr lang="tr-TR" sz="2000" dirty="0">
              <a:latin typeface="Arial"/>
              <a:cs typeface="Arial"/>
            </a:endParaRPr>
          </a:p>
          <a:p>
            <a:pPr marL="304197" marR="4479" lvl="2" indent="-146601" algn="just">
              <a:lnSpc>
                <a:spcPct val="117300"/>
              </a:lnSpc>
              <a:spcBef>
                <a:spcPts val="38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48" dirty="0">
                <a:latin typeface="Arial"/>
                <a:cs typeface="Arial"/>
              </a:rPr>
              <a:t>Magnezyuma</a:t>
            </a:r>
            <a:r>
              <a:rPr lang="tr-TR" sz="2000" spc="-48" dirty="0">
                <a:latin typeface="Arial"/>
                <a:cs typeface="Arial"/>
              </a:rPr>
              <a:t>,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32" dirty="0">
                <a:latin typeface="Arial"/>
                <a:cs typeface="Arial"/>
              </a:rPr>
              <a:t>aktivasyonunda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6" dirty="0">
                <a:latin typeface="Arial"/>
                <a:cs typeface="Arial"/>
              </a:rPr>
              <a:t>bakterilerde </a:t>
            </a:r>
            <a:r>
              <a:rPr lang="tr-TR" sz="2000" spc="-29" dirty="0">
                <a:latin typeface="Arial"/>
                <a:cs typeface="Arial"/>
              </a:rPr>
              <a:t>hücre duvarı </a:t>
            </a:r>
            <a:r>
              <a:rPr lang="tr-TR" sz="2000" spc="-32" dirty="0">
                <a:latin typeface="Arial"/>
                <a:cs typeface="Arial"/>
              </a:rPr>
              <a:t>metabolizmasında  </a:t>
            </a:r>
            <a:r>
              <a:rPr lang="tr-TR" sz="2000" spc="-35" dirty="0">
                <a:latin typeface="Arial"/>
                <a:cs typeface="Arial"/>
              </a:rPr>
              <a:t>gereksinme</a:t>
            </a:r>
            <a:r>
              <a:rPr lang="tr-TR" sz="2000" spc="-38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duyulur.</a:t>
            </a:r>
            <a:endParaRPr lang="tr-TR" sz="2000" dirty="0">
              <a:latin typeface="Arial"/>
              <a:cs typeface="Arial"/>
            </a:endParaRPr>
          </a:p>
          <a:p>
            <a:pPr marL="304197" marR="3258" lvl="2" indent="-146601" algn="just">
              <a:lnSpc>
                <a:spcPct val="118200"/>
              </a:lnSpc>
              <a:spcBef>
                <a:spcPts val="22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latin typeface="Arial"/>
                <a:cs typeface="Arial"/>
              </a:rPr>
              <a:t>Kalsiyum</a:t>
            </a:r>
            <a:r>
              <a:rPr lang="tr-TR" sz="2000" spc="-58" dirty="0">
                <a:latin typeface="Arial"/>
                <a:cs typeface="Arial"/>
              </a:rPr>
              <a:t>,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19" dirty="0" err="1">
                <a:latin typeface="Arial"/>
                <a:cs typeface="Arial"/>
              </a:rPr>
              <a:t>stabilitesi</a:t>
            </a:r>
            <a:r>
              <a:rPr lang="tr-TR" sz="2000" spc="-19" dirty="0">
                <a:latin typeface="Arial"/>
                <a:cs typeface="Arial"/>
              </a:rPr>
              <a:t>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32" dirty="0" err="1">
                <a:latin typeface="Arial"/>
                <a:cs typeface="Arial"/>
              </a:rPr>
              <a:t>sporulasyon</a:t>
            </a:r>
            <a:r>
              <a:rPr lang="tr-TR" sz="2000" spc="-32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için gereklidir. </a:t>
            </a:r>
            <a:r>
              <a:rPr lang="tr-TR" sz="2000" spc="-26" dirty="0">
                <a:latin typeface="Arial"/>
                <a:cs typeface="Arial"/>
              </a:rPr>
              <a:t>Bakteri </a:t>
            </a:r>
            <a:r>
              <a:rPr lang="tr-TR" sz="2000" spc="-29" dirty="0">
                <a:latin typeface="Arial"/>
                <a:cs typeface="Arial"/>
              </a:rPr>
              <a:t>hücre duvarının  </a:t>
            </a:r>
            <a:r>
              <a:rPr lang="tr-TR" sz="2000" spc="-32" dirty="0">
                <a:latin typeface="Arial"/>
                <a:cs typeface="Arial"/>
              </a:rPr>
              <a:t>stabilizasyonunda </a:t>
            </a:r>
            <a:r>
              <a:rPr lang="tr-TR" sz="2000" spc="-3" dirty="0">
                <a:latin typeface="Arial"/>
                <a:cs typeface="Arial"/>
              </a:rPr>
              <a:t>rol</a:t>
            </a:r>
            <a:r>
              <a:rPr lang="tr-TR" sz="2000" spc="-55" dirty="0">
                <a:latin typeface="Arial"/>
                <a:cs typeface="Arial"/>
              </a:rPr>
              <a:t> </a:t>
            </a:r>
            <a:r>
              <a:rPr lang="tr-TR" sz="2000" spc="-26" dirty="0">
                <a:latin typeface="Arial"/>
                <a:cs typeface="Arial"/>
              </a:rPr>
              <a:t>oynar.</a:t>
            </a:r>
            <a:endParaRPr lang="tr-TR" sz="2000" dirty="0">
              <a:latin typeface="Arial"/>
              <a:cs typeface="Arial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93C2FDA-5B31-4942-9B13-7935DABCD6BD}"/>
              </a:ext>
            </a:extLst>
          </p:cNvPr>
          <p:cNvSpPr/>
          <p:nvPr/>
        </p:nvSpPr>
        <p:spPr>
          <a:xfrm>
            <a:off x="391886" y="990600"/>
            <a:ext cx="11201400" cy="347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sz="2000" dirty="0">
              <a:latin typeface="Times New Roman"/>
              <a:cs typeface="Times New Roman"/>
            </a:endParaRPr>
          </a:p>
          <a:p>
            <a:pPr marL="184880" lvl="1" indent="-176736">
              <a:buAutoNum type="arabicPeriod"/>
              <a:tabLst>
                <a:tab pos="185288" algn="l"/>
              </a:tabLst>
            </a:pPr>
            <a:r>
              <a:rPr lang="tr-TR" sz="2000" b="1" spc="-42" dirty="0" err="1">
                <a:solidFill>
                  <a:schemeClr val="bg1"/>
                </a:solidFill>
                <a:latin typeface="Arial"/>
                <a:cs typeface="Arial"/>
              </a:rPr>
              <a:t>Makrobesinler</a:t>
            </a:r>
            <a:endParaRPr lang="tr-TR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lvl="1">
              <a:spcBef>
                <a:spcPts val="3"/>
              </a:spcBef>
              <a:buFont typeface="Arial"/>
              <a:buAutoNum type="arabicPeriod"/>
            </a:pPr>
            <a:endParaRPr lang="tr-TR" sz="2000" dirty="0">
              <a:latin typeface="Times New Roman"/>
              <a:cs typeface="Times New Roman"/>
            </a:endParaRPr>
          </a:p>
          <a:p>
            <a:pPr marL="304197" lvl="2" indent="-146601">
              <a:spcBef>
                <a:spcPts val="176"/>
              </a:spcBef>
              <a:buFont typeface="Symbol"/>
              <a:buChar char=""/>
              <a:tabLst>
                <a:tab pos="304197" algn="l"/>
                <a:tab pos="304605" algn="l"/>
              </a:tabLst>
            </a:pPr>
            <a:r>
              <a:rPr lang="tr-TR" sz="2000" b="1" spc="-48" dirty="0">
                <a:solidFill>
                  <a:schemeClr val="bg1"/>
                </a:solidFill>
                <a:latin typeface="Arial"/>
                <a:cs typeface="Arial"/>
              </a:rPr>
              <a:t>Kükürt</a:t>
            </a:r>
            <a:r>
              <a:rPr lang="tr-TR" sz="2000" spc="-48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tr-TR" sz="2000" spc="-26" dirty="0" err="1">
                <a:latin typeface="Arial"/>
                <a:cs typeface="Arial"/>
              </a:rPr>
              <a:t>sistein</a:t>
            </a:r>
            <a:r>
              <a:rPr lang="tr-TR" sz="2000" spc="-26" dirty="0">
                <a:latin typeface="Arial"/>
                <a:cs typeface="Arial"/>
              </a:rPr>
              <a:t> </a:t>
            </a:r>
            <a:r>
              <a:rPr lang="tr-TR" sz="2000" spc="-35" dirty="0">
                <a:latin typeface="Arial"/>
                <a:cs typeface="Arial"/>
              </a:rPr>
              <a:t>ve </a:t>
            </a:r>
            <a:r>
              <a:rPr lang="tr-TR" sz="2000" spc="-13" dirty="0" err="1">
                <a:latin typeface="Arial"/>
                <a:cs typeface="Arial"/>
              </a:rPr>
              <a:t>metionin</a:t>
            </a:r>
            <a:r>
              <a:rPr lang="tr-TR" sz="2000" spc="-13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gibi </a:t>
            </a:r>
            <a:r>
              <a:rPr lang="tr-TR" sz="2000" spc="-22" dirty="0">
                <a:latin typeface="Arial"/>
                <a:cs typeface="Arial"/>
              </a:rPr>
              <a:t>amino </a:t>
            </a:r>
            <a:r>
              <a:rPr lang="tr-TR" sz="2000" spc="-16" dirty="0">
                <a:latin typeface="Arial"/>
                <a:cs typeface="Arial"/>
              </a:rPr>
              <a:t>asitlerin </a:t>
            </a:r>
            <a:r>
              <a:rPr lang="tr-TR" sz="2000" spc="-42" dirty="0">
                <a:latin typeface="Arial"/>
                <a:cs typeface="Arial"/>
              </a:rPr>
              <a:t>yapısında</a:t>
            </a:r>
            <a:r>
              <a:rPr lang="tr-TR" sz="2000" spc="-151" dirty="0">
                <a:latin typeface="Arial"/>
                <a:cs typeface="Arial"/>
              </a:rPr>
              <a:t> </a:t>
            </a:r>
            <a:r>
              <a:rPr lang="tr-TR" sz="2000" spc="-16" dirty="0">
                <a:latin typeface="Arial"/>
                <a:cs typeface="Arial"/>
              </a:rPr>
              <a:t>bulunur.</a:t>
            </a:r>
            <a:endParaRPr lang="tr-TR" sz="2000" dirty="0">
              <a:latin typeface="Arial"/>
              <a:cs typeface="Arial"/>
            </a:endParaRPr>
          </a:p>
          <a:p>
            <a:pPr marL="304197" marR="4887" lvl="2" indent="-146601" algn="just">
              <a:lnSpc>
                <a:spcPct val="116399"/>
              </a:lnSpc>
              <a:spcBef>
                <a:spcPts val="48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5" dirty="0">
                <a:solidFill>
                  <a:schemeClr val="bg1"/>
                </a:solidFill>
                <a:latin typeface="Arial"/>
                <a:cs typeface="Arial"/>
              </a:rPr>
              <a:t>Potasyuma</a:t>
            </a:r>
            <a:r>
              <a:rPr lang="tr-TR" sz="2000" spc="-55" dirty="0">
                <a:latin typeface="Arial"/>
                <a:cs typeface="Arial"/>
              </a:rPr>
              <a:t>, </a:t>
            </a:r>
            <a:r>
              <a:rPr lang="tr-TR" sz="2000" spc="-10" dirty="0">
                <a:latin typeface="Arial"/>
                <a:cs typeface="Arial"/>
              </a:rPr>
              <a:t>bütün </a:t>
            </a:r>
            <a:r>
              <a:rPr lang="tr-TR" sz="2000" spc="-29" dirty="0">
                <a:latin typeface="Arial"/>
                <a:cs typeface="Arial"/>
              </a:rPr>
              <a:t>organizmalar gereksinim </a:t>
            </a:r>
            <a:r>
              <a:rPr lang="tr-TR" sz="2000" spc="-22" dirty="0">
                <a:latin typeface="Arial"/>
                <a:cs typeface="Arial"/>
              </a:rPr>
              <a:t>duyarlar. </a:t>
            </a:r>
            <a:r>
              <a:rPr lang="tr-TR" sz="2000" spc="-29" dirty="0">
                <a:latin typeface="Arial"/>
                <a:cs typeface="Arial"/>
              </a:rPr>
              <a:t>Hücrelerde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29" dirty="0">
                <a:latin typeface="Arial"/>
                <a:cs typeface="Arial"/>
              </a:rPr>
              <a:t>aktivasyonu,  </a:t>
            </a:r>
            <a:r>
              <a:rPr lang="tr-TR" sz="2000" spc="-19" dirty="0" err="1">
                <a:latin typeface="Arial"/>
                <a:cs typeface="Arial"/>
              </a:rPr>
              <a:t>osmotik</a:t>
            </a:r>
            <a:r>
              <a:rPr lang="tr-TR" sz="2000" spc="-19" dirty="0">
                <a:latin typeface="Arial"/>
                <a:cs typeface="Arial"/>
              </a:rPr>
              <a:t> </a:t>
            </a:r>
            <a:r>
              <a:rPr lang="tr-TR" sz="2000" spc="-42" dirty="0">
                <a:latin typeface="Arial"/>
                <a:cs typeface="Arial"/>
              </a:rPr>
              <a:t>basıncın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9" dirty="0">
                <a:latin typeface="Arial"/>
                <a:cs typeface="Arial"/>
              </a:rPr>
              <a:t>elektriksel </a:t>
            </a:r>
            <a:r>
              <a:rPr lang="tr-TR" sz="2000" spc="-22" dirty="0">
                <a:latin typeface="Arial"/>
                <a:cs typeface="Arial"/>
              </a:rPr>
              <a:t>potansiyelin </a:t>
            </a:r>
            <a:r>
              <a:rPr lang="tr-TR" sz="2000" spc="-38" dirty="0">
                <a:latin typeface="Arial"/>
                <a:cs typeface="Arial"/>
              </a:rPr>
              <a:t>devam </a:t>
            </a:r>
            <a:r>
              <a:rPr lang="tr-TR" sz="2000" spc="-10" dirty="0">
                <a:latin typeface="Arial"/>
                <a:cs typeface="Arial"/>
              </a:rPr>
              <a:t>ettirilebilmesi </a:t>
            </a:r>
            <a:r>
              <a:rPr lang="tr-TR" sz="2000" spc="-16" dirty="0">
                <a:latin typeface="Arial"/>
                <a:cs typeface="Arial"/>
              </a:rPr>
              <a:t>için </a:t>
            </a:r>
            <a:r>
              <a:rPr lang="tr-TR" sz="2000" spc="-29" dirty="0">
                <a:latin typeface="Arial"/>
                <a:cs typeface="Arial"/>
              </a:rPr>
              <a:t>potasyum</a:t>
            </a:r>
            <a:r>
              <a:rPr lang="tr-TR" sz="2000" spc="-138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gereklidir.</a:t>
            </a:r>
            <a:endParaRPr lang="tr-TR" sz="2000" dirty="0">
              <a:latin typeface="Arial"/>
              <a:cs typeface="Arial"/>
            </a:endParaRPr>
          </a:p>
          <a:p>
            <a:pPr marL="304197" marR="4479" lvl="2" indent="-146601" algn="just">
              <a:lnSpc>
                <a:spcPct val="117300"/>
              </a:lnSpc>
              <a:spcBef>
                <a:spcPts val="38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48" dirty="0">
                <a:solidFill>
                  <a:schemeClr val="bg1"/>
                </a:solidFill>
                <a:latin typeface="Arial"/>
                <a:cs typeface="Arial"/>
              </a:rPr>
              <a:t>Magnezyuma</a:t>
            </a:r>
            <a:r>
              <a:rPr lang="tr-TR" sz="2000" spc="-48" dirty="0">
                <a:latin typeface="Arial"/>
                <a:cs typeface="Arial"/>
              </a:rPr>
              <a:t>,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32" dirty="0">
                <a:latin typeface="Arial"/>
                <a:cs typeface="Arial"/>
              </a:rPr>
              <a:t>aktivasyonunda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16" dirty="0">
                <a:latin typeface="Arial"/>
                <a:cs typeface="Arial"/>
              </a:rPr>
              <a:t>bakterilerde </a:t>
            </a:r>
            <a:r>
              <a:rPr lang="tr-TR" sz="2000" spc="-29" dirty="0">
                <a:latin typeface="Arial"/>
                <a:cs typeface="Arial"/>
              </a:rPr>
              <a:t>hücre duvarı </a:t>
            </a:r>
            <a:r>
              <a:rPr lang="tr-TR" sz="2000" spc="-32" dirty="0">
                <a:latin typeface="Arial"/>
                <a:cs typeface="Arial"/>
              </a:rPr>
              <a:t>metabolizmasında  </a:t>
            </a:r>
            <a:r>
              <a:rPr lang="tr-TR" sz="2000" spc="-35" dirty="0">
                <a:latin typeface="Arial"/>
                <a:cs typeface="Arial"/>
              </a:rPr>
              <a:t>gereksinme</a:t>
            </a:r>
            <a:r>
              <a:rPr lang="tr-TR" sz="2000" spc="-38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duyulur.</a:t>
            </a:r>
            <a:endParaRPr lang="tr-TR" sz="2000" dirty="0">
              <a:latin typeface="Arial"/>
              <a:cs typeface="Arial"/>
            </a:endParaRPr>
          </a:p>
          <a:p>
            <a:pPr marL="304197" marR="3258" lvl="2" indent="-146601" algn="just">
              <a:lnSpc>
                <a:spcPct val="118200"/>
              </a:lnSpc>
              <a:spcBef>
                <a:spcPts val="22"/>
              </a:spcBef>
              <a:buFont typeface="Symbol"/>
              <a:buChar char=""/>
              <a:tabLst>
                <a:tab pos="304605" algn="l"/>
              </a:tabLst>
            </a:pPr>
            <a:r>
              <a:rPr lang="tr-TR" sz="2000" b="1" spc="-58" dirty="0">
                <a:solidFill>
                  <a:schemeClr val="bg1"/>
                </a:solidFill>
                <a:latin typeface="Arial"/>
                <a:cs typeface="Arial"/>
              </a:rPr>
              <a:t>Kalsiyum</a:t>
            </a:r>
            <a:r>
              <a:rPr lang="tr-TR" sz="2000" spc="-58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tr-TR" sz="2000" spc="-22" dirty="0">
                <a:latin typeface="Arial"/>
                <a:cs typeface="Arial"/>
              </a:rPr>
              <a:t>enzimlerin </a:t>
            </a:r>
            <a:r>
              <a:rPr lang="tr-TR" sz="2000" spc="-19" dirty="0" err="1">
                <a:latin typeface="Arial"/>
                <a:cs typeface="Arial"/>
              </a:rPr>
              <a:t>stabilitesi</a:t>
            </a:r>
            <a:r>
              <a:rPr lang="tr-TR" sz="2000" spc="-19" dirty="0">
                <a:latin typeface="Arial"/>
                <a:cs typeface="Arial"/>
              </a:rPr>
              <a:t> </a:t>
            </a:r>
            <a:r>
              <a:rPr lang="tr-TR" sz="2000" spc="-38" dirty="0">
                <a:latin typeface="Arial"/>
                <a:cs typeface="Arial"/>
              </a:rPr>
              <a:t>ve </a:t>
            </a:r>
            <a:r>
              <a:rPr lang="tr-TR" sz="2000" spc="-32" dirty="0" err="1">
                <a:latin typeface="Arial"/>
                <a:cs typeface="Arial"/>
              </a:rPr>
              <a:t>sporulasyon</a:t>
            </a:r>
            <a:r>
              <a:rPr lang="tr-TR" sz="2000" spc="-32" dirty="0">
                <a:latin typeface="Arial"/>
                <a:cs typeface="Arial"/>
              </a:rPr>
              <a:t> </a:t>
            </a:r>
            <a:r>
              <a:rPr lang="tr-TR" sz="2000" spc="-19" dirty="0">
                <a:latin typeface="Arial"/>
                <a:cs typeface="Arial"/>
              </a:rPr>
              <a:t>için gereklidir. </a:t>
            </a:r>
            <a:r>
              <a:rPr lang="tr-TR" sz="2000" spc="-26" dirty="0">
                <a:latin typeface="Arial"/>
                <a:cs typeface="Arial"/>
              </a:rPr>
              <a:t>Bakteri </a:t>
            </a:r>
            <a:r>
              <a:rPr lang="tr-TR" sz="2000" spc="-29" dirty="0">
                <a:latin typeface="Arial"/>
                <a:cs typeface="Arial"/>
              </a:rPr>
              <a:t>hücre duvarının  </a:t>
            </a:r>
            <a:r>
              <a:rPr lang="tr-TR" sz="2000" spc="-32" dirty="0">
                <a:latin typeface="Arial"/>
                <a:cs typeface="Arial"/>
              </a:rPr>
              <a:t>stabilizasyonunda </a:t>
            </a:r>
            <a:r>
              <a:rPr lang="tr-TR" sz="2000" spc="-3" dirty="0">
                <a:latin typeface="Arial"/>
                <a:cs typeface="Arial"/>
              </a:rPr>
              <a:t>rol</a:t>
            </a:r>
            <a:r>
              <a:rPr lang="tr-TR" sz="2000" spc="-55" dirty="0">
                <a:latin typeface="Arial"/>
                <a:cs typeface="Arial"/>
              </a:rPr>
              <a:t> </a:t>
            </a:r>
            <a:r>
              <a:rPr lang="tr-TR" sz="2000" spc="-26" dirty="0">
                <a:latin typeface="Arial"/>
                <a:cs typeface="Arial"/>
              </a:rPr>
              <a:t>oynar.</a:t>
            </a:r>
            <a:endParaRPr lang="tr-T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96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990600"/>
            <a:ext cx="10591800" cy="330156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57596" indent="-146601" algn="just">
              <a:spcBef>
                <a:spcPts val="64"/>
              </a:spcBef>
              <a:buAutoNum type="arabicPeriod" startAt="5"/>
              <a:tabLst>
                <a:tab pos="158003" algn="l"/>
              </a:tabLst>
            </a:pPr>
            <a:r>
              <a:rPr sz="2400" b="1" spc="-48" dirty="0">
                <a:solidFill>
                  <a:schemeClr val="bg1"/>
                </a:solidFill>
                <a:latin typeface="Arial"/>
                <a:cs typeface="Arial"/>
              </a:rPr>
              <a:t>Besiyerleri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  <a:buFont typeface="Arial"/>
              <a:buAutoNum type="arabicPeriod" startAt="5"/>
            </a:pPr>
            <a:endParaRPr sz="2400" dirty="0">
              <a:latin typeface="Times New Roman"/>
              <a:cs typeface="Times New Roman"/>
            </a:endParaRPr>
          </a:p>
          <a:p>
            <a:pPr marL="10995" marR="3258" algn="just">
              <a:lnSpc>
                <a:spcPct val="117000"/>
              </a:lnSpc>
              <a:spcBef>
                <a:spcPts val="3"/>
              </a:spcBef>
            </a:pPr>
            <a:r>
              <a:rPr sz="2400" spc="-26" dirty="0">
                <a:latin typeface="Arial"/>
                <a:cs typeface="Arial"/>
              </a:rPr>
              <a:t>Besiyerleri, </a:t>
            </a:r>
            <a:r>
              <a:rPr sz="2400" spc="-29" dirty="0">
                <a:latin typeface="Arial"/>
                <a:cs typeface="Arial"/>
              </a:rPr>
              <a:t>fiziksel </a:t>
            </a:r>
            <a:r>
              <a:rPr sz="2400" spc="-19" dirty="0">
                <a:latin typeface="Arial"/>
                <a:cs typeface="Arial"/>
              </a:rPr>
              <a:t>özelliklerine </a:t>
            </a:r>
            <a:r>
              <a:rPr sz="2400" spc="-29" dirty="0">
                <a:latin typeface="Arial"/>
                <a:cs typeface="Arial"/>
              </a:rPr>
              <a:t>göre </a:t>
            </a:r>
            <a:r>
              <a:rPr sz="2400" spc="-48" dirty="0">
                <a:latin typeface="Arial"/>
                <a:cs typeface="Arial"/>
              </a:rPr>
              <a:t>sıvı </a:t>
            </a:r>
            <a:r>
              <a:rPr sz="2400" spc="-42" dirty="0">
                <a:latin typeface="Arial"/>
                <a:cs typeface="Arial"/>
              </a:rPr>
              <a:t>ve </a:t>
            </a:r>
            <a:r>
              <a:rPr sz="2400" spc="-22" dirty="0">
                <a:latin typeface="Arial"/>
                <a:cs typeface="Arial"/>
              </a:rPr>
              <a:t>katı </a:t>
            </a:r>
            <a:r>
              <a:rPr sz="2400" spc="-26" dirty="0">
                <a:latin typeface="Arial"/>
                <a:cs typeface="Arial"/>
              </a:rPr>
              <a:t>olmak </a:t>
            </a:r>
            <a:r>
              <a:rPr sz="2400" spc="-35" dirty="0">
                <a:latin typeface="Arial"/>
                <a:cs typeface="Arial"/>
              </a:rPr>
              <a:t>üzere </a:t>
            </a:r>
            <a:r>
              <a:rPr sz="2400" spc="-10" dirty="0">
                <a:latin typeface="Arial"/>
                <a:cs typeface="Arial"/>
              </a:rPr>
              <a:t>iki </a:t>
            </a:r>
            <a:r>
              <a:rPr sz="2400" spc="-32" dirty="0">
                <a:latin typeface="Arial"/>
                <a:cs typeface="Arial"/>
              </a:rPr>
              <a:t>gruba </a:t>
            </a:r>
            <a:r>
              <a:rPr sz="2400" spc="-19" dirty="0">
                <a:latin typeface="Arial"/>
                <a:cs typeface="Arial"/>
              </a:rPr>
              <a:t>ayrılır. </a:t>
            </a:r>
            <a:r>
              <a:rPr sz="2400" spc="-67" dirty="0">
                <a:latin typeface="Arial"/>
                <a:cs typeface="Arial"/>
              </a:rPr>
              <a:t>Sıvı </a:t>
            </a:r>
            <a:r>
              <a:rPr sz="2400" spc="-22" dirty="0">
                <a:latin typeface="Arial"/>
                <a:cs typeface="Arial"/>
              </a:rPr>
              <a:t>besiyerleri, </a:t>
            </a:r>
            <a:r>
              <a:rPr sz="2400" spc="-19" dirty="0">
                <a:latin typeface="Arial"/>
                <a:cs typeface="Arial"/>
              </a:rPr>
              <a:t>bileşenlerini  </a:t>
            </a:r>
            <a:r>
              <a:rPr sz="2400" spc="-51" dirty="0">
                <a:latin typeface="Arial"/>
                <a:cs typeface="Arial"/>
              </a:rPr>
              <a:t>su </a:t>
            </a:r>
            <a:r>
              <a:rPr sz="2400" spc="-22" dirty="0">
                <a:latin typeface="Arial"/>
                <a:cs typeface="Arial"/>
              </a:rPr>
              <a:t>içinde </a:t>
            </a:r>
            <a:r>
              <a:rPr sz="2400" spc="-29" dirty="0">
                <a:latin typeface="Arial"/>
                <a:cs typeface="Arial"/>
              </a:rPr>
              <a:t>çözdükten </a:t>
            </a:r>
            <a:r>
              <a:rPr sz="2400" spc="-32" dirty="0">
                <a:latin typeface="Arial"/>
                <a:cs typeface="Arial"/>
              </a:rPr>
              <a:t>sonra </a:t>
            </a:r>
            <a:r>
              <a:rPr sz="2400" spc="-22" dirty="0">
                <a:latin typeface="Arial"/>
                <a:cs typeface="Arial"/>
              </a:rPr>
              <a:t>sterilize edilerek </a:t>
            </a:r>
            <a:r>
              <a:rPr sz="2400" spc="-19" dirty="0">
                <a:latin typeface="Arial"/>
                <a:cs typeface="Arial"/>
              </a:rPr>
              <a:t>kullanılır. </a:t>
            </a:r>
            <a:r>
              <a:rPr sz="2400" spc="-38" dirty="0">
                <a:latin typeface="Arial"/>
                <a:cs typeface="Arial"/>
              </a:rPr>
              <a:t>Katı ve </a:t>
            </a:r>
            <a:r>
              <a:rPr sz="2400" spc="-26" dirty="0">
                <a:latin typeface="Arial"/>
                <a:cs typeface="Arial"/>
              </a:rPr>
              <a:t>yarı-katı besiyerlerinde </a:t>
            </a:r>
            <a:r>
              <a:rPr sz="2400" spc="-38" dirty="0">
                <a:latin typeface="Arial"/>
                <a:cs typeface="Arial"/>
              </a:rPr>
              <a:t>ise </a:t>
            </a:r>
            <a:r>
              <a:rPr sz="2400" spc="-10" dirty="0">
                <a:latin typeface="Arial"/>
                <a:cs typeface="Arial"/>
              </a:rPr>
              <a:t>ortam </a:t>
            </a:r>
            <a:r>
              <a:rPr sz="2400" spc="-26" dirty="0">
                <a:latin typeface="Arial"/>
                <a:cs typeface="Arial"/>
              </a:rPr>
              <a:t>içerisine  katılaştırıcı </a:t>
            </a:r>
            <a:r>
              <a:rPr sz="2400" spc="-3" dirty="0">
                <a:latin typeface="Arial"/>
                <a:cs typeface="Arial"/>
              </a:rPr>
              <a:t>bir </a:t>
            </a:r>
            <a:r>
              <a:rPr sz="2400" spc="-35" dirty="0">
                <a:latin typeface="Arial"/>
                <a:cs typeface="Arial"/>
              </a:rPr>
              <a:t>madde </a:t>
            </a:r>
            <a:r>
              <a:rPr sz="2400" spc="-26" dirty="0">
                <a:latin typeface="Arial"/>
                <a:cs typeface="Arial"/>
              </a:rPr>
              <a:t>ilave </a:t>
            </a:r>
            <a:r>
              <a:rPr sz="2400" spc="-10" dirty="0">
                <a:latin typeface="Arial"/>
                <a:cs typeface="Arial"/>
              </a:rPr>
              <a:t>edilir. </a:t>
            </a:r>
            <a:r>
              <a:rPr sz="2400" spc="-55" dirty="0">
                <a:latin typeface="Arial"/>
                <a:cs typeface="Arial"/>
              </a:rPr>
              <a:t>Bu </a:t>
            </a:r>
            <a:r>
              <a:rPr sz="2400" spc="-42" dirty="0">
                <a:latin typeface="Arial"/>
                <a:cs typeface="Arial"/>
              </a:rPr>
              <a:t>amaçla </a:t>
            </a:r>
            <a:r>
              <a:rPr sz="2400" spc="-32" dirty="0">
                <a:latin typeface="Arial"/>
                <a:cs typeface="Arial"/>
              </a:rPr>
              <a:t>çoğunlukla </a:t>
            </a:r>
            <a:r>
              <a:rPr sz="2400" spc="-42" dirty="0">
                <a:latin typeface="Arial"/>
                <a:cs typeface="Arial"/>
              </a:rPr>
              <a:t>agar </a:t>
            </a:r>
            <a:r>
              <a:rPr sz="2400" spc="-19" dirty="0">
                <a:latin typeface="Arial"/>
                <a:cs typeface="Arial"/>
              </a:rPr>
              <a:t>kullanılır. </a:t>
            </a:r>
            <a:r>
              <a:rPr sz="2400" spc="-38" dirty="0">
                <a:latin typeface="Arial"/>
                <a:cs typeface="Arial"/>
              </a:rPr>
              <a:t>Agar-agar, </a:t>
            </a:r>
            <a:r>
              <a:rPr sz="2400" i="1" spc="-32" dirty="0">
                <a:latin typeface="Arial"/>
                <a:cs typeface="Arial"/>
              </a:rPr>
              <a:t>Gelidium </a:t>
            </a:r>
            <a:r>
              <a:rPr sz="2400" i="1" spc="-42" dirty="0">
                <a:latin typeface="Arial"/>
                <a:cs typeface="Arial"/>
              </a:rPr>
              <a:t>sesquipedale  </a:t>
            </a:r>
            <a:r>
              <a:rPr sz="2400" spc="-29" dirty="0">
                <a:latin typeface="Arial"/>
                <a:cs typeface="Arial"/>
              </a:rPr>
              <a:t>adlı </a:t>
            </a:r>
            <a:r>
              <a:rPr sz="2400" spc="-32" dirty="0">
                <a:latin typeface="Arial"/>
                <a:cs typeface="Arial"/>
              </a:rPr>
              <a:t>deniz </a:t>
            </a:r>
            <a:r>
              <a:rPr sz="2400" spc="-35" dirty="0">
                <a:latin typeface="Arial"/>
                <a:cs typeface="Arial"/>
              </a:rPr>
              <a:t>yosunundan </a:t>
            </a:r>
            <a:r>
              <a:rPr sz="2400" spc="-26" dirty="0">
                <a:latin typeface="Arial"/>
                <a:cs typeface="Arial"/>
              </a:rPr>
              <a:t>elde </a:t>
            </a:r>
            <a:r>
              <a:rPr sz="2400" spc="-19" dirty="0">
                <a:latin typeface="Arial"/>
                <a:cs typeface="Arial"/>
              </a:rPr>
              <a:t>edilen </a:t>
            </a:r>
            <a:r>
              <a:rPr sz="2400" spc="-38" dirty="0">
                <a:latin typeface="Arial"/>
                <a:cs typeface="Arial"/>
              </a:rPr>
              <a:t>ve </a:t>
            </a:r>
            <a:r>
              <a:rPr sz="2400" spc="-48" dirty="0">
                <a:latin typeface="Arial"/>
                <a:cs typeface="Arial"/>
              </a:rPr>
              <a:t>suda </a:t>
            </a:r>
            <a:r>
              <a:rPr sz="2400" spc="-22" dirty="0">
                <a:latin typeface="Arial"/>
                <a:cs typeface="Arial"/>
              </a:rPr>
              <a:t>çözünebilir </a:t>
            </a:r>
            <a:r>
              <a:rPr sz="2400" spc="-3" dirty="0">
                <a:latin typeface="Arial"/>
                <a:cs typeface="Arial"/>
              </a:rPr>
              <a:t>bir </a:t>
            </a:r>
            <a:r>
              <a:rPr sz="2400" spc="-13" dirty="0">
                <a:latin typeface="Arial"/>
                <a:cs typeface="Arial"/>
              </a:rPr>
              <a:t>poligalaktozittir.  </a:t>
            </a:r>
            <a:r>
              <a:rPr sz="2400" spc="-51" dirty="0" err="1">
                <a:latin typeface="Arial"/>
                <a:cs typeface="Arial"/>
              </a:rPr>
              <a:t>Besi</a:t>
            </a:r>
            <a:r>
              <a:rPr sz="2400" spc="-13" dirty="0" err="1">
                <a:latin typeface="Arial"/>
                <a:cs typeface="Arial"/>
              </a:rPr>
              <a:t>yerlerini</a:t>
            </a:r>
            <a:r>
              <a:rPr lang="tr-TR" sz="2400" spc="-13" dirty="0">
                <a:latin typeface="Arial"/>
                <a:cs typeface="Arial"/>
              </a:rPr>
              <a:t>n</a:t>
            </a:r>
            <a:r>
              <a:rPr sz="2400" spc="-13" dirty="0">
                <a:latin typeface="Arial"/>
                <a:cs typeface="Arial"/>
              </a:rPr>
              <a:t>  </a:t>
            </a:r>
            <a:r>
              <a:rPr sz="2400" spc="-29" dirty="0">
                <a:latin typeface="Arial"/>
                <a:cs typeface="Arial"/>
              </a:rPr>
              <a:t>katılaştırılmasında</a:t>
            </a:r>
            <a:r>
              <a:rPr sz="2400" spc="-42" dirty="0">
                <a:latin typeface="Arial"/>
                <a:cs typeface="Arial"/>
              </a:rPr>
              <a:t> </a:t>
            </a:r>
            <a:r>
              <a:rPr sz="2400" spc="-19" dirty="0" err="1">
                <a:latin typeface="Arial"/>
                <a:cs typeface="Arial"/>
              </a:rPr>
              <a:t>kullanılır</a:t>
            </a:r>
            <a:r>
              <a:rPr sz="2400" spc="-19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24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762000"/>
            <a:ext cx="10591800" cy="330156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57596" indent="-146601" algn="just">
              <a:spcBef>
                <a:spcPts val="64"/>
              </a:spcBef>
              <a:buAutoNum type="arabicPeriod" startAt="5"/>
              <a:tabLst>
                <a:tab pos="158003" algn="l"/>
              </a:tabLst>
            </a:pPr>
            <a:r>
              <a:rPr sz="2400" b="1" spc="-48" dirty="0">
                <a:solidFill>
                  <a:schemeClr val="bg1"/>
                </a:solidFill>
                <a:latin typeface="Arial"/>
                <a:cs typeface="Arial"/>
              </a:rPr>
              <a:t>Besiyerleri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0995" marR="3665" algn="just">
              <a:lnSpc>
                <a:spcPct val="117100"/>
              </a:lnSpc>
            </a:pPr>
            <a:r>
              <a:rPr sz="2400" spc="-26" dirty="0">
                <a:latin typeface="Arial"/>
                <a:cs typeface="Arial"/>
              </a:rPr>
              <a:t>Besiyerleri, </a:t>
            </a:r>
            <a:r>
              <a:rPr sz="2400" spc="-35" dirty="0">
                <a:latin typeface="Arial"/>
                <a:cs typeface="Arial"/>
              </a:rPr>
              <a:t>kimyasal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29" dirty="0">
                <a:latin typeface="Arial"/>
                <a:cs typeface="Arial"/>
              </a:rPr>
              <a:t>tanımlanmış </a:t>
            </a:r>
            <a:r>
              <a:rPr sz="2400" spc="-38" dirty="0">
                <a:latin typeface="Arial"/>
                <a:cs typeface="Arial"/>
              </a:rPr>
              <a:t>besi </a:t>
            </a:r>
            <a:r>
              <a:rPr sz="2400" spc="-13" dirty="0">
                <a:latin typeface="Arial"/>
                <a:cs typeface="Arial"/>
              </a:rPr>
              <a:t>yerleri </a:t>
            </a:r>
            <a:r>
              <a:rPr sz="2400" spc="-35" dirty="0">
                <a:latin typeface="Arial"/>
                <a:cs typeface="Arial"/>
              </a:rPr>
              <a:t>ve </a:t>
            </a:r>
            <a:r>
              <a:rPr sz="2400" spc="-32" dirty="0">
                <a:latin typeface="Arial"/>
                <a:cs typeface="Arial"/>
              </a:rPr>
              <a:t>kompleks </a:t>
            </a:r>
            <a:r>
              <a:rPr sz="2400" spc="-35" dirty="0">
                <a:latin typeface="Arial"/>
                <a:cs typeface="Arial"/>
              </a:rPr>
              <a:t>besi </a:t>
            </a:r>
            <a:r>
              <a:rPr sz="2400" spc="-13" dirty="0">
                <a:latin typeface="Arial"/>
                <a:cs typeface="Arial"/>
              </a:rPr>
              <a:t>yerleri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38" dirty="0">
                <a:latin typeface="Arial"/>
                <a:cs typeface="Arial"/>
              </a:rPr>
              <a:t>da </a:t>
            </a:r>
            <a:r>
              <a:rPr sz="2400" spc="-22" dirty="0">
                <a:latin typeface="Arial"/>
                <a:cs typeface="Arial"/>
              </a:rPr>
              <a:t>ayrılmaktadır.  </a:t>
            </a:r>
            <a:r>
              <a:rPr sz="2400" spc="-45" dirty="0">
                <a:latin typeface="Arial"/>
                <a:cs typeface="Arial"/>
              </a:rPr>
              <a:t>Kimyasal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29" dirty="0">
                <a:latin typeface="Arial"/>
                <a:cs typeface="Arial"/>
              </a:rPr>
              <a:t>tanımlanan </a:t>
            </a:r>
            <a:r>
              <a:rPr sz="2400" spc="-35" dirty="0">
                <a:latin typeface="Arial"/>
                <a:cs typeface="Arial"/>
              </a:rPr>
              <a:t>besi </a:t>
            </a:r>
            <a:r>
              <a:rPr sz="2400" spc="-19" dirty="0">
                <a:latin typeface="Arial"/>
                <a:cs typeface="Arial"/>
              </a:rPr>
              <a:t>ortamlarının </a:t>
            </a:r>
            <a:r>
              <a:rPr sz="2400" spc="-38" dirty="0">
                <a:latin typeface="Arial"/>
                <a:cs typeface="Arial"/>
              </a:rPr>
              <a:t>kimyasal </a:t>
            </a:r>
            <a:r>
              <a:rPr sz="2400" spc="-19" dirty="0">
                <a:latin typeface="Arial"/>
                <a:cs typeface="Arial"/>
              </a:rPr>
              <a:t>içeriği </a:t>
            </a:r>
            <a:r>
              <a:rPr sz="2400" spc="-16" dirty="0">
                <a:latin typeface="Arial"/>
                <a:cs typeface="Arial"/>
              </a:rPr>
              <a:t>tam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6" dirty="0">
                <a:latin typeface="Arial"/>
                <a:cs typeface="Arial"/>
              </a:rPr>
              <a:t>bilinir. </a:t>
            </a:r>
            <a:r>
              <a:rPr sz="2400" spc="-42" dirty="0">
                <a:latin typeface="Arial"/>
                <a:cs typeface="Arial"/>
              </a:rPr>
              <a:t>Kompleks </a:t>
            </a:r>
            <a:r>
              <a:rPr sz="2400" spc="-19" dirty="0">
                <a:latin typeface="Arial"/>
                <a:cs typeface="Arial"/>
              </a:rPr>
              <a:t>ortamlarda </a:t>
            </a:r>
            <a:r>
              <a:rPr sz="2400" spc="-38" dirty="0">
                <a:latin typeface="Arial"/>
                <a:cs typeface="Arial"/>
              </a:rPr>
              <a:t>ise  </a:t>
            </a:r>
            <a:r>
              <a:rPr sz="2400" spc="-35" dirty="0">
                <a:latin typeface="Arial"/>
                <a:cs typeface="Arial"/>
              </a:rPr>
              <a:t>kimyasal </a:t>
            </a:r>
            <a:r>
              <a:rPr sz="2400" spc="-22" dirty="0">
                <a:latin typeface="Arial"/>
                <a:cs typeface="Arial"/>
              </a:rPr>
              <a:t>bileşim </a:t>
            </a:r>
            <a:r>
              <a:rPr sz="2400" spc="-16" dirty="0">
                <a:latin typeface="Arial"/>
                <a:cs typeface="Arial"/>
              </a:rPr>
              <a:t>tam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22" dirty="0">
                <a:latin typeface="Arial"/>
                <a:cs typeface="Arial"/>
              </a:rPr>
              <a:t>bilinmez </a:t>
            </a:r>
            <a:r>
              <a:rPr sz="2400" spc="-3" dirty="0">
                <a:latin typeface="Arial"/>
                <a:cs typeface="Arial"/>
              </a:rPr>
              <a:t>bitki </a:t>
            </a:r>
            <a:r>
              <a:rPr sz="2400" spc="-38" dirty="0">
                <a:latin typeface="Arial"/>
                <a:cs typeface="Arial"/>
              </a:rPr>
              <a:t>ve </a:t>
            </a:r>
            <a:r>
              <a:rPr sz="2400" spc="-42" dirty="0">
                <a:latin typeface="Arial"/>
                <a:cs typeface="Arial"/>
              </a:rPr>
              <a:t>hayvan </a:t>
            </a:r>
            <a:r>
              <a:rPr sz="2400" spc="-19" dirty="0">
                <a:latin typeface="Arial"/>
                <a:cs typeface="Arial"/>
              </a:rPr>
              <a:t>ekstraktları, </a:t>
            </a:r>
            <a:r>
              <a:rPr sz="2400" dirty="0">
                <a:latin typeface="Arial"/>
                <a:cs typeface="Arial"/>
              </a:rPr>
              <a:t>et </a:t>
            </a:r>
            <a:r>
              <a:rPr sz="2400" spc="-22" dirty="0">
                <a:latin typeface="Arial"/>
                <a:cs typeface="Arial"/>
              </a:rPr>
              <a:t>ekstraktı, </a:t>
            </a:r>
            <a:r>
              <a:rPr sz="2400" spc="-48" dirty="0">
                <a:latin typeface="Arial"/>
                <a:cs typeface="Arial"/>
              </a:rPr>
              <a:t>soya </a:t>
            </a:r>
            <a:r>
              <a:rPr sz="2400" spc="-26" dirty="0">
                <a:latin typeface="Arial"/>
                <a:cs typeface="Arial"/>
              </a:rPr>
              <a:t>unu, </a:t>
            </a:r>
            <a:r>
              <a:rPr sz="2400" spc="-22" dirty="0">
                <a:latin typeface="Arial"/>
                <a:cs typeface="Arial"/>
              </a:rPr>
              <a:t>süt </a:t>
            </a:r>
            <a:r>
              <a:rPr sz="2400" spc="-10" dirty="0">
                <a:latin typeface="Arial"/>
                <a:cs typeface="Arial"/>
              </a:rPr>
              <a:t>proteini,  </a:t>
            </a:r>
            <a:r>
              <a:rPr sz="2400" spc="-42" dirty="0">
                <a:latin typeface="Arial"/>
                <a:cs typeface="Arial"/>
              </a:rPr>
              <a:t>maya </a:t>
            </a:r>
            <a:r>
              <a:rPr sz="2400" spc="-22" dirty="0">
                <a:latin typeface="Arial"/>
                <a:cs typeface="Arial"/>
              </a:rPr>
              <a:t>ekstraktı </a:t>
            </a:r>
            <a:r>
              <a:rPr sz="2400" spc="-19" dirty="0">
                <a:latin typeface="Arial"/>
                <a:cs typeface="Arial"/>
              </a:rPr>
              <a:t>gibi </a:t>
            </a:r>
            <a:r>
              <a:rPr sz="2400" spc="-22" dirty="0">
                <a:latin typeface="Arial"/>
                <a:cs typeface="Arial"/>
              </a:rPr>
              <a:t>maddeleri </a:t>
            </a:r>
            <a:r>
              <a:rPr sz="2400" spc="-26" dirty="0">
                <a:latin typeface="Arial"/>
                <a:cs typeface="Arial"/>
              </a:rPr>
              <a:t>içeren </a:t>
            </a:r>
            <a:r>
              <a:rPr sz="2400" spc="-35" dirty="0">
                <a:latin typeface="Arial"/>
                <a:cs typeface="Arial"/>
              </a:rPr>
              <a:t>besi </a:t>
            </a:r>
            <a:r>
              <a:rPr sz="2400" spc="-10" dirty="0">
                <a:latin typeface="Arial"/>
                <a:cs typeface="Arial"/>
              </a:rPr>
              <a:t>yerleridir. </a:t>
            </a:r>
            <a:endParaRPr lang="tr-TR" sz="2400" spc="-10" dirty="0">
              <a:latin typeface="Arial"/>
              <a:cs typeface="Arial"/>
            </a:endParaRPr>
          </a:p>
          <a:p>
            <a:pPr marL="10995" marR="3665" algn="just">
              <a:lnSpc>
                <a:spcPct val="117100"/>
              </a:lnSpc>
            </a:pPr>
            <a:endParaRPr lang="tr-TR" sz="2400" spc="-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96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228600"/>
            <a:ext cx="10591800" cy="636855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57596" indent="-146601" algn="just">
              <a:spcBef>
                <a:spcPts val="64"/>
              </a:spcBef>
              <a:buAutoNum type="arabicPeriod" startAt="5"/>
              <a:tabLst>
                <a:tab pos="158003" algn="l"/>
              </a:tabLst>
            </a:pPr>
            <a:r>
              <a:rPr sz="2400" b="1" spc="-48" dirty="0">
                <a:solidFill>
                  <a:schemeClr val="bg1"/>
                </a:solidFill>
                <a:latin typeface="Arial"/>
                <a:cs typeface="Arial"/>
              </a:rPr>
              <a:t>Besiyerleri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6"/>
              </a:spcBef>
              <a:buFont typeface="Arial"/>
              <a:buAutoNum type="arabicPeriod" startAt="5"/>
            </a:pPr>
            <a:endParaRPr sz="2400" dirty="0">
              <a:latin typeface="Times New Roman"/>
              <a:cs typeface="Times New Roman"/>
            </a:endParaRPr>
          </a:p>
          <a:p>
            <a:pPr marL="10995" marR="3665" algn="just">
              <a:lnSpc>
                <a:spcPct val="117100"/>
              </a:lnSpc>
            </a:pPr>
            <a:r>
              <a:rPr sz="2400" spc="-26" dirty="0" err="1">
                <a:latin typeface="Arial"/>
                <a:cs typeface="Arial"/>
              </a:rPr>
              <a:t>Besiyerlerinin</a:t>
            </a:r>
            <a:r>
              <a:rPr sz="2400" spc="-26" dirty="0">
                <a:latin typeface="Arial"/>
                <a:cs typeface="Arial"/>
              </a:rPr>
              <a:t> </a:t>
            </a:r>
            <a:r>
              <a:rPr sz="2400" spc="-22" dirty="0">
                <a:latin typeface="Arial"/>
                <a:cs typeface="Arial"/>
              </a:rPr>
              <a:t>kullanım </a:t>
            </a:r>
            <a:r>
              <a:rPr sz="2400" spc="-45" dirty="0">
                <a:latin typeface="Arial"/>
                <a:cs typeface="Arial"/>
              </a:rPr>
              <a:t>amacına </a:t>
            </a:r>
            <a:r>
              <a:rPr sz="2400" spc="-29" dirty="0">
                <a:latin typeface="Arial"/>
                <a:cs typeface="Arial"/>
              </a:rPr>
              <a:t>göre </a:t>
            </a:r>
            <a:r>
              <a:rPr sz="2400" spc="-32" dirty="0">
                <a:latin typeface="Arial"/>
                <a:cs typeface="Arial"/>
              </a:rPr>
              <a:t>sınıflandırılması  </a:t>
            </a:r>
            <a:r>
              <a:rPr sz="2400" spc="-38" dirty="0">
                <a:latin typeface="Arial"/>
                <a:cs typeface="Arial"/>
              </a:rPr>
              <a:t>ise yaygın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19" dirty="0">
                <a:latin typeface="Arial"/>
                <a:cs typeface="Arial"/>
              </a:rPr>
              <a:t>kullanılır. </a:t>
            </a:r>
            <a:r>
              <a:rPr sz="2400" spc="-26" dirty="0">
                <a:latin typeface="Arial"/>
                <a:cs typeface="Arial"/>
              </a:rPr>
              <a:t>Besiyerleri </a:t>
            </a:r>
            <a:r>
              <a:rPr sz="2400" spc="-19" dirty="0">
                <a:latin typeface="Arial"/>
                <a:cs typeface="Arial"/>
              </a:rPr>
              <a:t>“genel </a:t>
            </a:r>
            <a:r>
              <a:rPr sz="2400" spc="-16" dirty="0">
                <a:latin typeface="Arial"/>
                <a:cs typeface="Arial"/>
              </a:rPr>
              <a:t>besiyerleri” </a:t>
            </a:r>
            <a:r>
              <a:rPr sz="2400" spc="-42" dirty="0">
                <a:latin typeface="Arial"/>
                <a:cs typeface="Arial"/>
              </a:rPr>
              <a:t>ve </a:t>
            </a:r>
            <a:r>
              <a:rPr sz="2400" spc="-16" dirty="0">
                <a:latin typeface="Arial"/>
                <a:cs typeface="Arial"/>
              </a:rPr>
              <a:t>“özel besiyerleri”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10" dirty="0">
                <a:latin typeface="Arial"/>
                <a:cs typeface="Arial"/>
              </a:rPr>
              <a:t>iki </a:t>
            </a:r>
            <a:r>
              <a:rPr sz="2400" spc="-45" dirty="0">
                <a:latin typeface="Arial"/>
                <a:cs typeface="Arial"/>
              </a:rPr>
              <a:t>ana </a:t>
            </a:r>
            <a:r>
              <a:rPr sz="2400" spc="-26" dirty="0">
                <a:latin typeface="Arial"/>
                <a:cs typeface="Arial"/>
              </a:rPr>
              <a:t>grup </a:t>
            </a:r>
            <a:r>
              <a:rPr sz="2400" spc="-22" dirty="0">
                <a:latin typeface="Arial"/>
                <a:cs typeface="Arial"/>
              </a:rPr>
              <a:t>içinde  </a:t>
            </a:r>
            <a:r>
              <a:rPr sz="2400" spc="-13" dirty="0">
                <a:latin typeface="Arial"/>
                <a:cs typeface="Arial"/>
              </a:rPr>
              <a:t>toplanabilir: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84880" lvl="1" indent="-176736" algn="just">
              <a:buAutoNum type="arabicPeriod"/>
              <a:tabLst>
                <a:tab pos="185288" algn="l"/>
              </a:tabLst>
            </a:pPr>
            <a:r>
              <a:rPr sz="2400" b="1" spc="-51" dirty="0">
                <a:solidFill>
                  <a:schemeClr val="bg1"/>
                </a:solidFill>
                <a:latin typeface="Arial"/>
                <a:cs typeface="Arial"/>
              </a:rPr>
              <a:t>Genel</a:t>
            </a:r>
            <a:r>
              <a:rPr sz="2400" b="1" spc="-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48" dirty="0">
                <a:solidFill>
                  <a:schemeClr val="bg1"/>
                </a:solidFill>
                <a:latin typeface="Arial"/>
                <a:cs typeface="Arial"/>
              </a:rPr>
              <a:t>Besiyerleri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4072" algn="just">
              <a:lnSpc>
                <a:spcPct val="117300"/>
              </a:lnSpc>
              <a:spcBef>
                <a:spcPts val="632"/>
              </a:spcBef>
            </a:pPr>
            <a:r>
              <a:rPr sz="2400" spc="-32" dirty="0">
                <a:latin typeface="Arial"/>
                <a:cs typeface="Arial"/>
              </a:rPr>
              <a:t>Herhangi </a:t>
            </a:r>
            <a:r>
              <a:rPr sz="2400" spc="-3" dirty="0">
                <a:latin typeface="Arial"/>
                <a:cs typeface="Arial"/>
              </a:rPr>
              <a:t>bir inhibitör </a:t>
            </a:r>
            <a:r>
              <a:rPr sz="2400" spc="-35" dirty="0">
                <a:latin typeface="Arial"/>
                <a:cs typeface="Arial"/>
              </a:rPr>
              <a:t>madde </a:t>
            </a:r>
            <a:r>
              <a:rPr sz="2400" spc="-29" dirty="0">
                <a:latin typeface="Arial"/>
                <a:cs typeface="Arial"/>
              </a:rPr>
              <a:t>içermeyen, </a:t>
            </a:r>
            <a:r>
              <a:rPr sz="2400" spc="-38" dirty="0">
                <a:latin typeface="Arial"/>
                <a:cs typeface="Arial"/>
              </a:rPr>
              <a:t>çok </a:t>
            </a:r>
            <a:r>
              <a:rPr sz="2400" spc="-48" dirty="0">
                <a:latin typeface="Arial"/>
                <a:cs typeface="Arial"/>
              </a:rPr>
              <a:t>sayıda </a:t>
            </a:r>
            <a:r>
              <a:rPr sz="2400" spc="-29" dirty="0">
                <a:latin typeface="Arial"/>
                <a:cs typeface="Arial"/>
              </a:rPr>
              <a:t>mikroorganizmanın gelişmesini </a:t>
            </a:r>
            <a:r>
              <a:rPr sz="2400" spc="-48" dirty="0">
                <a:latin typeface="Arial"/>
                <a:cs typeface="Arial"/>
              </a:rPr>
              <a:t>sağlayan  </a:t>
            </a:r>
            <a:r>
              <a:rPr sz="2400" spc="-19" dirty="0">
                <a:latin typeface="Arial"/>
                <a:cs typeface="Arial"/>
              </a:rPr>
              <a:t>besiyerleridir. </a:t>
            </a:r>
            <a:r>
              <a:rPr sz="2400" spc="-42" dirty="0">
                <a:latin typeface="Arial"/>
                <a:cs typeface="Arial"/>
              </a:rPr>
              <a:t>Genel </a:t>
            </a:r>
            <a:r>
              <a:rPr sz="2400" spc="-22" dirty="0">
                <a:latin typeface="Arial"/>
                <a:cs typeface="Arial"/>
              </a:rPr>
              <a:t>besiyerleri </a:t>
            </a:r>
            <a:r>
              <a:rPr sz="2400" spc="-13" dirty="0">
                <a:latin typeface="Arial"/>
                <a:cs typeface="Arial"/>
              </a:rPr>
              <a:t>toplam </a:t>
            </a:r>
            <a:r>
              <a:rPr sz="2400" spc="-22" dirty="0">
                <a:latin typeface="Arial"/>
                <a:cs typeface="Arial"/>
              </a:rPr>
              <a:t>mezofil </a:t>
            </a:r>
            <a:r>
              <a:rPr sz="2400" spc="-26" dirty="0">
                <a:latin typeface="Arial"/>
                <a:cs typeface="Arial"/>
              </a:rPr>
              <a:t>aerob </a:t>
            </a:r>
            <a:r>
              <a:rPr sz="2400" spc="-13" dirty="0">
                <a:latin typeface="Arial"/>
                <a:cs typeface="Arial"/>
              </a:rPr>
              <a:t>bakteri </a:t>
            </a:r>
            <a:r>
              <a:rPr sz="2400" spc="-45" dirty="0">
                <a:latin typeface="Arial"/>
                <a:cs typeface="Arial"/>
              </a:rPr>
              <a:t>sayımı, </a:t>
            </a:r>
            <a:r>
              <a:rPr sz="2400" spc="-16" dirty="0">
                <a:latin typeface="Arial"/>
                <a:cs typeface="Arial"/>
              </a:rPr>
              <a:t>toplam </a:t>
            </a:r>
            <a:r>
              <a:rPr sz="2400" spc="-13" dirty="0">
                <a:latin typeface="Arial"/>
                <a:cs typeface="Arial"/>
              </a:rPr>
              <a:t>psikrofil </a:t>
            </a:r>
            <a:r>
              <a:rPr sz="2400" spc="-26" dirty="0">
                <a:latin typeface="Arial"/>
                <a:cs typeface="Arial"/>
              </a:rPr>
              <a:t>aerob </a:t>
            </a:r>
            <a:r>
              <a:rPr sz="2400" spc="-16" dirty="0">
                <a:latin typeface="Arial"/>
                <a:cs typeface="Arial"/>
              </a:rPr>
              <a:t>bakteri  </a:t>
            </a:r>
            <a:r>
              <a:rPr sz="2400" spc="-42" dirty="0">
                <a:latin typeface="Arial"/>
                <a:cs typeface="Arial"/>
              </a:rPr>
              <a:t>sayımı, </a:t>
            </a:r>
            <a:r>
              <a:rPr sz="2400" spc="-32" dirty="0">
                <a:latin typeface="Arial"/>
                <a:cs typeface="Arial"/>
              </a:rPr>
              <a:t>bozulma </a:t>
            </a:r>
            <a:r>
              <a:rPr sz="2400" spc="-45" dirty="0">
                <a:latin typeface="Arial"/>
                <a:cs typeface="Arial"/>
              </a:rPr>
              <a:t>ya </a:t>
            </a:r>
            <a:r>
              <a:rPr sz="2400" spc="-38" dirty="0">
                <a:latin typeface="Arial"/>
                <a:cs typeface="Arial"/>
              </a:rPr>
              <a:t>da </a:t>
            </a:r>
            <a:r>
              <a:rPr sz="2400" spc="-32" dirty="0">
                <a:latin typeface="Arial"/>
                <a:cs typeface="Arial"/>
              </a:rPr>
              <a:t>hastalık </a:t>
            </a:r>
            <a:r>
              <a:rPr sz="2400" spc="-16" dirty="0">
                <a:latin typeface="Arial"/>
                <a:cs typeface="Arial"/>
              </a:rPr>
              <a:t>etmeninin </a:t>
            </a:r>
            <a:r>
              <a:rPr sz="2400" spc="-19" dirty="0">
                <a:latin typeface="Arial"/>
                <a:cs typeface="Arial"/>
              </a:rPr>
              <a:t>ön </a:t>
            </a:r>
            <a:r>
              <a:rPr sz="2400" spc="-35" dirty="0">
                <a:latin typeface="Arial"/>
                <a:cs typeface="Arial"/>
              </a:rPr>
              <a:t>izolasyonu </a:t>
            </a:r>
            <a:r>
              <a:rPr sz="2400" spc="-19" dirty="0">
                <a:latin typeface="Arial"/>
                <a:cs typeface="Arial"/>
              </a:rPr>
              <a:t>gibi çeşitli </a:t>
            </a:r>
            <a:r>
              <a:rPr sz="2400" spc="-35" dirty="0">
                <a:latin typeface="Arial"/>
                <a:cs typeface="Arial"/>
              </a:rPr>
              <a:t>amaçlar </a:t>
            </a:r>
            <a:r>
              <a:rPr sz="2400" spc="-16" dirty="0">
                <a:latin typeface="Arial"/>
                <a:cs typeface="Arial"/>
              </a:rPr>
              <a:t>için</a:t>
            </a:r>
            <a:r>
              <a:rPr sz="2400" spc="-128" dirty="0">
                <a:latin typeface="Arial"/>
                <a:cs typeface="Arial"/>
              </a:rPr>
              <a:t> </a:t>
            </a:r>
            <a:r>
              <a:rPr sz="2400" spc="-19" dirty="0">
                <a:latin typeface="Arial"/>
                <a:cs typeface="Arial"/>
              </a:rPr>
              <a:t>kullanılır.</a:t>
            </a:r>
            <a:endParaRPr sz="2400" dirty="0">
              <a:latin typeface="Arial"/>
              <a:cs typeface="Arial"/>
            </a:endParaRPr>
          </a:p>
          <a:p>
            <a:pPr marL="10995" marR="3665" algn="just">
              <a:lnSpc>
                <a:spcPct val="117700"/>
              </a:lnSpc>
              <a:spcBef>
                <a:spcPts val="628"/>
              </a:spcBef>
            </a:pPr>
            <a:r>
              <a:rPr sz="2400" spc="-32" dirty="0">
                <a:latin typeface="Arial"/>
                <a:cs typeface="Arial"/>
              </a:rPr>
              <a:t>Plate </a:t>
            </a:r>
            <a:r>
              <a:rPr sz="2400" spc="-35" dirty="0">
                <a:latin typeface="Arial"/>
                <a:cs typeface="Arial"/>
              </a:rPr>
              <a:t>Count </a:t>
            </a:r>
            <a:r>
              <a:rPr sz="2400" spc="-38" dirty="0">
                <a:latin typeface="Arial"/>
                <a:cs typeface="Arial"/>
              </a:rPr>
              <a:t>Agar, </a:t>
            </a:r>
            <a:r>
              <a:rPr sz="2400" spc="-6" dirty="0">
                <a:latin typeface="Arial"/>
                <a:cs typeface="Arial"/>
              </a:rPr>
              <a:t>Nutrient </a:t>
            </a:r>
            <a:r>
              <a:rPr sz="2400" spc="-45" dirty="0">
                <a:latin typeface="Arial"/>
                <a:cs typeface="Arial"/>
              </a:rPr>
              <a:t>Agar </a:t>
            </a:r>
            <a:r>
              <a:rPr sz="2400" spc="-42" dirty="0">
                <a:latin typeface="Arial"/>
                <a:cs typeface="Arial"/>
              </a:rPr>
              <a:t>ve </a:t>
            </a:r>
            <a:r>
              <a:rPr sz="2400" spc="-6" dirty="0">
                <a:latin typeface="Arial"/>
                <a:cs typeface="Arial"/>
              </a:rPr>
              <a:t>Nutrient </a:t>
            </a:r>
            <a:r>
              <a:rPr sz="2400" spc="-19" dirty="0">
                <a:latin typeface="Arial"/>
                <a:cs typeface="Arial"/>
              </a:rPr>
              <a:t>Broth, </a:t>
            </a:r>
            <a:r>
              <a:rPr sz="2400" spc="-22" dirty="0">
                <a:latin typeface="Arial"/>
                <a:cs typeface="Arial"/>
              </a:rPr>
              <a:t>Tryptic </a:t>
            </a:r>
            <a:r>
              <a:rPr sz="2400" spc="-71" dirty="0">
                <a:latin typeface="Arial"/>
                <a:cs typeface="Arial"/>
              </a:rPr>
              <a:t>Soy </a:t>
            </a:r>
            <a:r>
              <a:rPr sz="2400" spc="-45" dirty="0">
                <a:latin typeface="Arial"/>
                <a:cs typeface="Arial"/>
              </a:rPr>
              <a:t>Agar </a:t>
            </a:r>
            <a:r>
              <a:rPr sz="2400" spc="-38" dirty="0">
                <a:latin typeface="Arial"/>
                <a:cs typeface="Arial"/>
              </a:rPr>
              <a:t>ve </a:t>
            </a:r>
            <a:r>
              <a:rPr sz="2400" spc="-22" dirty="0">
                <a:latin typeface="Arial"/>
                <a:cs typeface="Arial"/>
              </a:rPr>
              <a:t>Tryptic </a:t>
            </a:r>
            <a:r>
              <a:rPr sz="2400" spc="-67" dirty="0">
                <a:latin typeface="Arial"/>
                <a:cs typeface="Arial"/>
              </a:rPr>
              <a:t>Soy </a:t>
            </a:r>
            <a:r>
              <a:rPr sz="2400" spc="-19" dirty="0">
                <a:latin typeface="Arial"/>
                <a:cs typeface="Arial"/>
              </a:rPr>
              <a:t>Broth, </a:t>
            </a:r>
            <a:r>
              <a:rPr sz="2400" spc="-29" dirty="0">
                <a:latin typeface="Arial"/>
                <a:cs typeface="Arial"/>
              </a:rPr>
              <a:t>Brain-Heart  </a:t>
            </a:r>
            <a:r>
              <a:rPr sz="2400" spc="-22" dirty="0">
                <a:latin typeface="Arial"/>
                <a:cs typeface="Arial"/>
              </a:rPr>
              <a:t>Infusion </a:t>
            </a:r>
            <a:r>
              <a:rPr sz="2400" spc="-16" dirty="0">
                <a:latin typeface="Arial"/>
                <a:cs typeface="Arial"/>
              </a:rPr>
              <a:t>Broth </a:t>
            </a:r>
            <a:r>
              <a:rPr sz="2400" spc="-38" dirty="0">
                <a:latin typeface="Arial"/>
                <a:cs typeface="Arial"/>
              </a:rPr>
              <a:t>ve </a:t>
            </a:r>
            <a:r>
              <a:rPr sz="2400" spc="-29" dirty="0">
                <a:latin typeface="Arial"/>
                <a:cs typeface="Arial"/>
              </a:rPr>
              <a:t>Brain-Heart </a:t>
            </a:r>
            <a:r>
              <a:rPr sz="2400" spc="-42" dirty="0">
                <a:latin typeface="Arial"/>
                <a:cs typeface="Arial"/>
              </a:rPr>
              <a:t>Agar </a:t>
            </a:r>
            <a:r>
              <a:rPr sz="2400" spc="-32" dirty="0">
                <a:latin typeface="Arial"/>
                <a:cs typeface="Arial"/>
              </a:rPr>
              <a:t>en </a:t>
            </a:r>
            <a:r>
              <a:rPr sz="2400" spc="-48" dirty="0">
                <a:latin typeface="Arial"/>
                <a:cs typeface="Arial"/>
              </a:rPr>
              <a:t>sık </a:t>
            </a:r>
            <a:r>
              <a:rPr sz="2400" spc="-26" dirty="0">
                <a:latin typeface="Arial"/>
                <a:cs typeface="Arial"/>
              </a:rPr>
              <a:t>kullanılan </a:t>
            </a:r>
            <a:r>
              <a:rPr sz="2400" spc="-35" dirty="0">
                <a:latin typeface="Arial"/>
                <a:cs typeface="Arial"/>
              </a:rPr>
              <a:t>genel </a:t>
            </a:r>
            <a:r>
              <a:rPr sz="2400" spc="-22" dirty="0">
                <a:latin typeface="Arial"/>
                <a:cs typeface="Arial"/>
              </a:rPr>
              <a:t>besiyerleri içinde yer </a:t>
            </a:r>
            <a:r>
              <a:rPr sz="2400" spc="-19" dirty="0">
                <a:latin typeface="Arial"/>
                <a:cs typeface="Arial"/>
              </a:rPr>
              <a:t>alırlar. </a:t>
            </a:r>
            <a:r>
              <a:rPr sz="2400" spc="-42" dirty="0">
                <a:latin typeface="Arial"/>
                <a:cs typeface="Arial"/>
              </a:rPr>
              <a:t>Kanlı Agar </a:t>
            </a:r>
            <a:r>
              <a:rPr sz="2400" spc="-35" dirty="0">
                <a:latin typeface="Arial"/>
                <a:cs typeface="Arial"/>
              </a:rPr>
              <a:t>ise, </a:t>
            </a:r>
            <a:r>
              <a:rPr sz="2400" spc="-26" dirty="0">
                <a:latin typeface="Arial"/>
                <a:cs typeface="Arial"/>
              </a:rPr>
              <a:t>basit  </a:t>
            </a:r>
            <a:r>
              <a:rPr sz="2400" spc="-16" dirty="0">
                <a:latin typeface="Arial"/>
                <a:cs typeface="Arial"/>
              </a:rPr>
              <a:t>bileşimli </a:t>
            </a:r>
            <a:r>
              <a:rPr sz="2400" spc="-3" dirty="0">
                <a:latin typeface="Arial"/>
                <a:cs typeface="Arial"/>
              </a:rPr>
              <a:t>bir </a:t>
            </a:r>
            <a:r>
              <a:rPr sz="2400" spc="-35" dirty="0">
                <a:latin typeface="Arial"/>
                <a:cs typeface="Arial"/>
              </a:rPr>
              <a:t>genel </a:t>
            </a:r>
            <a:r>
              <a:rPr sz="2400" spc="-29" dirty="0">
                <a:latin typeface="Arial"/>
                <a:cs typeface="Arial"/>
              </a:rPr>
              <a:t>besiyerine </a:t>
            </a:r>
            <a:r>
              <a:rPr sz="2400" spc="-35" dirty="0">
                <a:latin typeface="Arial"/>
                <a:cs typeface="Arial"/>
              </a:rPr>
              <a:t>kan </a:t>
            </a:r>
            <a:r>
              <a:rPr sz="2400" spc="-29" dirty="0">
                <a:latin typeface="Arial"/>
                <a:cs typeface="Arial"/>
              </a:rPr>
              <a:t>ilavesi </a:t>
            </a:r>
            <a:r>
              <a:rPr sz="2400" spc="-10" dirty="0">
                <a:latin typeface="Arial"/>
                <a:cs typeface="Arial"/>
              </a:rPr>
              <a:t>ile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9" dirty="0" err="1">
                <a:latin typeface="Arial"/>
                <a:cs typeface="Arial"/>
              </a:rPr>
              <a:t>hazırlanır</a:t>
            </a:r>
            <a:r>
              <a:rPr sz="2400" spc="-29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56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1DBF2AA-EFC3-4647-863E-9B0ABE637646}"/>
              </a:ext>
            </a:extLst>
          </p:cNvPr>
          <p:cNvSpPr/>
          <p:nvPr/>
        </p:nvSpPr>
        <p:spPr>
          <a:xfrm>
            <a:off x="838200" y="0"/>
            <a:ext cx="10668000" cy="570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95" marR="3665" algn="just">
              <a:lnSpc>
                <a:spcPct val="117700"/>
              </a:lnSpc>
              <a:spcBef>
                <a:spcPts val="628"/>
              </a:spcBef>
            </a:pPr>
            <a:endParaRPr lang="tr-TR" sz="24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lang="tr-TR" sz="2400" dirty="0">
              <a:latin typeface="Times New Roman"/>
              <a:cs typeface="Times New Roman"/>
            </a:endParaRPr>
          </a:p>
          <a:p>
            <a:pPr marL="184880" lvl="1" indent="-176736" algn="just">
              <a:buAutoNum type="arabicPeriod" startAt="2"/>
              <a:tabLst>
                <a:tab pos="185288" algn="l"/>
              </a:tabLst>
            </a:pPr>
            <a:r>
              <a:rPr lang="tr-TR" sz="2400" b="1" spc="-42" dirty="0" err="1">
                <a:solidFill>
                  <a:schemeClr val="bg1"/>
                </a:solidFill>
                <a:latin typeface="Arial"/>
                <a:cs typeface="Arial"/>
              </a:rPr>
              <a:t>Selektif</a:t>
            </a:r>
            <a:r>
              <a:rPr lang="tr-TR" sz="2400" b="1" spc="-4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2400" b="1" spc="-48" dirty="0" err="1">
                <a:solidFill>
                  <a:schemeClr val="bg1"/>
                </a:solidFill>
                <a:latin typeface="Arial"/>
                <a:cs typeface="Arial"/>
              </a:rPr>
              <a:t>Besiyerleri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4072" algn="just">
              <a:lnSpc>
                <a:spcPct val="117300"/>
              </a:lnSpc>
              <a:spcBef>
                <a:spcPts val="632"/>
              </a:spcBef>
            </a:pPr>
            <a:r>
              <a:rPr lang="tr-TR" sz="2400" spc="-48" dirty="0">
                <a:latin typeface="Arial"/>
                <a:cs typeface="Arial"/>
              </a:rPr>
              <a:t>Karışık </a:t>
            </a:r>
            <a:r>
              <a:rPr lang="tr-TR" sz="2400" spc="-13" dirty="0" err="1">
                <a:latin typeface="Arial"/>
                <a:cs typeface="Arial"/>
              </a:rPr>
              <a:t>mikroflora</a:t>
            </a:r>
            <a:r>
              <a:rPr lang="tr-TR" sz="2400" spc="-13" dirty="0">
                <a:latin typeface="Arial"/>
                <a:cs typeface="Arial"/>
              </a:rPr>
              <a:t> </a:t>
            </a:r>
            <a:r>
              <a:rPr lang="tr-TR" sz="2400" spc="-26" dirty="0">
                <a:latin typeface="Arial"/>
                <a:cs typeface="Arial"/>
              </a:rPr>
              <a:t>içerisinde </a:t>
            </a:r>
            <a:r>
              <a:rPr lang="tr-TR" sz="2400" spc="-22" dirty="0">
                <a:latin typeface="Arial"/>
                <a:cs typeface="Arial"/>
              </a:rPr>
              <a:t>hedeflenen </a:t>
            </a:r>
            <a:r>
              <a:rPr lang="tr-TR" sz="2400" spc="-29" dirty="0">
                <a:latin typeface="Arial"/>
                <a:cs typeface="Arial"/>
              </a:rPr>
              <a:t>mikroorganizmanın </a:t>
            </a:r>
            <a:r>
              <a:rPr lang="tr-TR" sz="2400" spc="-32" dirty="0">
                <a:latin typeface="Arial"/>
                <a:cs typeface="Arial"/>
              </a:rPr>
              <a:t>gelişmesini </a:t>
            </a:r>
            <a:r>
              <a:rPr lang="tr-TR" sz="2400" spc="-45" dirty="0">
                <a:latin typeface="Arial"/>
                <a:cs typeface="Arial"/>
              </a:rPr>
              <a:t>sağlamak </a:t>
            </a:r>
            <a:r>
              <a:rPr lang="tr-TR" sz="2400" spc="-22" dirty="0">
                <a:latin typeface="Arial"/>
                <a:cs typeface="Arial"/>
              </a:rPr>
              <a:t>diğer  </a:t>
            </a:r>
            <a:r>
              <a:rPr lang="tr-TR" sz="2400" spc="-26" dirty="0">
                <a:latin typeface="Arial"/>
                <a:cs typeface="Arial"/>
              </a:rPr>
              <a:t>mikroorganizmaların </a:t>
            </a:r>
            <a:r>
              <a:rPr lang="tr-TR" sz="2400" spc="-22" dirty="0">
                <a:latin typeface="Arial"/>
                <a:cs typeface="Arial"/>
              </a:rPr>
              <a:t>gelişmelerini </a:t>
            </a:r>
            <a:r>
              <a:rPr lang="tr-TR" sz="2400" spc="-42" dirty="0">
                <a:latin typeface="Arial"/>
                <a:cs typeface="Arial"/>
              </a:rPr>
              <a:t>baskılamak amacıyla </a:t>
            </a:r>
            <a:r>
              <a:rPr lang="tr-TR" sz="2400" spc="-19" dirty="0">
                <a:latin typeface="Arial"/>
                <a:cs typeface="Arial"/>
              </a:rPr>
              <a:t>çeşitli </a:t>
            </a:r>
            <a:r>
              <a:rPr lang="tr-TR" sz="2400" u="sng" spc="-3" dirty="0">
                <a:latin typeface="Arial"/>
                <a:cs typeface="Arial"/>
              </a:rPr>
              <a:t>inhibitör </a:t>
            </a:r>
            <a:r>
              <a:rPr lang="tr-TR" sz="2400" spc="-26" dirty="0">
                <a:latin typeface="Arial"/>
                <a:cs typeface="Arial"/>
              </a:rPr>
              <a:t>maddeler kullanılarak </a:t>
            </a:r>
            <a:r>
              <a:rPr lang="tr-TR" sz="2400" spc="-35" dirty="0">
                <a:latin typeface="Arial"/>
                <a:cs typeface="Arial"/>
              </a:rPr>
              <a:t>hazırlanan  </a:t>
            </a:r>
            <a:r>
              <a:rPr lang="tr-TR" sz="2400" spc="-19" dirty="0" err="1">
                <a:latin typeface="Arial"/>
                <a:cs typeface="Arial"/>
              </a:rPr>
              <a:t>besiyerleridir</a:t>
            </a:r>
            <a:r>
              <a:rPr lang="tr-TR" sz="2400" spc="-19" dirty="0">
                <a:latin typeface="Arial"/>
                <a:cs typeface="Arial"/>
              </a:rPr>
              <a:t>.</a:t>
            </a:r>
            <a:endParaRPr lang="tr-TR" sz="2400" dirty="0">
              <a:latin typeface="Arial"/>
              <a:cs typeface="Arial"/>
            </a:endParaRPr>
          </a:p>
          <a:p>
            <a:pPr marL="10995" marR="3258" algn="just">
              <a:lnSpc>
                <a:spcPct val="117300"/>
              </a:lnSpc>
              <a:spcBef>
                <a:spcPts val="632"/>
              </a:spcBef>
            </a:pPr>
            <a:r>
              <a:rPr lang="tr-TR" sz="2400" spc="-48" dirty="0">
                <a:latin typeface="Arial"/>
                <a:cs typeface="Arial"/>
              </a:rPr>
              <a:t>Safra </a:t>
            </a:r>
            <a:r>
              <a:rPr lang="tr-TR" sz="2400" spc="-19" dirty="0">
                <a:latin typeface="Arial"/>
                <a:cs typeface="Arial"/>
              </a:rPr>
              <a:t>tuzları, çeşitli </a:t>
            </a:r>
            <a:r>
              <a:rPr lang="tr-TR" sz="2400" spc="-29" dirty="0">
                <a:latin typeface="Arial"/>
                <a:cs typeface="Arial"/>
              </a:rPr>
              <a:t>boyalar </a:t>
            </a:r>
            <a:r>
              <a:rPr lang="tr-TR" sz="2400" spc="-13" dirty="0">
                <a:latin typeface="Arial"/>
                <a:cs typeface="Arial"/>
              </a:rPr>
              <a:t>(metilen </a:t>
            </a:r>
            <a:r>
              <a:rPr lang="tr-TR" sz="2400" spc="-29" dirty="0">
                <a:latin typeface="Arial"/>
                <a:cs typeface="Arial"/>
              </a:rPr>
              <a:t>mavisi, </a:t>
            </a:r>
            <a:r>
              <a:rPr lang="tr-TR" sz="2400" spc="-16" dirty="0" err="1">
                <a:latin typeface="Arial"/>
                <a:cs typeface="Arial"/>
              </a:rPr>
              <a:t>malahit</a:t>
            </a:r>
            <a:r>
              <a:rPr lang="tr-TR" sz="2400" spc="-16" dirty="0">
                <a:latin typeface="Arial"/>
                <a:cs typeface="Arial"/>
              </a:rPr>
              <a:t> </a:t>
            </a:r>
            <a:r>
              <a:rPr lang="tr-TR" sz="2400" spc="-22" dirty="0">
                <a:latin typeface="Arial"/>
                <a:cs typeface="Arial"/>
              </a:rPr>
              <a:t>yeşili </a:t>
            </a:r>
            <a:r>
              <a:rPr lang="tr-TR" sz="2400" spc="-26" dirty="0">
                <a:latin typeface="Arial"/>
                <a:cs typeface="Arial"/>
              </a:rPr>
              <a:t>vb.), </a:t>
            </a:r>
            <a:r>
              <a:rPr lang="tr-TR" sz="2400" spc="-35" dirty="0">
                <a:latin typeface="Arial"/>
                <a:cs typeface="Arial"/>
              </a:rPr>
              <a:t>sodyum </a:t>
            </a:r>
            <a:r>
              <a:rPr lang="tr-TR" sz="2400" spc="-13" dirty="0">
                <a:latin typeface="Arial"/>
                <a:cs typeface="Arial"/>
              </a:rPr>
              <a:t>klorür, </a:t>
            </a:r>
            <a:r>
              <a:rPr lang="tr-TR" sz="2400" dirty="0" err="1">
                <a:latin typeface="Arial"/>
                <a:cs typeface="Arial"/>
              </a:rPr>
              <a:t>tellürit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spc="-10" dirty="0">
                <a:latin typeface="Arial"/>
                <a:cs typeface="Arial"/>
              </a:rPr>
              <a:t>antibiyotikler </a:t>
            </a:r>
            <a:r>
              <a:rPr lang="tr-TR" sz="2400" spc="-22" dirty="0">
                <a:latin typeface="Arial"/>
                <a:cs typeface="Arial"/>
              </a:rPr>
              <a:t>bu  </a:t>
            </a:r>
            <a:r>
              <a:rPr lang="tr-TR" sz="2400" spc="-38" dirty="0">
                <a:latin typeface="Arial"/>
                <a:cs typeface="Arial"/>
              </a:rPr>
              <a:t>amaçla </a:t>
            </a:r>
            <a:r>
              <a:rPr lang="tr-TR" sz="2400" spc="-19" dirty="0">
                <a:latin typeface="Arial"/>
                <a:cs typeface="Arial"/>
              </a:rPr>
              <a:t>kullanılır. </a:t>
            </a:r>
            <a:r>
              <a:rPr lang="tr-TR" sz="2400" spc="-26" dirty="0" err="1">
                <a:latin typeface="Arial"/>
                <a:cs typeface="Arial"/>
              </a:rPr>
              <a:t>Selektif</a:t>
            </a:r>
            <a:r>
              <a:rPr lang="tr-TR" sz="2400" spc="-26" dirty="0">
                <a:latin typeface="Arial"/>
                <a:cs typeface="Arial"/>
              </a:rPr>
              <a:t> </a:t>
            </a:r>
            <a:r>
              <a:rPr lang="tr-TR" sz="2400" spc="-22" dirty="0" err="1">
                <a:latin typeface="Arial"/>
                <a:cs typeface="Arial"/>
              </a:rPr>
              <a:t>besiyerleri</a:t>
            </a:r>
            <a:r>
              <a:rPr lang="tr-TR" sz="2400" spc="-22" dirty="0">
                <a:latin typeface="Arial"/>
                <a:cs typeface="Arial"/>
              </a:rPr>
              <a:t> </a:t>
            </a:r>
            <a:r>
              <a:rPr lang="tr-TR" sz="2400" spc="-3" dirty="0">
                <a:latin typeface="Arial"/>
                <a:cs typeface="Arial"/>
              </a:rPr>
              <a:t>inhibitör </a:t>
            </a:r>
            <a:r>
              <a:rPr lang="tr-TR" sz="2400" spc="-29" dirty="0">
                <a:latin typeface="Arial"/>
                <a:cs typeface="Arial"/>
              </a:rPr>
              <a:t>katılmadan </a:t>
            </a:r>
            <a:r>
              <a:rPr lang="tr-TR" sz="2400" spc="-22" dirty="0">
                <a:latin typeface="Arial"/>
                <a:cs typeface="Arial"/>
              </a:rPr>
              <a:t>hedeflenen </a:t>
            </a:r>
            <a:r>
              <a:rPr lang="tr-TR" sz="2400" spc="-29" dirty="0">
                <a:latin typeface="Arial"/>
                <a:cs typeface="Arial"/>
              </a:rPr>
              <a:t>mikroorganizmanın kullanabileceği  </a:t>
            </a:r>
            <a:r>
              <a:rPr lang="tr-TR" sz="2400" spc="-22" dirty="0">
                <a:latin typeface="Arial"/>
                <a:cs typeface="Arial"/>
              </a:rPr>
              <a:t>diğer </a:t>
            </a:r>
            <a:r>
              <a:rPr lang="tr-TR" sz="2400" spc="-26" dirty="0">
                <a:latin typeface="Arial"/>
                <a:cs typeface="Arial"/>
              </a:rPr>
              <a:t>mikroorganizmaların </a:t>
            </a:r>
            <a:r>
              <a:rPr lang="tr-TR" sz="2400" spc="-38" dirty="0">
                <a:latin typeface="Arial"/>
                <a:cs typeface="Arial"/>
              </a:rPr>
              <a:t>kullanamayacağı </a:t>
            </a:r>
            <a:r>
              <a:rPr lang="tr-TR" sz="2400" spc="-22" dirty="0" err="1">
                <a:latin typeface="Arial"/>
                <a:cs typeface="Arial"/>
              </a:rPr>
              <a:t>substratların</a:t>
            </a:r>
            <a:r>
              <a:rPr lang="tr-TR" sz="2400" spc="-22" dirty="0">
                <a:latin typeface="Arial"/>
                <a:cs typeface="Arial"/>
              </a:rPr>
              <a:t> </a:t>
            </a:r>
            <a:r>
              <a:rPr lang="tr-TR" sz="2400" spc="-29" dirty="0">
                <a:latin typeface="Arial"/>
                <a:cs typeface="Arial"/>
              </a:rPr>
              <a:t>ilavesi </a:t>
            </a:r>
            <a:r>
              <a:rPr lang="tr-TR" sz="2400" spc="-13" dirty="0">
                <a:latin typeface="Arial"/>
                <a:cs typeface="Arial"/>
              </a:rPr>
              <a:t>ile </a:t>
            </a:r>
            <a:r>
              <a:rPr lang="tr-TR" sz="2400" spc="-32" dirty="0">
                <a:latin typeface="Arial"/>
                <a:cs typeface="Arial"/>
              </a:rPr>
              <a:t>de </a:t>
            </a:r>
            <a:r>
              <a:rPr lang="tr-TR" sz="2400" spc="-22" dirty="0">
                <a:latin typeface="Arial"/>
                <a:cs typeface="Arial"/>
              </a:rPr>
              <a:t>hazırlanabilir. </a:t>
            </a:r>
            <a:r>
              <a:rPr lang="tr-TR" sz="2400" spc="-45" dirty="0" err="1">
                <a:latin typeface="Arial"/>
                <a:cs typeface="Arial"/>
              </a:rPr>
              <a:t>MacConkey</a:t>
            </a:r>
            <a:r>
              <a:rPr lang="tr-TR" sz="2400" spc="-45" dirty="0">
                <a:latin typeface="Arial"/>
                <a:cs typeface="Arial"/>
              </a:rPr>
              <a:t> </a:t>
            </a:r>
            <a:r>
              <a:rPr lang="tr-TR" sz="2400" spc="-38" dirty="0" err="1">
                <a:latin typeface="Arial"/>
                <a:cs typeface="Arial"/>
              </a:rPr>
              <a:t>Agar</a:t>
            </a:r>
            <a:r>
              <a:rPr lang="tr-TR" sz="2400" spc="-38" dirty="0">
                <a:latin typeface="Arial"/>
                <a:cs typeface="Arial"/>
              </a:rPr>
              <a:t>,  </a:t>
            </a:r>
            <a:r>
              <a:rPr lang="tr-TR" sz="2400" spc="-35" dirty="0">
                <a:latin typeface="Arial"/>
                <a:cs typeface="Arial"/>
              </a:rPr>
              <a:t>safra </a:t>
            </a:r>
            <a:r>
              <a:rPr lang="tr-TR" sz="2400" spc="-19" dirty="0">
                <a:latin typeface="Arial"/>
                <a:cs typeface="Arial"/>
              </a:rPr>
              <a:t>tuzları </a:t>
            </a:r>
            <a:r>
              <a:rPr lang="tr-TR" sz="2400" spc="-13" dirty="0">
                <a:latin typeface="Arial"/>
                <a:cs typeface="Arial"/>
              </a:rPr>
              <a:t>ile </a:t>
            </a:r>
            <a:r>
              <a:rPr lang="tr-TR" sz="2400" spc="-19" dirty="0">
                <a:latin typeface="Arial"/>
                <a:cs typeface="Arial"/>
              </a:rPr>
              <a:t>kristal </a:t>
            </a:r>
            <a:r>
              <a:rPr lang="tr-TR" sz="2400" spc="-22" dirty="0" err="1">
                <a:latin typeface="Arial"/>
                <a:cs typeface="Arial"/>
              </a:rPr>
              <a:t>viyole</a:t>
            </a:r>
            <a:r>
              <a:rPr lang="tr-TR" sz="2400" spc="-22" dirty="0">
                <a:latin typeface="Arial"/>
                <a:cs typeface="Arial"/>
              </a:rPr>
              <a:t> </a:t>
            </a:r>
            <a:r>
              <a:rPr lang="tr-TR" sz="2400" spc="-13" dirty="0">
                <a:latin typeface="Arial"/>
                <a:cs typeface="Arial"/>
              </a:rPr>
              <a:t>içerir. </a:t>
            </a:r>
            <a:r>
              <a:rPr lang="tr-TR" sz="2400" spc="-55" dirty="0">
                <a:latin typeface="Arial"/>
                <a:cs typeface="Arial"/>
              </a:rPr>
              <a:t>Bu </a:t>
            </a:r>
            <a:r>
              <a:rPr lang="tr-TR" sz="2400" spc="-26" dirty="0">
                <a:latin typeface="Arial"/>
                <a:cs typeface="Arial"/>
              </a:rPr>
              <a:t>besi ortamında </a:t>
            </a:r>
            <a:r>
              <a:rPr lang="tr-TR" sz="2400" spc="-19" dirty="0">
                <a:latin typeface="Arial"/>
                <a:cs typeface="Arial"/>
              </a:rPr>
              <a:t>Gram-pozitif </a:t>
            </a:r>
            <a:r>
              <a:rPr lang="tr-TR" sz="2400" spc="-26" dirty="0">
                <a:latin typeface="Arial"/>
                <a:cs typeface="Arial"/>
              </a:rPr>
              <a:t>mikroorganizmaların </a:t>
            </a:r>
            <a:r>
              <a:rPr lang="tr-TR" sz="2400" spc="-42" dirty="0">
                <a:latin typeface="Arial"/>
                <a:cs typeface="Arial"/>
              </a:rPr>
              <a:t>çoğu </a:t>
            </a:r>
            <a:r>
              <a:rPr lang="tr-TR" sz="2400" spc="-19" dirty="0" err="1">
                <a:latin typeface="Arial"/>
                <a:cs typeface="Arial"/>
              </a:rPr>
              <a:t>inhibe</a:t>
            </a:r>
            <a:r>
              <a:rPr lang="tr-TR" sz="2400" spc="-19" dirty="0">
                <a:latin typeface="Arial"/>
                <a:cs typeface="Arial"/>
              </a:rPr>
              <a:t> </a:t>
            </a:r>
            <a:r>
              <a:rPr lang="tr-TR" sz="2400" spc="-10" dirty="0">
                <a:latin typeface="Arial"/>
                <a:cs typeface="Arial"/>
              </a:rPr>
              <a:t>olur.  </a:t>
            </a:r>
            <a:r>
              <a:rPr lang="tr-TR" sz="2400" spc="-48" dirty="0" err="1">
                <a:latin typeface="Arial"/>
                <a:cs typeface="Arial"/>
              </a:rPr>
              <a:t>Eosin</a:t>
            </a:r>
            <a:r>
              <a:rPr lang="tr-TR" sz="2400" spc="-48" dirty="0">
                <a:latin typeface="Arial"/>
                <a:cs typeface="Arial"/>
              </a:rPr>
              <a:t> </a:t>
            </a:r>
            <a:r>
              <a:rPr lang="tr-TR" sz="2400" spc="-16" dirty="0" err="1">
                <a:latin typeface="Arial"/>
                <a:cs typeface="Arial"/>
              </a:rPr>
              <a:t>Methylene</a:t>
            </a:r>
            <a:r>
              <a:rPr lang="tr-TR" sz="2400" spc="-16" dirty="0">
                <a:latin typeface="Arial"/>
                <a:cs typeface="Arial"/>
              </a:rPr>
              <a:t> </a:t>
            </a:r>
            <a:r>
              <a:rPr lang="tr-TR" sz="2400" spc="-38" dirty="0">
                <a:latin typeface="Arial"/>
                <a:cs typeface="Arial"/>
              </a:rPr>
              <a:t>Blue </a:t>
            </a:r>
            <a:r>
              <a:rPr lang="tr-TR" sz="2400" spc="-51" dirty="0">
                <a:latin typeface="Arial"/>
                <a:cs typeface="Arial"/>
              </a:rPr>
              <a:t>(EMB) </a:t>
            </a:r>
            <a:r>
              <a:rPr lang="tr-TR" sz="2400" spc="-45" dirty="0" err="1">
                <a:latin typeface="Arial"/>
                <a:cs typeface="Arial"/>
              </a:rPr>
              <a:t>Agar</a:t>
            </a:r>
            <a:r>
              <a:rPr lang="tr-TR" sz="2400" spc="-45" dirty="0">
                <a:latin typeface="Arial"/>
                <a:cs typeface="Arial"/>
              </a:rPr>
              <a:t> </a:t>
            </a:r>
            <a:r>
              <a:rPr lang="tr-TR" sz="2400" spc="-42" dirty="0">
                <a:latin typeface="Arial"/>
                <a:cs typeface="Arial"/>
              </a:rPr>
              <a:t>ve </a:t>
            </a:r>
            <a:r>
              <a:rPr lang="tr-TR" sz="2400" spc="-45" dirty="0" err="1">
                <a:latin typeface="Arial"/>
                <a:cs typeface="Arial"/>
              </a:rPr>
              <a:t>Lactose</a:t>
            </a:r>
            <a:r>
              <a:rPr lang="tr-TR" sz="2400" spc="-45" dirty="0">
                <a:latin typeface="Arial"/>
                <a:cs typeface="Arial"/>
              </a:rPr>
              <a:t> </a:t>
            </a:r>
            <a:r>
              <a:rPr lang="tr-TR" sz="2400" spc="-32" dirty="0" err="1">
                <a:latin typeface="Arial"/>
                <a:cs typeface="Arial"/>
              </a:rPr>
              <a:t>Lauryl</a:t>
            </a:r>
            <a:r>
              <a:rPr lang="tr-TR" sz="2400" spc="-32" dirty="0">
                <a:latin typeface="Arial"/>
                <a:cs typeface="Arial"/>
              </a:rPr>
              <a:t> </a:t>
            </a:r>
            <a:r>
              <a:rPr lang="tr-TR" sz="2400" spc="-32" dirty="0" err="1">
                <a:latin typeface="Arial"/>
                <a:cs typeface="Arial"/>
              </a:rPr>
              <a:t>Tryptose</a:t>
            </a:r>
            <a:r>
              <a:rPr lang="tr-TR" sz="2400" spc="-32" dirty="0">
                <a:latin typeface="Arial"/>
                <a:cs typeface="Arial"/>
              </a:rPr>
              <a:t> </a:t>
            </a:r>
            <a:r>
              <a:rPr lang="tr-TR" sz="2400" spc="-16" dirty="0" err="1">
                <a:latin typeface="Arial"/>
                <a:cs typeface="Arial"/>
              </a:rPr>
              <a:t>Broth</a:t>
            </a:r>
            <a:r>
              <a:rPr lang="tr-TR" sz="2400" spc="-16" dirty="0">
                <a:latin typeface="Arial"/>
                <a:cs typeface="Arial"/>
              </a:rPr>
              <a:t> </a:t>
            </a:r>
            <a:r>
              <a:rPr lang="tr-TR" sz="2400" spc="-19" dirty="0" err="1">
                <a:latin typeface="Arial"/>
                <a:cs typeface="Arial"/>
              </a:rPr>
              <a:t>selektif</a:t>
            </a:r>
            <a:r>
              <a:rPr lang="tr-TR" sz="2400" spc="-67" dirty="0">
                <a:latin typeface="Arial"/>
                <a:cs typeface="Arial"/>
              </a:rPr>
              <a:t> </a:t>
            </a:r>
            <a:r>
              <a:rPr lang="tr-TR" sz="2400" spc="-19" dirty="0" err="1">
                <a:latin typeface="Arial"/>
                <a:cs typeface="Arial"/>
              </a:rPr>
              <a:t>besiyeridir</a:t>
            </a:r>
            <a:r>
              <a:rPr lang="tr-TR" sz="2400" spc="-19" dirty="0">
                <a:latin typeface="Arial"/>
                <a:cs typeface="Arial"/>
              </a:rPr>
              <a:t>.</a:t>
            </a:r>
            <a:endParaRPr lang="tr-T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83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E0952C8-747E-A34A-9B80-BB201BF67974}"/>
              </a:ext>
            </a:extLst>
          </p:cNvPr>
          <p:cNvSpPr/>
          <p:nvPr/>
        </p:nvSpPr>
        <p:spPr>
          <a:xfrm>
            <a:off x="838200" y="304800"/>
            <a:ext cx="10287000" cy="432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sz="2400" dirty="0">
              <a:latin typeface="Times New Roman"/>
              <a:cs typeface="Times New Roman"/>
            </a:endParaRPr>
          </a:p>
          <a:p>
            <a:pPr marL="184880" lvl="1" indent="-176736" algn="just">
              <a:buAutoNum type="arabicPeriod" startAt="3"/>
              <a:tabLst>
                <a:tab pos="185288" algn="l"/>
              </a:tabLst>
            </a:pPr>
            <a:r>
              <a:rPr lang="tr-TR" sz="2400" b="1" spc="-45" dirty="0">
                <a:solidFill>
                  <a:schemeClr val="bg1"/>
                </a:solidFill>
                <a:latin typeface="Arial"/>
                <a:cs typeface="Arial"/>
              </a:rPr>
              <a:t>Diferansiyel </a:t>
            </a:r>
            <a:r>
              <a:rPr lang="tr-TR" sz="2400" b="1" spc="-35" dirty="0">
                <a:solidFill>
                  <a:schemeClr val="bg1"/>
                </a:solidFill>
                <a:latin typeface="Arial"/>
                <a:cs typeface="Arial"/>
              </a:rPr>
              <a:t>(Ayırt </a:t>
            </a:r>
            <a:r>
              <a:rPr lang="tr-TR" sz="2400" b="1" spc="-58" dirty="0">
                <a:solidFill>
                  <a:schemeClr val="bg1"/>
                </a:solidFill>
                <a:latin typeface="Arial"/>
                <a:cs typeface="Arial"/>
              </a:rPr>
              <a:t>Edici)</a:t>
            </a:r>
            <a:r>
              <a:rPr lang="tr-TR" sz="2400" b="1" spc="-4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2400" b="1" spc="-48" dirty="0" err="1">
                <a:solidFill>
                  <a:schemeClr val="bg1"/>
                </a:solidFill>
                <a:latin typeface="Arial"/>
                <a:cs typeface="Arial"/>
              </a:rPr>
              <a:t>Besiyerleri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665" algn="just">
              <a:lnSpc>
                <a:spcPct val="117100"/>
              </a:lnSpc>
              <a:spcBef>
                <a:spcPts val="632"/>
              </a:spcBef>
            </a:pPr>
            <a:r>
              <a:rPr lang="tr-TR" sz="2400" spc="-26" dirty="0">
                <a:latin typeface="Arial"/>
                <a:cs typeface="Arial"/>
              </a:rPr>
              <a:t>Diferansiyel </a:t>
            </a:r>
            <a:r>
              <a:rPr lang="tr-TR" sz="2400" spc="-26" dirty="0" err="1">
                <a:latin typeface="Arial"/>
                <a:cs typeface="Arial"/>
              </a:rPr>
              <a:t>besiyerlerinde</a:t>
            </a:r>
            <a:r>
              <a:rPr lang="tr-TR" sz="2400" spc="-26" dirty="0">
                <a:latin typeface="Arial"/>
                <a:cs typeface="Arial"/>
              </a:rPr>
              <a:t> </a:t>
            </a:r>
            <a:r>
              <a:rPr lang="tr-TR" sz="2400" spc="-35" dirty="0">
                <a:latin typeface="Arial"/>
                <a:cs typeface="Arial"/>
              </a:rPr>
              <a:t>gelişmesi </a:t>
            </a:r>
            <a:r>
              <a:rPr lang="tr-TR" sz="2400" spc="-26" dirty="0">
                <a:latin typeface="Arial"/>
                <a:cs typeface="Arial"/>
              </a:rPr>
              <a:t>istenen </a:t>
            </a:r>
            <a:r>
              <a:rPr lang="tr-TR" sz="2400" spc="-29" dirty="0">
                <a:latin typeface="Arial"/>
                <a:cs typeface="Arial"/>
              </a:rPr>
              <a:t>mikroorganizma </a:t>
            </a:r>
            <a:r>
              <a:rPr lang="tr-TR" sz="2400" spc="-35" dirty="0">
                <a:latin typeface="Arial"/>
                <a:cs typeface="Arial"/>
              </a:rPr>
              <a:t>yanında </a:t>
            </a:r>
            <a:r>
              <a:rPr lang="tr-TR" sz="2400" spc="-26" dirty="0">
                <a:latin typeface="Arial"/>
                <a:cs typeface="Arial"/>
              </a:rPr>
              <a:t>diğer mikroorganizmalar </a:t>
            </a:r>
            <a:r>
              <a:rPr lang="tr-TR" sz="2400" spc="-38" dirty="0">
                <a:latin typeface="Arial"/>
                <a:cs typeface="Arial"/>
              </a:rPr>
              <a:t>da  </a:t>
            </a:r>
            <a:r>
              <a:rPr lang="tr-TR" sz="2400" spc="-19" dirty="0">
                <a:latin typeface="Arial"/>
                <a:cs typeface="Arial"/>
              </a:rPr>
              <a:t>gelişebilir. </a:t>
            </a:r>
            <a:r>
              <a:rPr lang="tr-TR" sz="2400" spc="-16" dirty="0">
                <a:latin typeface="Arial"/>
                <a:cs typeface="Arial"/>
              </a:rPr>
              <a:t>Ayırt </a:t>
            </a:r>
            <a:r>
              <a:rPr lang="tr-TR" sz="2400" spc="-22" dirty="0">
                <a:latin typeface="Arial"/>
                <a:cs typeface="Arial"/>
              </a:rPr>
              <a:t>edici </a:t>
            </a:r>
            <a:r>
              <a:rPr lang="tr-TR" sz="2400" spc="-22" dirty="0" err="1">
                <a:latin typeface="Arial"/>
                <a:cs typeface="Arial"/>
              </a:rPr>
              <a:t>besiyerleri</a:t>
            </a:r>
            <a:r>
              <a:rPr lang="tr-TR" sz="2400" spc="-22" dirty="0">
                <a:latin typeface="Arial"/>
                <a:cs typeface="Arial"/>
              </a:rPr>
              <a:t> </a:t>
            </a:r>
            <a:r>
              <a:rPr lang="tr-TR" sz="2400" spc="-29" dirty="0">
                <a:latin typeface="Arial"/>
                <a:cs typeface="Arial"/>
              </a:rPr>
              <a:t>hazırlanırken </a:t>
            </a:r>
            <a:r>
              <a:rPr lang="tr-TR" sz="2400" spc="-38" dirty="0">
                <a:latin typeface="Arial"/>
                <a:cs typeface="Arial"/>
              </a:rPr>
              <a:t>besi </a:t>
            </a:r>
            <a:r>
              <a:rPr lang="tr-TR" sz="2400" spc="-22" dirty="0">
                <a:latin typeface="Arial"/>
                <a:cs typeface="Arial"/>
              </a:rPr>
              <a:t>ortamına </a:t>
            </a:r>
            <a:r>
              <a:rPr lang="tr-TR" sz="2400" spc="-3" dirty="0">
                <a:latin typeface="Arial"/>
                <a:cs typeface="Arial"/>
              </a:rPr>
              <a:t>çeşitli </a:t>
            </a:r>
            <a:r>
              <a:rPr lang="tr-TR" sz="2400" spc="-48" dirty="0" err="1">
                <a:latin typeface="Arial"/>
                <a:cs typeface="Arial"/>
              </a:rPr>
              <a:t>pH</a:t>
            </a:r>
            <a:r>
              <a:rPr lang="tr-TR" sz="2400" spc="-48" dirty="0">
                <a:latin typeface="Arial"/>
                <a:cs typeface="Arial"/>
              </a:rPr>
              <a:t> </a:t>
            </a:r>
            <a:r>
              <a:rPr lang="tr-TR" sz="2400" spc="-10" dirty="0">
                <a:latin typeface="Arial"/>
                <a:cs typeface="Arial"/>
              </a:rPr>
              <a:t>indikatörleri, </a:t>
            </a:r>
            <a:r>
              <a:rPr lang="tr-TR" sz="2400" spc="-35" dirty="0">
                <a:latin typeface="Arial"/>
                <a:cs typeface="Arial"/>
              </a:rPr>
              <a:t>boya </a:t>
            </a:r>
            <a:r>
              <a:rPr lang="tr-TR" sz="2400" spc="-22" dirty="0">
                <a:latin typeface="Arial"/>
                <a:cs typeface="Arial"/>
              </a:rPr>
              <a:t>maddeleri,  </a:t>
            </a:r>
            <a:r>
              <a:rPr lang="tr-TR" sz="2400" spc="-19" dirty="0">
                <a:latin typeface="Arial"/>
                <a:cs typeface="Arial"/>
              </a:rPr>
              <a:t>indirgeyiciler, </a:t>
            </a:r>
            <a:r>
              <a:rPr lang="tr-TR" sz="2400" spc="-32" dirty="0">
                <a:latin typeface="Arial"/>
                <a:cs typeface="Arial"/>
              </a:rPr>
              <a:t>redoks </a:t>
            </a:r>
            <a:r>
              <a:rPr lang="tr-TR" sz="2400" spc="-10" dirty="0">
                <a:latin typeface="Arial"/>
                <a:cs typeface="Arial"/>
              </a:rPr>
              <a:t>indikatörleri, </a:t>
            </a:r>
            <a:r>
              <a:rPr lang="tr-TR" sz="2400" spc="-13" dirty="0">
                <a:latin typeface="Arial"/>
                <a:cs typeface="Arial"/>
              </a:rPr>
              <a:t>jelatin, </a:t>
            </a:r>
            <a:r>
              <a:rPr lang="tr-TR" sz="2400" spc="-35" dirty="0">
                <a:latin typeface="Arial"/>
                <a:cs typeface="Arial"/>
              </a:rPr>
              <a:t>kazein, </a:t>
            </a:r>
            <a:r>
              <a:rPr lang="tr-TR" sz="2400" spc="-16" dirty="0" err="1">
                <a:latin typeface="Arial"/>
                <a:cs typeface="Arial"/>
              </a:rPr>
              <a:t>lesitin</a:t>
            </a:r>
            <a:r>
              <a:rPr lang="tr-TR" sz="2400" spc="-16" dirty="0">
                <a:latin typeface="Arial"/>
                <a:cs typeface="Arial"/>
              </a:rPr>
              <a:t>, </a:t>
            </a:r>
            <a:r>
              <a:rPr lang="tr-TR" sz="2400" dirty="0" err="1">
                <a:latin typeface="Arial"/>
                <a:cs typeface="Arial"/>
              </a:rPr>
              <a:t>tributirin</a:t>
            </a:r>
            <a:r>
              <a:rPr lang="tr-TR" sz="2400" dirty="0">
                <a:latin typeface="Arial"/>
                <a:cs typeface="Arial"/>
              </a:rPr>
              <a:t>, </a:t>
            </a:r>
            <a:r>
              <a:rPr lang="tr-TR" sz="2400" spc="-35" dirty="0">
                <a:latin typeface="Arial"/>
                <a:cs typeface="Arial"/>
              </a:rPr>
              <a:t>kan </a:t>
            </a:r>
            <a:r>
              <a:rPr lang="tr-TR" sz="2400" spc="-19" dirty="0">
                <a:latin typeface="Arial"/>
                <a:cs typeface="Arial"/>
              </a:rPr>
              <a:t>gibi çeşitli </a:t>
            </a:r>
            <a:r>
              <a:rPr lang="tr-TR" sz="2400" spc="-10" dirty="0">
                <a:latin typeface="Arial"/>
                <a:cs typeface="Arial"/>
              </a:rPr>
              <a:t>indikatörler </a:t>
            </a:r>
            <a:r>
              <a:rPr lang="tr-TR" sz="2400" spc="-45" dirty="0">
                <a:latin typeface="Arial"/>
                <a:cs typeface="Arial"/>
              </a:rPr>
              <a:t>veya  </a:t>
            </a:r>
            <a:r>
              <a:rPr lang="tr-TR" sz="2400" spc="-26" dirty="0">
                <a:latin typeface="Arial"/>
                <a:cs typeface="Arial"/>
              </a:rPr>
              <a:t>maddeler </a:t>
            </a:r>
            <a:r>
              <a:rPr lang="tr-TR" sz="2400" spc="-16" dirty="0">
                <a:latin typeface="Arial"/>
                <a:cs typeface="Arial"/>
              </a:rPr>
              <a:t>katılır. </a:t>
            </a:r>
            <a:r>
              <a:rPr lang="tr-TR" sz="2400" spc="-32" dirty="0">
                <a:latin typeface="Arial"/>
                <a:cs typeface="Arial"/>
              </a:rPr>
              <a:t>Birçok </a:t>
            </a:r>
            <a:r>
              <a:rPr lang="tr-TR" sz="2400" spc="-26" dirty="0">
                <a:latin typeface="Arial"/>
                <a:cs typeface="Arial"/>
              </a:rPr>
              <a:t>mikroorganizma </a:t>
            </a:r>
            <a:r>
              <a:rPr lang="tr-TR" sz="2400" spc="-6" dirty="0">
                <a:latin typeface="Arial"/>
                <a:cs typeface="Arial"/>
              </a:rPr>
              <a:t>belirli </a:t>
            </a:r>
            <a:r>
              <a:rPr lang="tr-TR" sz="2400" spc="-3" dirty="0">
                <a:latin typeface="Arial"/>
                <a:cs typeface="Arial"/>
              </a:rPr>
              <a:t>bir </a:t>
            </a:r>
            <a:r>
              <a:rPr lang="tr-TR" sz="2400" spc="-19" dirty="0">
                <a:latin typeface="Arial"/>
                <a:cs typeface="Arial"/>
              </a:rPr>
              <a:t>karbonhidratı </a:t>
            </a:r>
            <a:r>
              <a:rPr lang="tr-TR" sz="2400" spc="-22" dirty="0">
                <a:latin typeface="Arial"/>
                <a:cs typeface="Arial"/>
              </a:rPr>
              <a:t>kullanırken asit </a:t>
            </a:r>
            <a:r>
              <a:rPr lang="tr-TR" sz="2400" spc="-13" dirty="0">
                <a:latin typeface="Arial"/>
                <a:cs typeface="Arial"/>
              </a:rPr>
              <a:t>oluşturur </a:t>
            </a:r>
            <a:r>
              <a:rPr lang="tr-TR" sz="2400" spc="-35" dirty="0">
                <a:latin typeface="Arial"/>
                <a:cs typeface="Arial"/>
              </a:rPr>
              <a:t>ve </a:t>
            </a:r>
            <a:r>
              <a:rPr lang="tr-TR" sz="2400" spc="-22" dirty="0">
                <a:latin typeface="Arial"/>
                <a:cs typeface="Arial"/>
              </a:rPr>
              <a:t>bu </a:t>
            </a:r>
            <a:r>
              <a:rPr lang="tr-TR" sz="2400" spc="-19" dirty="0">
                <a:latin typeface="Arial"/>
                <a:cs typeface="Arial"/>
              </a:rPr>
              <a:t>asitlik</a:t>
            </a:r>
            <a:r>
              <a:rPr lang="tr-TR" sz="2400" spc="-131" dirty="0">
                <a:latin typeface="Arial"/>
                <a:cs typeface="Arial"/>
              </a:rPr>
              <a:t> </a:t>
            </a:r>
            <a:r>
              <a:rPr lang="tr-TR" sz="2400" spc="-51" dirty="0" err="1">
                <a:latin typeface="Arial"/>
                <a:cs typeface="Arial"/>
              </a:rPr>
              <a:t>pH</a:t>
            </a:r>
            <a:r>
              <a:rPr lang="tr-TR" sz="2400" spc="-51" dirty="0">
                <a:latin typeface="Arial"/>
                <a:cs typeface="Arial"/>
              </a:rPr>
              <a:t>  </a:t>
            </a:r>
            <a:r>
              <a:rPr lang="tr-TR" sz="2400" spc="-13" dirty="0">
                <a:latin typeface="Arial"/>
                <a:cs typeface="Arial"/>
              </a:rPr>
              <a:t>indikatörü ile </a:t>
            </a:r>
            <a:r>
              <a:rPr lang="tr-TR" sz="2400" spc="-38" dirty="0">
                <a:latin typeface="Arial"/>
                <a:cs typeface="Arial"/>
              </a:rPr>
              <a:t>kolayca </a:t>
            </a:r>
            <a:r>
              <a:rPr lang="tr-TR" sz="2400" spc="-13" dirty="0">
                <a:latin typeface="Arial"/>
                <a:cs typeface="Arial"/>
              </a:rPr>
              <a:t>belirlenebilir. </a:t>
            </a:r>
            <a:r>
              <a:rPr lang="tr-TR" sz="2400" spc="-38" dirty="0">
                <a:latin typeface="Arial"/>
                <a:cs typeface="Arial"/>
              </a:rPr>
              <a:t>Ayrıca </a:t>
            </a:r>
            <a:r>
              <a:rPr lang="tr-TR" sz="2400" spc="-29" dirty="0">
                <a:latin typeface="Arial"/>
                <a:cs typeface="Arial"/>
              </a:rPr>
              <a:t>mikroorganizmanın </a:t>
            </a:r>
            <a:r>
              <a:rPr lang="tr-TR" sz="2400" spc="-22" dirty="0" err="1">
                <a:latin typeface="Arial"/>
                <a:cs typeface="Arial"/>
              </a:rPr>
              <a:t>jelatinaz</a:t>
            </a:r>
            <a:r>
              <a:rPr lang="tr-TR" sz="2400" spc="-22" dirty="0">
                <a:latin typeface="Arial"/>
                <a:cs typeface="Arial"/>
              </a:rPr>
              <a:t>, </a:t>
            </a:r>
            <a:r>
              <a:rPr lang="tr-TR" sz="2400" spc="-29" dirty="0" err="1">
                <a:latin typeface="Arial"/>
                <a:cs typeface="Arial"/>
              </a:rPr>
              <a:t>lipaz</a:t>
            </a:r>
            <a:r>
              <a:rPr lang="tr-TR" sz="2400" spc="-29" dirty="0">
                <a:latin typeface="Arial"/>
                <a:cs typeface="Arial"/>
              </a:rPr>
              <a:t>, </a:t>
            </a:r>
            <a:r>
              <a:rPr lang="tr-TR" sz="2400" spc="-26" dirty="0" err="1">
                <a:latin typeface="Arial"/>
                <a:cs typeface="Arial"/>
              </a:rPr>
              <a:t>lesitinaz</a:t>
            </a:r>
            <a:r>
              <a:rPr lang="tr-TR" sz="2400" spc="-26" dirty="0">
                <a:latin typeface="Arial"/>
                <a:cs typeface="Arial"/>
              </a:rPr>
              <a:t> vb. </a:t>
            </a:r>
            <a:r>
              <a:rPr lang="tr-TR" sz="2400" spc="-32" dirty="0">
                <a:latin typeface="Arial"/>
                <a:cs typeface="Arial"/>
              </a:rPr>
              <a:t>enzim  </a:t>
            </a:r>
            <a:r>
              <a:rPr lang="tr-TR" sz="2400" spc="-10" dirty="0">
                <a:latin typeface="Arial"/>
                <a:cs typeface="Arial"/>
              </a:rPr>
              <a:t>aktiviteleri </a:t>
            </a:r>
            <a:r>
              <a:rPr lang="tr-TR" sz="2400" spc="-29" dirty="0" err="1">
                <a:latin typeface="Arial"/>
                <a:cs typeface="Arial"/>
              </a:rPr>
              <a:t>besiyerinde</a:t>
            </a:r>
            <a:r>
              <a:rPr lang="tr-TR" sz="2400" spc="-29" dirty="0">
                <a:latin typeface="Arial"/>
                <a:cs typeface="Arial"/>
              </a:rPr>
              <a:t> </a:t>
            </a:r>
            <a:r>
              <a:rPr lang="tr-TR" sz="2400" spc="-32" dirty="0">
                <a:latin typeface="Arial"/>
                <a:cs typeface="Arial"/>
              </a:rPr>
              <a:t>oluşan </a:t>
            </a:r>
            <a:r>
              <a:rPr lang="tr-TR" sz="2400" spc="-26" dirty="0">
                <a:latin typeface="Arial"/>
                <a:cs typeface="Arial"/>
              </a:rPr>
              <a:t>berrak </a:t>
            </a:r>
            <a:r>
              <a:rPr lang="tr-TR" sz="2400" spc="-29" dirty="0" err="1">
                <a:latin typeface="Arial"/>
                <a:cs typeface="Arial"/>
              </a:rPr>
              <a:t>zonlar</a:t>
            </a:r>
            <a:r>
              <a:rPr lang="tr-TR" sz="2400" spc="-29" dirty="0">
                <a:latin typeface="Arial"/>
                <a:cs typeface="Arial"/>
              </a:rPr>
              <a:t> </a:t>
            </a:r>
            <a:r>
              <a:rPr lang="tr-TR" sz="2400" spc="-10" dirty="0">
                <a:latin typeface="Arial"/>
                <a:cs typeface="Arial"/>
              </a:rPr>
              <a:t>ile</a:t>
            </a:r>
            <a:r>
              <a:rPr lang="tr-TR" sz="2400" spc="-119" dirty="0">
                <a:latin typeface="Arial"/>
                <a:cs typeface="Arial"/>
              </a:rPr>
              <a:t> </a:t>
            </a:r>
            <a:r>
              <a:rPr lang="tr-TR" sz="2400" spc="-13" dirty="0">
                <a:latin typeface="Arial"/>
                <a:cs typeface="Arial"/>
              </a:rPr>
              <a:t>belirlenebilir.</a:t>
            </a:r>
            <a:endParaRPr lang="tr-T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845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228600"/>
            <a:ext cx="9677400" cy="663478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just">
              <a:spcBef>
                <a:spcPts val="64"/>
              </a:spcBef>
            </a:pPr>
            <a:r>
              <a:rPr sz="2400" b="1" spc="-22" dirty="0">
                <a:solidFill>
                  <a:schemeClr val="bg1"/>
                </a:solidFill>
                <a:latin typeface="Arial"/>
                <a:cs typeface="Arial"/>
              </a:rPr>
              <a:t>5.4. </a:t>
            </a:r>
            <a:r>
              <a:rPr sz="2400" b="1" spc="-48" dirty="0">
                <a:solidFill>
                  <a:schemeClr val="bg1"/>
                </a:solidFill>
                <a:latin typeface="Arial"/>
                <a:cs typeface="Arial"/>
              </a:rPr>
              <a:t>Zenginleştirme</a:t>
            </a:r>
            <a:r>
              <a:rPr sz="2400" b="1" spc="-9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b="1" spc="-48" dirty="0">
                <a:solidFill>
                  <a:schemeClr val="bg1"/>
                </a:solidFill>
                <a:latin typeface="Arial"/>
                <a:cs typeface="Arial"/>
              </a:rPr>
              <a:t>Besiyerleri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258" algn="just">
              <a:lnSpc>
                <a:spcPct val="117800"/>
              </a:lnSpc>
              <a:spcBef>
                <a:spcPts val="628"/>
              </a:spcBef>
            </a:pPr>
            <a:r>
              <a:rPr sz="2400" spc="-48" dirty="0">
                <a:latin typeface="Arial"/>
                <a:cs typeface="Arial"/>
              </a:rPr>
              <a:t>Karışık </a:t>
            </a:r>
            <a:r>
              <a:rPr sz="2400" spc="-3" dirty="0">
                <a:latin typeface="Arial"/>
                <a:cs typeface="Arial"/>
              </a:rPr>
              <a:t>bir </a:t>
            </a:r>
            <a:r>
              <a:rPr sz="2400" spc="-13" dirty="0">
                <a:latin typeface="Arial"/>
                <a:cs typeface="Arial"/>
              </a:rPr>
              <a:t>mikroflora </a:t>
            </a:r>
            <a:r>
              <a:rPr sz="2400" spc="-26" dirty="0">
                <a:latin typeface="Arial"/>
                <a:cs typeface="Arial"/>
              </a:rPr>
              <a:t>içinde hedeflenen </a:t>
            </a:r>
            <a:r>
              <a:rPr sz="2400" spc="-3" dirty="0">
                <a:latin typeface="Arial"/>
                <a:cs typeface="Arial"/>
              </a:rPr>
              <a:t>bir </a:t>
            </a:r>
            <a:r>
              <a:rPr sz="2400" spc="-29" dirty="0">
                <a:latin typeface="Arial"/>
                <a:cs typeface="Arial"/>
              </a:rPr>
              <a:t>mikroorganizmayı </a:t>
            </a:r>
            <a:r>
              <a:rPr sz="2400" spc="-22" dirty="0">
                <a:latin typeface="Arial"/>
                <a:cs typeface="Arial"/>
              </a:rPr>
              <a:t>geliştirmek, </a:t>
            </a:r>
            <a:r>
              <a:rPr sz="2400" spc="-48" dirty="0">
                <a:latin typeface="Arial"/>
                <a:cs typeface="Arial"/>
              </a:rPr>
              <a:t>sayısını </a:t>
            </a:r>
            <a:r>
              <a:rPr sz="2400" spc="-19" dirty="0">
                <a:latin typeface="Arial"/>
                <a:cs typeface="Arial"/>
              </a:rPr>
              <a:t>artırmak, </a:t>
            </a:r>
            <a:r>
              <a:rPr sz="2400" spc="-29" dirty="0">
                <a:latin typeface="Arial"/>
                <a:cs typeface="Arial"/>
              </a:rPr>
              <a:t>hücrede </a:t>
            </a:r>
            <a:r>
              <a:rPr sz="2400" spc="-35" dirty="0">
                <a:latin typeface="Arial"/>
                <a:cs typeface="Arial"/>
              </a:rPr>
              <a:t>olası  </a:t>
            </a:r>
            <a:r>
              <a:rPr sz="2400" spc="-32" dirty="0">
                <a:latin typeface="Arial"/>
                <a:cs typeface="Arial"/>
              </a:rPr>
              <a:t>hasarların </a:t>
            </a:r>
            <a:r>
              <a:rPr sz="2400" spc="-22" dirty="0">
                <a:latin typeface="Arial"/>
                <a:cs typeface="Arial"/>
              </a:rPr>
              <a:t>giderilmesini </a:t>
            </a:r>
            <a:r>
              <a:rPr sz="2400" spc="-45" dirty="0">
                <a:latin typeface="Arial"/>
                <a:cs typeface="Arial"/>
              </a:rPr>
              <a:t>sağlamak </a:t>
            </a:r>
            <a:r>
              <a:rPr sz="2400" spc="-26" dirty="0">
                <a:latin typeface="Arial"/>
                <a:cs typeface="Arial"/>
              </a:rPr>
              <a:t>vb. </a:t>
            </a:r>
            <a:r>
              <a:rPr sz="2400" spc="-32" dirty="0">
                <a:latin typeface="Arial"/>
                <a:cs typeface="Arial"/>
              </a:rPr>
              <a:t>amaçlarla </a:t>
            </a:r>
            <a:r>
              <a:rPr sz="2400" spc="-26" dirty="0">
                <a:latin typeface="Arial"/>
                <a:cs typeface="Arial"/>
              </a:rPr>
              <a:t>kullanılan zenginleştirme </a:t>
            </a:r>
            <a:r>
              <a:rPr sz="2400" spc="-22" dirty="0">
                <a:latin typeface="Arial"/>
                <a:cs typeface="Arial"/>
              </a:rPr>
              <a:t>besiyerleri, </a:t>
            </a:r>
            <a:r>
              <a:rPr sz="2400" spc="-19" dirty="0">
                <a:latin typeface="Arial"/>
                <a:cs typeface="Arial"/>
              </a:rPr>
              <a:t>ön </a:t>
            </a:r>
            <a:r>
              <a:rPr sz="2400" spc="-26" dirty="0">
                <a:latin typeface="Arial"/>
                <a:cs typeface="Arial"/>
              </a:rPr>
              <a:t>zenginleştirme  </a:t>
            </a:r>
            <a:r>
              <a:rPr sz="2400" spc="-22" dirty="0">
                <a:latin typeface="Arial"/>
                <a:cs typeface="Arial"/>
              </a:rPr>
              <a:t>besiyerleri </a:t>
            </a:r>
            <a:r>
              <a:rPr sz="2400" spc="-42" dirty="0">
                <a:latin typeface="Arial"/>
                <a:cs typeface="Arial"/>
              </a:rPr>
              <a:t>ve </a:t>
            </a:r>
            <a:r>
              <a:rPr sz="2400" spc="-19" dirty="0">
                <a:latin typeface="Arial"/>
                <a:cs typeface="Arial"/>
              </a:rPr>
              <a:t>selektif </a:t>
            </a:r>
            <a:r>
              <a:rPr sz="2400" spc="-26" dirty="0">
                <a:latin typeface="Arial"/>
                <a:cs typeface="Arial"/>
              </a:rPr>
              <a:t>zenginleştirme </a:t>
            </a:r>
            <a:r>
              <a:rPr sz="2400" spc="-22" dirty="0">
                <a:latin typeface="Arial"/>
                <a:cs typeface="Arial"/>
              </a:rPr>
              <a:t>besiyerleri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35" dirty="0">
                <a:latin typeface="Arial"/>
                <a:cs typeface="Arial"/>
              </a:rPr>
              <a:t>2 </a:t>
            </a:r>
            <a:r>
              <a:rPr sz="2400" spc="-3" dirty="0">
                <a:latin typeface="Arial"/>
                <a:cs typeface="Arial"/>
              </a:rPr>
              <a:t>alt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32" dirty="0">
                <a:latin typeface="Arial"/>
                <a:cs typeface="Arial"/>
              </a:rPr>
              <a:t>gruba </a:t>
            </a:r>
            <a:r>
              <a:rPr sz="2400" spc="-19" dirty="0">
                <a:latin typeface="Arial"/>
                <a:cs typeface="Arial"/>
              </a:rPr>
              <a:t>ayrılır</a:t>
            </a:r>
            <a:endParaRPr sz="2400" dirty="0">
              <a:latin typeface="Arial"/>
              <a:cs typeface="Arial"/>
            </a:endParaRPr>
          </a:p>
          <a:p>
            <a:pPr marL="10995" marR="3258" algn="just">
              <a:lnSpc>
                <a:spcPct val="117300"/>
              </a:lnSpc>
              <a:spcBef>
                <a:spcPts val="632"/>
              </a:spcBef>
            </a:pPr>
            <a:r>
              <a:rPr sz="2400" spc="-55" dirty="0">
                <a:solidFill>
                  <a:schemeClr val="bg1"/>
                </a:solidFill>
                <a:latin typeface="Arial"/>
                <a:cs typeface="Arial"/>
              </a:rPr>
              <a:t>Ön </a:t>
            </a:r>
            <a:r>
              <a:rPr sz="2400" spc="-26" dirty="0">
                <a:solidFill>
                  <a:schemeClr val="bg1"/>
                </a:solidFill>
                <a:latin typeface="Arial"/>
                <a:cs typeface="Arial"/>
              </a:rPr>
              <a:t>zenginleştirme </a:t>
            </a:r>
            <a:r>
              <a:rPr sz="2400" spc="-22" dirty="0">
                <a:solidFill>
                  <a:schemeClr val="bg1"/>
                </a:solidFill>
                <a:latin typeface="Arial"/>
                <a:cs typeface="Arial"/>
              </a:rPr>
              <a:t>besiyerleri </a:t>
            </a:r>
            <a:r>
              <a:rPr sz="2400" spc="-35" dirty="0">
                <a:latin typeface="Arial"/>
                <a:cs typeface="Arial"/>
              </a:rPr>
              <a:t>genel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42" dirty="0">
                <a:latin typeface="Arial"/>
                <a:cs typeface="Arial"/>
              </a:rPr>
              <a:t>hasar </a:t>
            </a:r>
            <a:r>
              <a:rPr sz="2400" spc="-35" dirty="0">
                <a:latin typeface="Arial"/>
                <a:cs typeface="Arial"/>
              </a:rPr>
              <a:t>görmüş </a:t>
            </a:r>
            <a:r>
              <a:rPr sz="2400" spc="-32" dirty="0">
                <a:latin typeface="Arial"/>
                <a:cs typeface="Arial"/>
              </a:rPr>
              <a:t>(yaralanmış, stres </a:t>
            </a:r>
            <a:r>
              <a:rPr sz="2400" spc="-22" dirty="0">
                <a:latin typeface="Arial"/>
                <a:cs typeface="Arial"/>
              </a:rPr>
              <a:t>altında) </a:t>
            </a:r>
            <a:r>
              <a:rPr sz="2400" spc="-26" dirty="0">
                <a:latin typeface="Arial"/>
                <a:cs typeface="Arial"/>
              </a:rPr>
              <a:t>mikroorganizmaların  </a:t>
            </a:r>
            <a:r>
              <a:rPr sz="2400" spc="-10" dirty="0">
                <a:latin typeface="Arial"/>
                <a:cs typeface="Arial"/>
              </a:rPr>
              <a:t>aktivitelerini </a:t>
            </a:r>
            <a:r>
              <a:rPr sz="2400" spc="-38" dirty="0">
                <a:latin typeface="Arial"/>
                <a:cs typeface="Arial"/>
              </a:rPr>
              <a:t>kazanmaları </a:t>
            </a:r>
            <a:r>
              <a:rPr sz="2400" spc="-19" dirty="0">
                <a:latin typeface="Arial"/>
                <a:cs typeface="Arial"/>
              </a:rPr>
              <a:t>için </a:t>
            </a:r>
            <a:r>
              <a:rPr sz="2400" spc="-26" dirty="0">
                <a:latin typeface="Arial"/>
                <a:cs typeface="Arial"/>
              </a:rPr>
              <a:t>kullanılan, </a:t>
            </a:r>
            <a:r>
              <a:rPr sz="2400" spc="-22" dirty="0">
                <a:latin typeface="Arial"/>
                <a:cs typeface="Arial"/>
              </a:rPr>
              <a:t>bileşiminde </a:t>
            </a:r>
            <a:r>
              <a:rPr sz="2400" spc="-3" dirty="0">
                <a:latin typeface="Arial"/>
                <a:cs typeface="Arial"/>
              </a:rPr>
              <a:t>inhibitör </a:t>
            </a:r>
            <a:r>
              <a:rPr sz="2400" spc="-29" dirty="0">
                <a:latin typeface="Arial"/>
                <a:cs typeface="Arial"/>
              </a:rPr>
              <a:t>içermeyen, </a:t>
            </a:r>
            <a:r>
              <a:rPr sz="2400" spc="-38" dirty="0">
                <a:latin typeface="Arial"/>
                <a:cs typeface="Arial"/>
              </a:rPr>
              <a:t>dolayısı </a:t>
            </a:r>
            <a:r>
              <a:rPr sz="2400" spc="-13" dirty="0">
                <a:latin typeface="Arial"/>
                <a:cs typeface="Arial"/>
              </a:rPr>
              <a:t>ile </a:t>
            </a:r>
            <a:r>
              <a:rPr sz="2400" spc="-10" dirty="0">
                <a:latin typeface="Arial"/>
                <a:cs typeface="Arial"/>
              </a:rPr>
              <a:t>aktivite </a:t>
            </a:r>
            <a:r>
              <a:rPr sz="2400" spc="-48" dirty="0">
                <a:latin typeface="Arial"/>
                <a:cs typeface="Arial"/>
              </a:rPr>
              <a:t>kazanması  </a:t>
            </a:r>
            <a:r>
              <a:rPr sz="2400" spc="-22" dirty="0">
                <a:latin typeface="Arial"/>
                <a:cs typeface="Arial"/>
              </a:rPr>
              <a:t>istenen </a:t>
            </a:r>
            <a:r>
              <a:rPr sz="2400" spc="-29" dirty="0">
                <a:latin typeface="Arial"/>
                <a:cs typeface="Arial"/>
              </a:rPr>
              <a:t>mikroorganizma </a:t>
            </a:r>
            <a:r>
              <a:rPr sz="2400" spc="-38" dirty="0">
                <a:latin typeface="Arial"/>
                <a:cs typeface="Arial"/>
              </a:rPr>
              <a:t>yanında </a:t>
            </a:r>
            <a:r>
              <a:rPr sz="2400" spc="-19" dirty="0">
                <a:latin typeface="Arial"/>
                <a:cs typeface="Arial"/>
              </a:rPr>
              <a:t>refakatçi </a:t>
            </a:r>
            <a:r>
              <a:rPr sz="2400" spc="-16" dirty="0">
                <a:latin typeface="Arial"/>
                <a:cs typeface="Arial"/>
              </a:rPr>
              <a:t>mikrofloranın </a:t>
            </a:r>
            <a:r>
              <a:rPr sz="2400" spc="-38" dirty="0">
                <a:latin typeface="Arial"/>
                <a:cs typeface="Arial"/>
              </a:rPr>
              <a:t>da </a:t>
            </a:r>
            <a:r>
              <a:rPr sz="2400" spc="-32" dirty="0">
                <a:latin typeface="Arial"/>
                <a:cs typeface="Arial"/>
              </a:rPr>
              <a:t>gelişmesini </a:t>
            </a:r>
            <a:r>
              <a:rPr sz="2400" spc="-48" dirty="0">
                <a:latin typeface="Arial"/>
                <a:cs typeface="Arial"/>
              </a:rPr>
              <a:t>sağlayan sıvı </a:t>
            </a:r>
            <a:r>
              <a:rPr sz="2400" spc="-19" dirty="0">
                <a:latin typeface="Arial"/>
                <a:cs typeface="Arial"/>
              </a:rPr>
              <a:t>besiyerleridir. </a:t>
            </a:r>
            <a:r>
              <a:rPr sz="2400" spc="-48" dirty="0">
                <a:latin typeface="Arial"/>
                <a:cs typeface="Arial"/>
              </a:rPr>
              <a:t>Buna  </a:t>
            </a:r>
            <a:r>
              <a:rPr sz="2400" spc="-29" dirty="0">
                <a:latin typeface="Arial"/>
                <a:cs typeface="Arial"/>
              </a:rPr>
              <a:t>göre </a:t>
            </a:r>
            <a:r>
              <a:rPr sz="2400" spc="-16" dirty="0">
                <a:latin typeface="Arial"/>
                <a:cs typeface="Arial"/>
              </a:rPr>
              <a:t>“</a:t>
            </a:r>
            <a:r>
              <a:rPr sz="2400" spc="-16" dirty="0">
                <a:solidFill>
                  <a:schemeClr val="bg1"/>
                </a:solidFill>
                <a:latin typeface="Arial"/>
                <a:cs typeface="Arial"/>
              </a:rPr>
              <a:t>özel </a:t>
            </a:r>
            <a:r>
              <a:rPr sz="2400" spc="-42" dirty="0">
                <a:solidFill>
                  <a:schemeClr val="bg1"/>
                </a:solidFill>
                <a:latin typeface="Arial"/>
                <a:cs typeface="Arial"/>
              </a:rPr>
              <a:t>amaçla </a:t>
            </a:r>
            <a:r>
              <a:rPr sz="2400" spc="-26" dirty="0">
                <a:solidFill>
                  <a:schemeClr val="bg1"/>
                </a:solidFill>
                <a:latin typeface="Arial"/>
                <a:cs typeface="Arial"/>
              </a:rPr>
              <a:t>kullanılan </a:t>
            </a:r>
            <a:r>
              <a:rPr sz="2400" spc="-32" dirty="0">
                <a:solidFill>
                  <a:schemeClr val="bg1"/>
                </a:solidFill>
                <a:latin typeface="Arial"/>
                <a:cs typeface="Arial"/>
              </a:rPr>
              <a:t>genel </a:t>
            </a:r>
            <a:r>
              <a:rPr sz="2400" spc="-16" dirty="0">
                <a:solidFill>
                  <a:schemeClr val="bg1"/>
                </a:solidFill>
                <a:latin typeface="Arial"/>
                <a:cs typeface="Arial"/>
              </a:rPr>
              <a:t>besiyerleri</a:t>
            </a:r>
            <a:r>
              <a:rPr sz="2400" spc="-16" dirty="0">
                <a:latin typeface="Arial"/>
                <a:cs typeface="Arial"/>
              </a:rPr>
              <a:t>”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38" dirty="0">
                <a:latin typeface="Arial"/>
                <a:cs typeface="Arial"/>
              </a:rPr>
              <a:t>da</a:t>
            </a:r>
            <a:r>
              <a:rPr sz="2400" spc="-141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nitelendirilebilirler.</a:t>
            </a:r>
            <a:endParaRPr sz="2400" dirty="0">
              <a:latin typeface="Arial"/>
              <a:cs typeface="Arial"/>
            </a:endParaRPr>
          </a:p>
          <a:p>
            <a:pPr marL="10995" marR="4072" algn="just">
              <a:lnSpc>
                <a:spcPct val="117300"/>
              </a:lnSpc>
              <a:spcBef>
                <a:spcPts val="628"/>
              </a:spcBef>
            </a:pPr>
            <a:r>
              <a:rPr sz="2400" spc="-26" dirty="0">
                <a:solidFill>
                  <a:schemeClr val="bg1"/>
                </a:solidFill>
                <a:latin typeface="Arial"/>
                <a:cs typeface="Arial"/>
              </a:rPr>
              <a:t>Selektif zenginleştirme </a:t>
            </a:r>
            <a:r>
              <a:rPr sz="2400" spc="-22" dirty="0">
                <a:solidFill>
                  <a:schemeClr val="bg1"/>
                </a:solidFill>
                <a:latin typeface="Arial"/>
                <a:cs typeface="Arial"/>
              </a:rPr>
              <a:t>besiyerleri </a:t>
            </a:r>
            <a:r>
              <a:rPr sz="2400" spc="-38" dirty="0">
                <a:latin typeface="Arial"/>
                <a:cs typeface="Arial"/>
              </a:rPr>
              <a:t>ise </a:t>
            </a:r>
            <a:r>
              <a:rPr sz="2400" spc="-32" dirty="0">
                <a:latin typeface="Arial"/>
                <a:cs typeface="Arial"/>
              </a:rPr>
              <a:t>özel </a:t>
            </a:r>
            <a:r>
              <a:rPr sz="2400" spc="-42" dirty="0">
                <a:latin typeface="Arial"/>
                <a:cs typeface="Arial"/>
              </a:rPr>
              <a:t>amaçla </a:t>
            </a:r>
            <a:r>
              <a:rPr sz="2400" spc="-22" dirty="0">
                <a:latin typeface="Arial"/>
                <a:cs typeface="Arial"/>
              </a:rPr>
              <a:t>kullanılan </a:t>
            </a:r>
            <a:r>
              <a:rPr sz="2400" spc="-16" dirty="0">
                <a:latin typeface="Arial"/>
                <a:cs typeface="Arial"/>
              </a:rPr>
              <a:t>selektif </a:t>
            </a:r>
            <a:r>
              <a:rPr sz="2400" spc="-48" dirty="0">
                <a:latin typeface="Arial"/>
                <a:cs typeface="Arial"/>
              </a:rPr>
              <a:t>sıvı </a:t>
            </a:r>
            <a:r>
              <a:rPr sz="2400" spc="-16" dirty="0">
                <a:latin typeface="Arial"/>
                <a:cs typeface="Arial"/>
              </a:rPr>
              <a:t>besiyerleridir. </a:t>
            </a:r>
            <a:r>
              <a:rPr sz="2400" spc="-26" dirty="0">
                <a:latin typeface="Arial"/>
                <a:cs typeface="Arial"/>
              </a:rPr>
              <a:t>Selektif  zenginleştirme </a:t>
            </a:r>
            <a:r>
              <a:rPr sz="2400" spc="-48" dirty="0">
                <a:latin typeface="Arial"/>
                <a:cs typeface="Arial"/>
              </a:rPr>
              <a:t>aşamasında </a:t>
            </a:r>
            <a:r>
              <a:rPr sz="2400" spc="-38" dirty="0">
                <a:latin typeface="Arial"/>
                <a:cs typeface="Arial"/>
              </a:rPr>
              <a:t>karışık </a:t>
            </a:r>
            <a:r>
              <a:rPr sz="2400" spc="-3" dirty="0">
                <a:latin typeface="Arial"/>
                <a:cs typeface="Arial"/>
              </a:rPr>
              <a:t>kültür </a:t>
            </a:r>
            <a:r>
              <a:rPr sz="2400" spc="-26" dirty="0">
                <a:latin typeface="Arial"/>
                <a:cs typeface="Arial"/>
              </a:rPr>
              <a:t>olarak bulunan </a:t>
            </a:r>
            <a:r>
              <a:rPr sz="2400" spc="-16" dirty="0">
                <a:latin typeface="Arial"/>
                <a:cs typeface="Arial"/>
              </a:rPr>
              <a:t>bakterilerden </a:t>
            </a:r>
            <a:r>
              <a:rPr sz="2400" spc="-38" dirty="0">
                <a:latin typeface="Arial"/>
                <a:cs typeface="Arial"/>
              </a:rPr>
              <a:t>gelişmesi </a:t>
            </a:r>
            <a:r>
              <a:rPr sz="2400" spc="-22" dirty="0">
                <a:latin typeface="Arial"/>
                <a:cs typeface="Arial"/>
              </a:rPr>
              <a:t>istenmeyenler, </a:t>
            </a:r>
            <a:r>
              <a:rPr sz="2400" spc="-19" dirty="0" err="1">
                <a:latin typeface="Arial"/>
                <a:cs typeface="Arial"/>
              </a:rPr>
              <a:t>çeşitli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-16" dirty="0">
                <a:latin typeface="Arial"/>
                <a:cs typeface="Arial"/>
              </a:rPr>
              <a:t>selektif </a:t>
            </a:r>
            <a:r>
              <a:rPr sz="2400" spc="-6" dirty="0">
                <a:latin typeface="Arial"/>
                <a:cs typeface="Arial"/>
              </a:rPr>
              <a:t>inhibitörlerin </a:t>
            </a:r>
            <a:r>
              <a:rPr sz="2400" spc="-26" dirty="0">
                <a:latin typeface="Arial"/>
                <a:cs typeface="Arial"/>
              </a:rPr>
              <a:t>kullanımı </a:t>
            </a:r>
            <a:r>
              <a:rPr sz="2400" spc="-10" dirty="0">
                <a:latin typeface="Arial"/>
                <a:cs typeface="Arial"/>
              </a:rPr>
              <a:t>ile </a:t>
            </a:r>
            <a:r>
              <a:rPr sz="2400" spc="-42" dirty="0">
                <a:latin typeface="Arial"/>
                <a:cs typeface="Arial"/>
              </a:rPr>
              <a:t>kısmen </a:t>
            </a:r>
            <a:r>
              <a:rPr sz="2400" spc="-45" dirty="0">
                <a:latin typeface="Arial"/>
                <a:cs typeface="Arial"/>
              </a:rPr>
              <a:t>ya </a:t>
            </a:r>
            <a:r>
              <a:rPr sz="2400" spc="-38" dirty="0">
                <a:latin typeface="Arial"/>
                <a:cs typeface="Arial"/>
              </a:rPr>
              <a:t>da </a:t>
            </a:r>
            <a:r>
              <a:rPr sz="2400" spc="-16" dirty="0">
                <a:latin typeface="Arial"/>
                <a:cs typeface="Arial"/>
              </a:rPr>
              <a:t>tümüyle</a:t>
            </a:r>
            <a:r>
              <a:rPr sz="2400" spc="-147" dirty="0">
                <a:latin typeface="Arial"/>
                <a:cs typeface="Arial"/>
              </a:rPr>
              <a:t> </a:t>
            </a:r>
            <a:r>
              <a:rPr sz="2400" spc="-22" dirty="0" err="1">
                <a:latin typeface="Arial"/>
                <a:cs typeface="Arial"/>
              </a:rPr>
              <a:t>engellenir</a:t>
            </a:r>
            <a:r>
              <a:rPr sz="2400" spc="-22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86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72DCE3B-A615-234D-8F6B-575020D5341B}"/>
              </a:ext>
            </a:extLst>
          </p:cNvPr>
          <p:cNvSpPr/>
          <p:nvPr/>
        </p:nvSpPr>
        <p:spPr>
          <a:xfrm>
            <a:off x="762000" y="914400"/>
            <a:ext cx="10820400" cy="497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"/>
              </a:spcBef>
            </a:pPr>
            <a:endParaRPr lang="tr-TR" dirty="0">
              <a:latin typeface="Times New Roman"/>
              <a:cs typeface="Times New Roman"/>
            </a:endParaRPr>
          </a:p>
          <a:p>
            <a:pPr marL="157596" indent="-146601" algn="just">
              <a:spcBef>
                <a:spcPts val="3"/>
              </a:spcBef>
              <a:buAutoNum type="arabicPeriod" startAt="6"/>
              <a:tabLst>
                <a:tab pos="158003" algn="l"/>
              </a:tabLst>
            </a:pPr>
            <a:r>
              <a:rPr lang="tr-TR" b="1" spc="-45" dirty="0">
                <a:solidFill>
                  <a:schemeClr val="bg1"/>
                </a:solidFill>
                <a:latin typeface="Arial"/>
                <a:cs typeface="Arial"/>
              </a:rPr>
              <a:t>Kültür</a:t>
            </a:r>
            <a:endParaRPr lang="tr-TR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258" algn="just">
              <a:lnSpc>
                <a:spcPct val="117300"/>
              </a:lnSpc>
              <a:spcBef>
                <a:spcPts val="628"/>
              </a:spcBef>
            </a:pPr>
            <a:r>
              <a:rPr lang="tr-TR" spc="-22" dirty="0">
                <a:latin typeface="Arial"/>
                <a:cs typeface="Arial"/>
              </a:rPr>
              <a:t>Mikroorganizmaların </a:t>
            </a:r>
            <a:r>
              <a:rPr lang="tr-TR" spc="-29" dirty="0">
                <a:latin typeface="Arial"/>
                <a:cs typeface="Arial"/>
              </a:rPr>
              <a:t>üremesi </a:t>
            </a:r>
            <a:r>
              <a:rPr lang="tr-TR" spc="-16" dirty="0">
                <a:latin typeface="Arial"/>
                <a:cs typeface="Arial"/>
              </a:rPr>
              <a:t>için </a:t>
            </a:r>
            <a:r>
              <a:rPr lang="tr-TR" spc="-22" dirty="0">
                <a:latin typeface="Arial"/>
                <a:cs typeface="Arial"/>
              </a:rPr>
              <a:t>gerekli olan </a:t>
            </a:r>
            <a:r>
              <a:rPr lang="tr-TR" spc="-35" dirty="0">
                <a:latin typeface="Arial"/>
                <a:cs typeface="Arial"/>
              </a:rPr>
              <a:t>besin </a:t>
            </a:r>
            <a:r>
              <a:rPr lang="tr-TR" spc="-19" dirty="0">
                <a:latin typeface="Arial"/>
                <a:cs typeface="Arial"/>
              </a:rPr>
              <a:t>maddelerini </a:t>
            </a:r>
            <a:r>
              <a:rPr lang="tr-TR" spc="-26" dirty="0">
                <a:latin typeface="Arial"/>
                <a:cs typeface="Arial"/>
              </a:rPr>
              <a:t>içeren </a:t>
            </a:r>
            <a:r>
              <a:rPr lang="tr-TR" spc="-22" dirty="0" err="1">
                <a:latin typeface="Arial"/>
                <a:cs typeface="Arial"/>
              </a:rPr>
              <a:t>besiyerleri</a:t>
            </a:r>
            <a:r>
              <a:rPr lang="tr-TR" spc="-22" dirty="0">
                <a:latin typeface="Arial"/>
                <a:cs typeface="Arial"/>
              </a:rPr>
              <a:t> </a:t>
            </a:r>
            <a:r>
              <a:rPr lang="tr-TR" spc="-10" dirty="0">
                <a:latin typeface="Arial"/>
                <a:cs typeface="Arial"/>
              </a:rPr>
              <a:t>(kültür </a:t>
            </a:r>
            <a:r>
              <a:rPr lang="tr-TR" spc="-16" dirty="0">
                <a:latin typeface="Arial"/>
                <a:cs typeface="Arial"/>
              </a:rPr>
              <a:t>ortamı), </a:t>
            </a:r>
            <a:r>
              <a:rPr lang="tr-TR" spc="-29" dirty="0">
                <a:latin typeface="Arial"/>
                <a:cs typeface="Arial"/>
              </a:rPr>
              <a:t>ekim  </a:t>
            </a:r>
            <a:r>
              <a:rPr lang="tr-TR" spc="-26" dirty="0">
                <a:latin typeface="Arial"/>
                <a:cs typeface="Arial"/>
              </a:rPr>
              <a:t>işleminden </a:t>
            </a:r>
            <a:r>
              <a:rPr lang="tr-TR" spc="-35" dirty="0">
                <a:latin typeface="Arial"/>
                <a:cs typeface="Arial"/>
              </a:rPr>
              <a:t>sonra uygun </a:t>
            </a:r>
            <a:r>
              <a:rPr lang="tr-TR" spc="-26" dirty="0">
                <a:latin typeface="Arial"/>
                <a:cs typeface="Arial"/>
              </a:rPr>
              <a:t>fiziksel </a:t>
            </a:r>
            <a:r>
              <a:rPr lang="tr-TR" spc="-38" dirty="0">
                <a:latin typeface="Arial"/>
                <a:cs typeface="Arial"/>
              </a:rPr>
              <a:t>ve </a:t>
            </a:r>
            <a:r>
              <a:rPr lang="tr-TR" spc="-35" dirty="0">
                <a:latin typeface="Arial"/>
                <a:cs typeface="Arial"/>
              </a:rPr>
              <a:t>kimyasal </a:t>
            </a:r>
            <a:r>
              <a:rPr lang="tr-TR" spc="-32" dirty="0">
                <a:latin typeface="Arial"/>
                <a:cs typeface="Arial"/>
              </a:rPr>
              <a:t>koşul </a:t>
            </a:r>
            <a:r>
              <a:rPr lang="tr-TR" spc="-22" dirty="0">
                <a:latin typeface="Arial"/>
                <a:cs typeface="Arial"/>
              </a:rPr>
              <a:t>altında </a:t>
            </a:r>
            <a:r>
              <a:rPr lang="tr-TR" spc="-10" dirty="0">
                <a:latin typeface="Arial"/>
                <a:cs typeface="Arial"/>
              </a:rPr>
              <a:t>belli </a:t>
            </a:r>
            <a:r>
              <a:rPr lang="tr-TR" spc="-26" dirty="0">
                <a:latin typeface="Arial"/>
                <a:cs typeface="Arial"/>
              </a:rPr>
              <a:t>sürelerde </a:t>
            </a:r>
            <a:r>
              <a:rPr lang="tr-TR" spc="-19" dirty="0">
                <a:latin typeface="Arial"/>
                <a:cs typeface="Arial"/>
              </a:rPr>
              <a:t>bekletildiğinde </a:t>
            </a:r>
            <a:r>
              <a:rPr lang="tr-TR" spc="-29" dirty="0">
                <a:latin typeface="Arial"/>
                <a:cs typeface="Arial"/>
              </a:rPr>
              <a:t>(</a:t>
            </a:r>
            <a:r>
              <a:rPr lang="tr-TR" spc="-29" dirty="0" err="1">
                <a:latin typeface="Arial"/>
                <a:cs typeface="Arial"/>
              </a:rPr>
              <a:t>inkübasyon</a:t>
            </a:r>
            <a:r>
              <a:rPr lang="tr-TR" spc="-29" dirty="0">
                <a:latin typeface="Arial"/>
                <a:cs typeface="Arial"/>
              </a:rPr>
              <a:t>)  </a:t>
            </a:r>
            <a:r>
              <a:rPr lang="tr-TR" spc="-26" dirty="0">
                <a:latin typeface="Arial"/>
                <a:cs typeface="Arial"/>
              </a:rPr>
              <a:t>mikroorganizmalar </a:t>
            </a:r>
            <a:r>
              <a:rPr lang="tr-TR" spc="-16" dirty="0">
                <a:latin typeface="Arial"/>
                <a:cs typeface="Arial"/>
              </a:rPr>
              <a:t>ürer. </a:t>
            </a:r>
            <a:r>
              <a:rPr lang="tr-TR" spc="-32" dirty="0" err="1">
                <a:latin typeface="Arial"/>
                <a:cs typeface="Arial"/>
              </a:rPr>
              <a:t>Besiyerinde</a:t>
            </a:r>
            <a:r>
              <a:rPr lang="tr-TR" spc="-32" dirty="0">
                <a:latin typeface="Arial"/>
                <a:cs typeface="Arial"/>
              </a:rPr>
              <a:t> </a:t>
            </a:r>
            <a:r>
              <a:rPr lang="tr-TR" spc="-10" dirty="0">
                <a:latin typeface="Arial"/>
                <a:cs typeface="Arial"/>
              </a:rPr>
              <a:t>üretilen </a:t>
            </a:r>
            <a:r>
              <a:rPr lang="tr-TR" spc="-26" dirty="0">
                <a:latin typeface="Arial"/>
                <a:cs typeface="Arial"/>
              </a:rPr>
              <a:t>mikroorganizmaların </a:t>
            </a:r>
            <a:r>
              <a:rPr lang="tr-TR" spc="-19" dirty="0">
                <a:latin typeface="Arial"/>
                <a:cs typeface="Arial"/>
              </a:rPr>
              <a:t>tümüne </a:t>
            </a:r>
            <a:r>
              <a:rPr lang="tr-TR" spc="10" dirty="0">
                <a:latin typeface="Arial"/>
                <a:cs typeface="Arial"/>
              </a:rPr>
              <a:t>“</a:t>
            </a:r>
            <a:r>
              <a:rPr lang="tr-TR" spc="10" dirty="0">
                <a:solidFill>
                  <a:schemeClr val="bg1"/>
                </a:solidFill>
                <a:latin typeface="Arial"/>
                <a:cs typeface="Arial"/>
              </a:rPr>
              <a:t>kültür</a:t>
            </a:r>
            <a:r>
              <a:rPr lang="tr-TR" spc="10" dirty="0">
                <a:latin typeface="Arial"/>
                <a:cs typeface="Arial"/>
              </a:rPr>
              <a:t>” </a:t>
            </a:r>
            <a:r>
              <a:rPr lang="tr-TR" spc="-38" dirty="0">
                <a:latin typeface="Arial"/>
                <a:cs typeface="Arial"/>
              </a:rPr>
              <a:t>adı </a:t>
            </a:r>
            <a:r>
              <a:rPr lang="tr-TR" spc="-16" dirty="0">
                <a:latin typeface="Arial"/>
                <a:cs typeface="Arial"/>
              </a:rPr>
              <a:t>verilmektedir.  </a:t>
            </a:r>
            <a:r>
              <a:rPr lang="tr-TR" spc="-29" dirty="0">
                <a:latin typeface="Arial"/>
                <a:cs typeface="Arial"/>
              </a:rPr>
              <a:t>Birden</a:t>
            </a:r>
            <a:r>
              <a:rPr lang="tr-TR" spc="-38" dirty="0">
                <a:latin typeface="Arial"/>
                <a:cs typeface="Arial"/>
              </a:rPr>
              <a:t> </a:t>
            </a:r>
            <a:r>
              <a:rPr lang="tr-TR" spc="-35" dirty="0">
                <a:latin typeface="Arial"/>
                <a:cs typeface="Arial"/>
              </a:rPr>
              <a:t>fazla </a:t>
            </a:r>
            <a:r>
              <a:rPr lang="tr-TR" spc="-16" dirty="0">
                <a:latin typeface="Arial"/>
                <a:cs typeface="Arial"/>
              </a:rPr>
              <a:t>bakteri</a:t>
            </a:r>
            <a:r>
              <a:rPr lang="tr-TR" spc="-38" dirty="0">
                <a:latin typeface="Arial"/>
                <a:cs typeface="Arial"/>
              </a:rPr>
              <a:t> </a:t>
            </a:r>
            <a:r>
              <a:rPr lang="tr-TR" spc="-13" dirty="0">
                <a:latin typeface="Arial"/>
                <a:cs typeface="Arial"/>
              </a:rPr>
              <a:t>türünün</a:t>
            </a:r>
            <a:r>
              <a:rPr lang="tr-TR" spc="-35" dirty="0">
                <a:latin typeface="Arial"/>
                <a:cs typeface="Arial"/>
              </a:rPr>
              <a:t> </a:t>
            </a:r>
            <a:r>
              <a:rPr lang="tr-TR" spc="-19" dirty="0">
                <a:latin typeface="Arial"/>
                <a:cs typeface="Arial"/>
              </a:rPr>
              <a:t>ürediği</a:t>
            </a:r>
            <a:r>
              <a:rPr lang="tr-TR" spc="-35" dirty="0">
                <a:latin typeface="Arial"/>
                <a:cs typeface="Arial"/>
              </a:rPr>
              <a:t> </a:t>
            </a:r>
            <a:r>
              <a:rPr lang="tr-TR" spc="-10" dirty="0">
                <a:latin typeface="Arial"/>
                <a:cs typeface="Arial"/>
              </a:rPr>
              <a:t>kültürlere</a:t>
            </a:r>
            <a:r>
              <a:rPr lang="tr-TR" spc="-48" dirty="0">
                <a:latin typeface="Arial"/>
                <a:cs typeface="Arial"/>
              </a:rPr>
              <a:t> </a:t>
            </a:r>
            <a:r>
              <a:rPr lang="tr-TR" spc="-38" dirty="0">
                <a:latin typeface="Arial"/>
                <a:cs typeface="Arial"/>
              </a:rPr>
              <a:t>karışık</a:t>
            </a:r>
            <a:r>
              <a:rPr lang="tr-TR" spc="-48" dirty="0">
                <a:latin typeface="Arial"/>
                <a:cs typeface="Arial"/>
              </a:rPr>
              <a:t> </a:t>
            </a:r>
            <a:r>
              <a:rPr lang="tr-TR" spc="-3" dirty="0">
                <a:latin typeface="Arial"/>
                <a:cs typeface="Arial"/>
              </a:rPr>
              <a:t>kültür</a:t>
            </a:r>
            <a:r>
              <a:rPr lang="tr-TR" spc="-38" dirty="0">
                <a:latin typeface="Arial"/>
                <a:cs typeface="Arial"/>
              </a:rPr>
              <a:t> adı</a:t>
            </a:r>
            <a:r>
              <a:rPr lang="tr-TR" spc="-35" dirty="0">
                <a:latin typeface="Arial"/>
                <a:cs typeface="Arial"/>
              </a:rPr>
              <a:t> </a:t>
            </a:r>
            <a:r>
              <a:rPr lang="tr-TR" spc="-10" dirty="0">
                <a:latin typeface="Arial"/>
                <a:cs typeface="Arial"/>
              </a:rPr>
              <a:t>verilir.</a:t>
            </a:r>
            <a:endParaRPr lang="tr-TR" dirty="0">
              <a:latin typeface="Arial"/>
              <a:cs typeface="Arial"/>
            </a:endParaRPr>
          </a:p>
          <a:p>
            <a:pPr marL="10995" marR="3665" algn="just">
              <a:lnSpc>
                <a:spcPct val="117800"/>
              </a:lnSpc>
              <a:spcBef>
                <a:spcPts val="628"/>
              </a:spcBef>
            </a:pPr>
            <a:r>
              <a:rPr lang="tr-TR" spc="-26" dirty="0">
                <a:latin typeface="Arial"/>
                <a:cs typeface="Arial"/>
              </a:rPr>
              <a:t>Bir </a:t>
            </a:r>
            <a:r>
              <a:rPr lang="tr-TR" spc="-19" dirty="0">
                <a:latin typeface="Arial"/>
                <a:cs typeface="Arial"/>
              </a:rPr>
              <a:t>koloniden </a:t>
            </a:r>
            <a:r>
              <a:rPr lang="tr-TR" spc="-32" dirty="0">
                <a:latin typeface="Arial"/>
                <a:cs typeface="Arial"/>
              </a:rPr>
              <a:t>alınan </a:t>
            </a:r>
            <a:r>
              <a:rPr lang="tr-TR" spc="-38" dirty="0">
                <a:latin typeface="Arial"/>
                <a:cs typeface="Arial"/>
              </a:rPr>
              <a:t>ve </a:t>
            </a:r>
            <a:r>
              <a:rPr lang="tr-TR" spc="-16" dirty="0">
                <a:latin typeface="Arial"/>
                <a:cs typeface="Arial"/>
              </a:rPr>
              <a:t>üretildiğinde </a:t>
            </a:r>
            <a:r>
              <a:rPr lang="tr-TR" spc="-10" dirty="0">
                <a:latin typeface="Arial"/>
                <a:cs typeface="Arial"/>
              </a:rPr>
              <a:t>morfolojik, </a:t>
            </a:r>
            <a:r>
              <a:rPr lang="tr-TR" spc="-16" dirty="0">
                <a:latin typeface="Arial"/>
                <a:cs typeface="Arial"/>
              </a:rPr>
              <a:t>fizyolojik, </a:t>
            </a:r>
            <a:r>
              <a:rPr lang="tr-TR" spc="-29" dirty="0">
                <a:latin typeface="Arial"/>
                <a:cs typeface="Arial"/>
              </a:rPr>
              <a:t>biyokimyasal </a:t>
            </a:r>
            <a:r>
              <a:rPr lang="tr-TR" spc="-42" dirty="0">
                <a:latin typeface="Arial"/>
                <a:cs typeface="Arial"/>
              </a:rPr>
              <a:t>ve </a:t>
            </a:r>
            <a:r>
              <a:rPr lang="tr-TR" spc="-32" dirty="0">
                <a:latin typeface="Arial"/>
                <a:cs typeface="Arial"/>
              </a:rPr>
              <a:t>genel </a:t>
            </a:r>
            <a:r>
              <a:rPr lang="tr-TR" spc="-16" dirty="0">
                <a:latin typeface="Arial"/>
                <a:cs typeface="Arial"/>
              </a:rPr>
              <a:t>özellikleri </a:t>
            </a:r>
            <a:r>
              <a:rPr lang="tr-TR" spc="-6" dirty="0">
                <a:latin typeface="Arial"/>
                <a:cs typeface="Arial"/>
              </a:rPr>
              <a:t>birbirinin </a:t>
            </a:r>
            <a:r>
              <a:rPr lang="tr-TR" spc="-35" dirty="0">
                <a:latin typeface="Arial"/>
                <a:cs typeface="Arial"/>
              </a:rPr>
              <a:t>aynı  </a:t>
            </a:r>
            <a:r>
              <a:rPr lang="tr-TR" spc="-22" dirty="0">
                <a:latin typeface="Arial"/>
                <a:cs typeface="Arial"/>
              </a:rPr>
              <a:t>olan </a:t>
            </a:r>
            <a:r>
              <a:rPr lang="tr-TR" spc="-13" dirty="0">
                <a:latin typeface="Arial"/>
                <a:cs typeface="Arial"/>
              </a:rPr>
              <a:t>bakteri kültürüne </a:t>
            </a:r>
            <a:r>
              <a:rPr lang="tr-TR" spc="-42" dirty="0">
                <a:solidFill>
                  <a:schemeClr val="bg1"/>
                </a:solidFill>
                <a:latin typeface="Arial"/>
                <a:cs typeface="Arial"/>
              </a:rPr>
              <a:t>saf </a:t>
            </a:r>
            <a:r>
              <a:rPr lang="tr-TR" spc="-3" dirty="0">
                <a:solidFill>
                  <a:schemeClr val="bg1"/>
                </a:solidFill>
                <a:latin typeface="Arial"/>
                <a:cs typeface="Arial"/>
              </a:rPr>
              <a:t>kültür </a:t>
            </a:r>
            <a:r>
              <a:rPr lang="tr-TR" spc="-38" dirty="0">
                <a:latin typeface="Arial"/>
                <a:cs typeface="Arial"/>
              </a:rPr>
              <a:t>adı </a:t>
            </a:r>
            <a:r>
              <a:rPr lang="tr-TR" spc="-16" dirty="0">
                <a:latin typeface="Arial"/>
                <a:cs typeface="Arial"/>
              </a:rPr>
              <a:t>verilmektedir. </a:t>
            </a:r>
            <a:r>
              <a:rPr lang="tr-TR" spc="-64" dirty="0">
                <a:latin typeface="Arial"/>
                <a:cs typeface="Arial"/>
              </a:rPr>
              <a:t>Saf </a:t>
            </a:r>
            <a:r>
              <a:rPr lang="tr-TR" spc="-3" dirty="0">
                <a:latin typeface="Arial"/>
                <a:cs typeface="Arial"/>
              </a:rPr>
              <a:t>kültür </a:t>
            </a:r>
            <a:r>
              <a:rPr lang="tr-TR" spc="-42" dirty="0">
                <a:latin typeface="Arial"/>
                <a:cs typeface="Arial"/>
              </a:rPr>
              <a:t>yalnızca </a:t>
            </a:r>
            <a:r>
              <a:rPr lang="tr-TR" spc="-3" dirty="0">
                <a:latin typeface="Arial"/>
                <a:cs typeface="Arial"/>
              </a:rPr>
              <a:t>bir </a:t>
            </a:r>
            <a:r>
              <a:rPr lang="tr-TR" spc="10" dirty="0">
                <a:latin typeface="Arial"/>
                <a:cs typeface="Arial"/>
              </a:rPr>
              <a:t>tür </a:t>
            </a:r>
            <a:r>
              <a:rPr lang="tr-TR" spc="-29" dirty="0">
                <a:latin typeface="Arial"/>
                <a:cs typeface="Arial"/>
              </a:rPr>
              <a:t>mikroorganizmanın  </a:t>
            </a:r>
            <a:r>
              <a:rPr lang="tr-TR" spc="-16" dirty="0">
                <a:latin typeface="Arial"/>
                <a:cs typeface="Arial"/>
              </a:rPr>
              <a:t>üretilmesi </a:t>
            </a:r>
            <a:r>
              <a:rPr lang="tr-TR" spc="-10" dirty="0">
                <a:latin typeface="Arial"/>
                <a:cs typeface="Arial"/>
              </a:rPr>
              <a:t>ile </a:t>
            </a:r>
            <a:r>
              <a:rPr lang="tr-TR" spc="-26" dirty="0">
                <a:latin typeface="Arial"/>
                <a:cs typeface="Arial"/>
              </a:rPr>
              <a:t>elde </a:t>
            </a:r>
            <a:r>
              <a:rPr lang="tr-TR" spc="-19" dirty="0">
                <a:latin typeface="Arial"/>
                <a:cs typeface="Arial"/>
              </a:rPr>
              <a:t>edilen</a:t>
            </a:r>
            <a:r>
              <a:rPr lang="tr-TR" spc="-115" dirty="0">
                <a:latin typeface="Arial"/>
                <a:cs typeface="Arial"/>
              </a:rPr>
              <a:t> </a:t>
            </a:r>
            <a:r>
              <a:rPr lang="tr-TR" spc="-10" dirty="0">
                <a:latin typeface="Arial"/>
                <a:cs typeface="Arial"/>
              </a:rPr>
              <a:t>kültürdür.</a:t>
            </a:r>
            <a:endParaRPr lang="tr-TR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lang="tr-TR" dirty="0">
              <a:latin typeface="Times New Roman"/>
              <a:cs typeface="Times New Roman"/>
            </a:endParaRPr>
          </a:p>
          <a:p>
            <a:pPr marL="157596" indent="-146601" algn="just">
              <a:buAutoNum type="arabicPeriod" startAt="7"/>
              <a:tabLst>
                <a:tab pos="158003" algn="l"/>
              </a:tabLst>
            </a:pPr>
            <a:r>
              <a:rPr lang="tr-TR" b="1" spc="-58" dirty="0">
                <a:solidFill>
                  <a:schemeClr val="bg1"/>
                </a:solidFill>
                <a:latin typeface="Arial"/>
                <a:cs typeface="Arial"/>
              </a:rPr>
              <a:t>Koloni</a:t>
            </a:r>
            <a:endParaRPr lang="tr-TR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665" algn="just">
              <a:lnSpc>
                <a:spcPct val="117300"/>
              </a:lnSpc>
              <a:spcBef>
                <a:spcPts val="632"/>
              </a:spcBef>
            </a:pPr>
            <a:r>
              <a:rPr lang="tr-TR" spc="-58" dirty="0">
                <a:latin typeface="Arial"/>
                <a:cs typeface="Arial"/>
              </a:rPr>
              <a:t>Eğer </a:t>
            </a:r>
            <a:r>
              <a:rPr lang="tr-TR" spc="-3" dirty="0">
                <a:latin typeface="Arial"/>
                <a:cs typeface="Arial"/>
              </a:rPr>
              <a:t>bir </a:t>
            </a:r>
            <a:r>
              <a:rPr lang="tr-TR" spc="-16" dirty="0">
                <a:latin typeface="Arial"/>
                <a:cs typeface="Arial"/>
              </a:rPr>
              <a:t>bakteri, </a:t>
            </a:r>
            <a:r>
              <a:rPr lang="tr-TR" spc="-35" dirty="0">
                <a:latin typeface="Arial"/>
                <a:cs typeface="Arial"/>
              </a:rPr>
              <a:t>uygun </a:t>
            </a:r>
            <a:r>
              <a:rPr lang="tr-TR" spc="-3" dirty="0">
                <a:latin typeface="Arial"/>
                <a:cs typeface="Arial"/>
              </a:rPr>
              <a:t>bir </a:t>
            </a:r>
            <a:r>
              <a:rPr lang="tr-TR" spc="-19" dirty="0">
                <a:latin typeface="Arial"/>
                <a:cs typeface="Arial"/>
              </a:rPr>
              <a:t>katı </a:t>
            </a:r>
            <a:r>
              <a:rPr lang="tr-TR" spc="-26" dirty="0" err="1">
                <a:latin typeface="Arial"/>
                <a:cs typeface="Arial"/>
              </a:rPr>
              <a:t>besiyerinde</a:t>
            </a:r>
            <a:r>
              <a:rPr lang="tr-TR" spc="-26" dirty="0">
                <a:latin typeface="Arial"/>
                <a:cs typeface="Arial"/>
              </a:rPr>
              <a:t> </a:t>
            </a:r>
            <a:r>
              <a:rPr lang="tr-TR" spc="-42" dirty="0">
                <a:latin typeface="Arial"/>
                <a:cs typeface="Arial"/>
              </a:rPr>
              <a:t>ve </a:t>
            </a:r>
            <a:r>
              <a:rPr lang="tr-TR" spc="-35" dirty="0">
                <a:latin typeface="Arial"/>
                <a:cs typeface="Arial"/>
              </a:rPr>
              <a:t>uygun </a:t>
            </a:r>
            <a:r>
              <a:rPr lang="tr-TR" spc="-29" dirty="0">
                <a:latin typeface="Arial"/>
                <a:cs typeface="Arial"/>
              </a:rPr>
              <a:t>koşullarda </a:t>
            </a:r>
            <a:r>
              <a:rPr lang="tr-TR" spc="-42" dirty="0">
                <a:latin typeface="Arial"/>
                <a:cs typeface="Arial"/>
              </a:rPr>
              <a:t>(ısı, </a:t>
            </a:r>
            <a:r>
              <a:rPr lang="tr-TR" spc="-32" dirty="0">
                <a:latin typeface="Arial"/>
                <a:cs typeface="Arial"/>
              </a:rPr>
              <a:t>süre, </a:t>
            </a:r>
            <a:r>
              <a:rPr lang="tr-TR" spc="-6" dirty="0">
                <a:latin typeface="Arial"/>
                <a:cs typeface="Arial"/>
              </a:rPr>
              <a:t>rutubet, </a:t>
            </a:r>
            <a:r>
              <a:rPr lang="tr-TR" spc="-26" dirty="0">
                <a:latin typeface="Arial"/>
                <a:cs typeface="Arial"/>
              </a:rPr>
              <a:t>oksijen, </a:t>
            </a:r>
            <a:r>
              <a:rPr lang="tr-TR" spc="-38" dirty="0">
                <a:latin typeface="Arial"/>
                <a:cs typeface="Arial"/>
              </a:rPr>
              <a:t>vs.) </a:t>
            </a:r>
            <a:r>
              <a:rPr lang="tr-TR" spc="-13" dirty="0">
                <a:latin typeface="Arial"/>
                <a:cs typeface="Arial"/>
              </a:rPr>
              <a:t>üretilirse,  </a:t>
            </a:r>
            <a:r>
              <a:rPr lang="tr-TR" spc="-38" dirty="0">
                <a:latin typeface="Arial"/>
                <a:cs typeface="Arial"/>
              </a:rPr>
              <a:t>gözle </a:t>
            </a:r>
            <a:r>
              <a:rPr lang="tr-TR" spc="-19" dirty="0">
                <a:latin typeface="Arial"/>
                <a:cs typeface="Arial"/>
              </a:rPr>
              <a:t>görülebilen </a:t>
            </a:r>
            <a:r>
              <a:rPr lang="tr-TR" spc="-32" dirty="0">
                <a:latin typeface="Arial"/>
                <a:cs typeface="Arial"/>
              </a:rPr>
              <a:t>küme </a:t>
            </a:r>
            <a:r>
              <a:rPr lang="tr-TR" spc="-38" dirty="0">
                <a:latin typeface="Arial"/>
                <a:cs typeface="Arial"/>
              </a:rPr>
              <a:t>meydana </a:t>
            </a:r>
            <a:r>
              <a:rPr lang="tr-TR" spc="-10" dirty="0">
                <a:latin typeface="Arial"/>
                <a:cs typeface="Arial"/>
              </a:rPr>
              <a:t>getirir. </a:t>
            </a:r>
            <a:r>
              <a:rPr lang="tr-TR" spc="-55" dirty="0">
                <a:latin typeface="Arial"/>
                <a:cs typeface="Arial"/>
              </a:rPr>
              <a:t>Bu </a:t>
            </a:r>
            <a:r>
              <a:rPr lang="tr-TR" spc="-35" dirty="0">
                <a:latin typeface="Arial"/>
                <a:cs typeface="Arial"/>
              </a:rPr>
              <a:t>kümeye </a:t>
            </a:r>
            <a:r>
              <a:rPr lang="tr-TR" spc="-16" dirty="0">
                <a:latin typeface="Arial"/>
                <a:cs typeface="Arial"/>
              </a:rPr>
              <a:t>koloni </a:t>
            </a:r>
            <a:r>
              <a:rPr lang="tr-TR" spc="-38" dirty="0">
                <a:latin typeface="Arial"/>
                <a:cs typeface="Arial"/>
              </a:rPr>
              <a:t>adı </a:t>
            </a:r>
            <a:r>
              <a:rPr lang="tr-TR" spc="-10" dirty="0">
                <a:latin typeface="Arial"/>
                <a:cs typeface="Arial"/>
              </a:rPr>
              <a:t>verilir. </a:t>
            </a:r>
            <a:r>
              <a:rPr lang="tr-TR" spc="-38" dirty="0">
                <a:latin typeface="Arial"/>
                <a:cs typeface="Arial"/>
              </a:rPr>
              <a:t>Her </a:t>
            </a:r>
            <a:r>
              <a:rPr lang="tr-TR" spc="-16" dirty="0">
                <a:latin typeface="Arial"/>
                <a:cs typeface="Arial"/>
              </a:rPr>
              <a:t>koloni </a:t>
            </a:r>
            <a:r>
              <a:rPr lang="tr-TR" spc="-13" dirty="0">
                <a:latin typeface="Arial"/>
                <a:cs typeface="Arial"/>
              </a:rPr>
              <a:t>tek </a:t>
            </a:r>
            <a:r>
              <a:rPr lang="tr-TR" spc="-3" dirty="0">
                <a:latin typeface="Arial"/>
                <a:cs typeface="Arial"/>
              </a:rPr>
              <a:t>bir </a:t>
            </a:r>
            <a:r>
              <a:rPr lang="tr-TR" spc="-29" dirty="0">
                <a:latin typeface="Arial"/>
                <a:cs typeface="Arial"/>
              </a:rPr>
              <a:t>hücreden  </a:t>
            </a:r>
            <a:r>
              <a:rPr lang="tr-TR" spc="-38" dirty="0">
                <a:latin typeface="Arial"/>
                <a:cs typeface="Arial"/>
              </a:rPr>
              <a:t>meydana </a:t>
            </a:r>
            <a:r>
              <a:rPr lang="tr-TR" spc="-26" dirty="0">
                <a:latin typeface="Arial"/>
                <a:cs typeface="Arial"/>
              </a:rPr>
              <a:t>geldiği </a:t>
            </a:r>
            <a:r>
              <a:rPr lang="tr-TR" spc="-16" dirty="0">
                <a:latin typeface="Arial"/>
                <a:cs typeface="Arial"/>
              </a:rPr>
              <a:t>için </a:t>
            </a:r>
            <a:r>
              <a:rPr lang="tr-TR" u="sng" spc="-38" dirty="0">
                <a:latin typeface="Arial"/>
                <a:cs typeface="Arial"/>
              </a:rPr>
              <a:t>saf </a:t>
            </a:r>
            <a:r>
              <a:rPr lang="tr-TR" u="sng" spc="-10" dirty="0">
                <a:latin typeface="Arial"/>
                <a:cs typeface="Arial"/>
              </a:rPr>
              <a:t>kültürü </a:t>
            </a:r>
            <a:r>
              <a:rPr lang="tr-TR" spc="-19" dirty="0">
                <a:latin typeface="Arial"/>
                <a:cs typeface="Arial"/>
              </a:rPr>
              <a:t>temsil </a:t>
            </a:r>
            <a:r>
              <a:rPr lang="tr-TR" spc="-22" dirty="0">
                <a:latin typeface="Arial"/>
                <a:cs typeface="Arial"/>
              </a:rPr>
              <a:t>eder. </a:t>
            </a:r>
            <a:r>
              <a:rPr lang="tr-TR" spc="-26" dirty="0">
                <a:latin typeface="Arial"/>
                <a:cs typeface="Arial"/>
              </a:rPr>
              <a:t>Bakteri </a:t>
            </a:r>
            <a:r>
              <a:rPr lang="tr-TR" spc="-3" dirty="0">
                <a:latin typeface="Arial"/>
                <a:cs typeface="Arial"/>
              </a:rPr>
              <a:t>türleri, </a:t>
            </a:r>
            <a:r>
              <a:rPr lang="tr-TR" spc="-19" dirty="0">
                <a:latin typeface="Arial"/>
                <a:cs typeface="Arial"/>
              </a:rPr>
              <a:t>kendilerine </a:t>
            </a:r>
            <a:r>
              <a:rPr lang="tr-TR" spc="-32" dirty="0">
                <a:latin typeface="Arial"/>
                <a:cs typeface="Arial"/>
              </a:rPr>
              <a:t>özel, </a:t>
            </a:r>
            <a:r>
              <a:rPr lang="tr-TR" spc="-22" dirty="0">
                <a:latin typeface="Arial"/>
                <a:cs typeface="Arial"/>
              </a:rPr>
              <a:t>renk, </a:t>
            </a:r>
            <a:r>
              <a:rPr lang="tr-TR" spc="-26" dirty="0">
                <a:latin typeface="Arial"/>
                <a:cs typeface="Arial"/>
              </a:rPr>
              <a:t>koku, büyüklük </a:t>
            </a:r>
            <a:r>
              <a:rPr lang="tr-TR" spc="-42" dirty="0">
                <a:latin typeface="Arial"/>
                <a:cs typeface="Arial"/>
              </a:rPr>
              <a:t>ve  </a:t>
            </a:r>
            <a:r>
              <a:rPr lang="tr-TR" spc="-38" dirty="0">
                <a:latin typeface="Arial"/>
                <a:cs typeface="Arial"/>
              </a:rPr>
              <a:t>yapıda </a:t>
            </a:r>
            <a:r>
              <a:rPr lang="tr-TR" spc="-13" dirty="0">
                <a:latin typeface="Arial"/>
                <a:cs typeface="Arial"/>
              </a:rPr>
              <a:t>koloniler</a:t>
            </a:r>
            <a:r>
              <a:rPr lang="tr-TR" spc="-48" dirty="0">
                <a:latin typeface="Arial"/>
                <a:cs typeface="Arial"/>
              </a:rPr>
              <a:t> </a:t>
            </a:r>
            <a:r>
              <a:rPr lang="tr-TR" spc="-13" dirty="0">
                <a:latin typeface="Arial"/>
                <a:cs typeface="Arial"/>
              </a:rPr>
              <a:t>oluştururlar.</a:t>
            </a:r>
            <a:endParaRPr lang="tr-T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51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FD6E0-F00B-064D-A668-9A68FFFB522A}"/>
              </a:ext>
            </a:extLst>
          </p:cNvPr>
          <p:cNvSpPr txBox="1"/>
          <p:nvPr/>
        </p:nvSpPr>
        <p:spPr>
          <a:xfrm>
            <a:off x="4572000" y="2971800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9272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914400"/>
            <a:ext cx="10591800" cy="470181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algn="ctr">
              <a:spcBef>
                <a:spcPts val="795"/>
              </a:spcBef>
            </a:pPr>
            <a:r>
              <a:rPr sz="2400" b="1" spc="-3" dirty="0">
                <a:solidFill>
                  <a:schemeClr val="bg1"/>
                </a:solidFill>
                <a:latin typeface="Tahoma"/>
                <a:cs typeface="Tahoma"/>
              </a:rPr>
              <a:t>MİKROORGANİZMALARDA</a:t>
            </a:r>
            <a:r>
              <a:rPr sz="2400" b="1" spc="-1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00" b="1" spc="-3" dirty="0">
                <a:solidFill>
                  <a:schemeClr val="bg1"/>
                </a:solidFill>
                <a:latin typeface="Tahoma"/>
                <a:cs typeface="Tahoma"/>
              </a:rPr>
              <a:t>BESLENME</a:t>
            </a:r>
            <a:endParaRPr sz="2400" dirty="0">
              <a:solidFill>
                <a:schemeClr val="bg1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57596" indent="-146601">
              <a:spcBef>
                <a:spcPts val="718"/>
              </a:spcBef>
              <a:buAutoNum type="arabicPeriod"/>
              <a:tabLst>
                <a:tab pos="158003" algn="l"/>
              </a:tabLst>
            </a:pPr>
            <a:r>
              <a:rPr sz="2400" b="1" spc="-51" dirty="0">
                <a:solidFill>
                  <a:schemeClr val="bg1"/>
                </a:solidFill>
                <a:latin typeface="Arial"/>
                <a:cs typeface="Arial"/>
              </a:rPr>
              <a:t>Anabolizma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258" algn="just">
              <a:lnSpc>
                <a:spcPct val="117100"/>
              </a:lnSpc>
              <a:spcBef>
                <a:spcPts val="632"/>
              </a:spcBef>
            </a:pPr>
            <a:r>
              <a:rPr sz="2400" spc="-13" dirty="0">
                <a:latin typeface="Arial"/>
                <a:cs typeface="Arial"/>
              </a:rPr>
              <a:t>Mikrobiyal </a:t>
            </a:r>
            <a:r>
              <a:rPr sz="2400" spc="-19" dirty="0">
                <a:latin typeface="Arial"/>
                <a:cs typeface="Arial"/>
              </a:rPr>
              <a:t>hücreler birçok </a:t>
            </a:r>
            <a:r>
              <a:rPr sz="2400" spc="-35" dirty="0">
                <a:latin typeface="Arial"/>
                <a:cs typeface="Arial"/>
              </a:rPr>
              <a:t>kimyasal </a:t>
            </a:r>
            <a:r>
              <a:rPr sz="2400" spc="-32" dirty="0">
                <a:latin typeface="Arial"/>
                <a:cs typeface="Arial"/>
              </a:rPr>
              <a:t>maddeden </a:t>
            </a:r>
            <a:r>
              <a:rPr sz="2400" spc="-22" dirty="0">
                <a:latin typeface="Arial"/>
                <a:cs typeface="Arial"/>
              </a:rPr>
              <a:t>oluşmuştur </a:t>
            </a:r>
            <a:r>
              <a:rPr sz="2400" spc="-42" dirty="0">
                <a:latin typeface="Arial"/>
                <a:cs typeface="Arial"/>
              </a:rPr>
              <a:t>ve </a:t>
            </a:r>
            <a:r>
              <a:rPr sz="2400" spc="-29" dirty="0">
                <a:latin typeface="Arial"/>
                <a:cs typeface="Arial"/>
              </a:rPr>
              <a:t>hücre </a:t>
            </a:r>
            <a:r>
              <a:rPr sz="2400" spc="-22" dirty="0">
                <a:latin typeface="Arial"/>
                <a:cs typeface="Arial"/>
              </a:rPr>
              <a:t>geliştiği </a:t>
            </a:r>
            <a:r>
              <a:rPr sz="2400" spc="-48" dirty="0">
                <a:latin typeface="Arial"/>
                <a:cs typeface="Arial"/>
              </a:rPr>
              <a:t>zaman </a:t>
            </a:r>
            <a:r>
              <a:rPr sz="2400" spc="-22" dirty="0">
                <a:latin typeface="Arial"/>
                <a:cs typeface="Arial"/>
              </a:rPr>
              <a:t>bu </a:t>
            </a:r>
            <a:r>
              <a:rPr sz="2400" spc="-35" dirty="0">
                <a:latin typeface="Arial"/>
                <a:cs typeface="Arial"/>
              </a:rPr>
              <a:t>kimyasal </a:t>
            </a:r>
            <a:r>
              <a:rPr sz="2400" spc="-38" dirty="0">
                <a:latin typeface="Arial"/>
                <a:cs typeface="Arial"/>
              </a:rPr>
              <a:t>yapı  </a:t>
            </a:r>
            <a:r>
              <a:rPr sz="2400" spc="-13" dirty="0">
                <a:latin typeface="Arial"/>
                <a:cs typeface="Arial"/>
              </a:rPr>
              <a:t>elementlerinin </a:t>
            </a:r>
            <a:r>
              <a:rPr sz="2400" spc="-16" dirty="0">
                <a:latin typeface="Arial"/>
                <a:cs typeface="Arial"/>
              </a:rPr>
              <a:t>miktarı </a:t>
            </a:r>
            <a:r>
              <a:rPr sz="2400" spc="-13" dirty="0">
                <a:latin typeface="Arial"/>
                <a:cs typeface="Arial"/>
              </a:rPr>
              <a:t>artar. </a:t>
            </a:r>
            <a:r>
              <a:rPr sz="2400" spc="-29" dirty="0">
                <a:latin typeface="Arial"/>
                <a:cs typeface="Arial"/>
              </a:rPr>
              <a:t>Hücrenin </a:t>
            </a:r>
            <a:r>
              <a:rPr sz="2400" spc="-13" dirty="0">
                <a:latin typeface="Arial"/>
                <a:cs typeface="Arial"/>
              </a:rPr>
              <a:t>temel </a:t>
            </a:r>
            <a:r>
              <a:rPr sz="2400" spc="-35" dirty="0">
                <a:latin typeface="Arial"/>
                <a:cs typeface="Arial"/>
              </a:rPr>
              <a:t>kimyasal </a:t>
            </a:r>
            <a:r>
              <a:rPr sz="2400" spc="-16" dirty="0">
                <a:latin typeface="Arial"/>
                <a:cs typeface="Arial"/>
              </a:rPr>
              <a:t>elementleri </a:t>
            </a:r>
            <a:r>
              <a:rPr sz="2400" spc="-29" dirty="0">
                <a:latin typeface="Arial"/>
                <a:cs typeface="Arial"/>
              </a:rPr>
              <a:t>hücre </a:t>
            </a:r>
            <a:r>
              <a:rPr sz="2400" spc="-26" dirty="0">
                <a:latin typeface="Arial"/>
                <a:cs typeface="Arial"/>
              </a:rPr>
              <a:t>içerisine </a:t>
            </a:r>
            <a:r>
              <a:rPr sz="2400" spc="-32" dirty="0">
                <a:latin typeface="Arial"/>
                <a:cs typeface="Arial"/>
              </a:rPr>
              <a:t>çevreden </a:t>
            </a:r>
            <a:r>
              <a:rPr sz="2400" spc="-22" dirty="0">
                <a:latin typeface="Arial"/>
                <a:cs typeface="Arial"/>
              </a:rPr>
              <a:t>alınır </a:t>
            </a:r>
            <a:r>
              <a:rPr sz="2400" spc="-42" dirty="0">
                <a:latin typeface="Arial"/>
                <a:cs typeface="Arial"/>
              </a:rPr>
              <a:t>ve  </a:t>
            </a:r>
            <a:r>
              <a:rPr sz="2400" spc="-29" dirty="0">
                <a:latin typeface="Arial"/>
                <a:cs typeface="Arial"/>
              </a:rPr>
              <a:t>hücre </a:t>
            </a:r>
            <a:r>
              <a:rPr sz="2400" spc="-26" dirty="0">
                <a:latin typeface="Arial"/>
                <a:cs typeface="Arial"/>
              </a:rPr>
              <a:t>içerisinde </a:t>
            </a:r>
            <a:r>
              <a:rPr sz="2400" spc="-19" dirty="0">
                <a:latin typeface="Arial"/>
                <a:cs typeface="Arial"/>
              </a:rPr>
              <a:t>karakteristik </a:t>
            </a:r>
            <a:r>
              <a:rPr sz="2400" spc="-38" dirty="0">
                <a:latin typeface="Arial"/>
                <a:cs typeface="Arial"/>
              </a:rPr>
              <a:t>yapı </a:t>
            </a:r>
            <a:r>
              <a:rPr sz="2400" spc="-29" dirty="0">
                <a:latin typeface="Arial"/>
                <a:cs typeface="Arial"/>
              </a:rPr>
              <a:t>taşlarına </a:t>
            </a:r>
            <a:r>
              <a:rPr sz="2400" spc="-13" dirty="0">
                <a:latin typeface="Arial"/>
                <a:cs typeface="Arial"/>
              </a:rPr>
              <a:t>çevrilir. </a:t>
            </a:r>
            <a:r>
              <a:rPr sz="2400" spc="-42" dirty="0">
                <a:latin typeface="Arial"/>
                <a:cs typeface="Arial"/>
              </a:rPr>
              <a:t>Çevreden </a:t>
            </a:r>
            <a:r>
              <a:rPr sz="2400" spc="-32" dirty="0">
                <a:latin typeface="Arial"/>
                <a:cs typeface="Arial"/>
              </a:rPr>
              <a:t>hücreye alınan </a:t>
            </a:r>
            <a:r>
              <a:rPr sz="2400" spc="-26" dirty="0">
                <a:latin typeface="Arial"/>
                <a:cs typeface="Arial"/>
              </a:rPr>
              <a:t>maddeler </a:t>
            </a:r>
            <a:r>
              <a:rPr sz="2400" spc="-32" dirty="0">
                <a:latin typeface="Arial"/>
                <a:cs typeface="Arial"/>
              </a:rPr>
              <a:t>besin </a:t>
            </a:r>
            <a:r>
              <a:rPr sz="2400" spc="-22" dirty="0">
                <a:latin typeface="Arial"/>
                <a:cs typeface="Arial"/>
              </a:rPr>
              <a:t>maddeleri 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13" dirty="0">
                <a:latin typeface="Arial"/>
                <a:cs typeface="Arial"/>
              </a:rPr>
              <a:t>isimlendirilir. </a:t>
            </a:r>
            <a:r>
              <a:rPr sz="2400" spc="-45" dirty="0">
                <a:latin typeface="Arial"/>
                <a:cs typeface="Arial"/>
              </a:rPr>
              <a:t>Çevreden </a:t>
            </a:r>
            <a:r>
              <a:rPr sz="2400" spc="-32" dirty="0">
                <a:latin typeface="Arial"/>
                <a:cs typeface="Arial"/>
              </a:rPr>
              <a:t>alınan besin </a:t>
            </a:r>
            <a:r>
              <a:rPr sz="2400" spc="-19" dirty="0">
                <a:latin typeface="Arial"/>
                <a:cs typeface="Arial"/>
              </a:rPr>
              <a:t>maddelerinin </a:t>
            </a:r>
            <a:r>
              <a:rPr sz="2400" spc="-22" dirty="0">
                <a:latin typeface="Arial"/>
                <a:cs typeface="Arial"/>
              </a:rPr>
              <a:t>hücrenin </a:t>
            </a:r>
            <a:r>
              <a:rPr sz="2400" spc="-38" dirty="0">
                <a:latin typeface="Arial"/>
                <a:cs typeface="Arial"/>
              </a:rPr>
              <a:t>yapı </a:t>
            </a:r>
            <a:r>
              <a:rPr sz="2400" spc="-29" dirty="0">
                <a:latin typeface="Arial"/>
                <a:cs typeface="Arial"/>
              </a:rPr>
              <a:t>elemanlarına çevrilmesine  </a:t>
            </a:r>
            <a:r>
              <a:rPr sz="2400" spc="-19" dirty="0">
                <a:latin typeface="Arial"/>
                <a:cs typeface="Arial"/>
              </a:rPr>
              <a:t>“anabolizma” </a:t>
            </a:r>
            <a:r>
              <a:rPr sz="2400" spc="-38" dirty="0">
                <a:latin typeface="Arial"/>
                <a:cs typeface="Arial"/>
              </a:rPr>
              <a:t>adı </a:t>
            </a:r>
            <a:r>
              <a:rPr sz="2400" spc="-10" dirty="0">
                <a:latin typeface="Arial"/>
                <a:cs typeface="Arial"/>
              </a:rPr>
              <a:t>verilir. </a:t>
            </a:r>
            <a:r>
              <a:rPr sz="2400" spc="-58" dirty="0">
                <a:latin typeface="Arial"/>
                <a:cs typeface="Arial"/>
              </a:rPr>
              <a:t>Bu </a:t>
            </a:r>
            <a:r>
              <a:rPr sz="2400" spc="-26" dirty="0">
                <a:latin typeface="Arial"/>
                <a:cs typeface="Arial"/>
              </a:rPr>
              <a:t>olay </a:t>
            </a:r>
            <a:r>
              <a:rPr sz="2400" spc="-16" dirty="0">
                <a:latin typeface="Arial"/>
                <a:cs typeface="Arial"/>
              </a:rPr>
              <a:t>“biyosentez” </a:t>
            </a:r>
            <a:r>
              <a:rPr sz="2400" spc="-26" dirty="0">
                <a:latin typeface="Arial"/>
                <a:cs typeface="Arial"/>
              </a:rPr>
              <a:t>olarak </a:t>
            </a:r>
            <a:r>
              <a:rPr sz="2400" spc="-38" dirty="0">
                <a:latin typeface="Arial"/>
                <a:cs typeface="Arial"/>
              </a:rPr>
              <a:t>da </a:t>
            </a:r>
            <a:r>
              <a:rPr sz="2400" spc="-6" dirty="0">
                <a:latin typeface="Arial"/>
                <a:cs typeface="Arial"/>
              </a:rPr>
              <a:t>bilinir. </a:t>
            </a:r>
            <a:r>
              <a:rPr sz="2400" spc="-35" dirty="0">
                <a:latin typeface="Arial"/>
                <a:cs typeface="Arial"/>
              </a:rPr>
              <a:t>Biyosentez </a:t>
            </a:r>
            <a:r>
              <a:rPr sz="2400" spc="-16" dirty="0">
                <a:latin typeface="Arial"/>
                <a:cs typeface="Arial"/>
              </a:rPr>
              <a:t>enerji </a:t>
            </a:r>
            <a:r>
              <a:rPr sz="2400" spc="-26" dirty="0">
                <a:latin typeface="Arial"/>
                <a:cs typeface="Arial"/>
              </a:rPr>
              <a:t>isteyen </a:t>
            </a:r>
            <a:r>
              <a:rPr sz="2400" spc="-3" dirty="0">
                <a:latin typeface="Arial"/>
                <a:cs typeface="Arial"/>
              </a:rPr>
              <a:t>bir </a:t>
            </a:r>
            <a:r>
              <a:rPr sz="2400" spc="-22" dirty="0">
                <a:latin typeface="Arial"/>
                <a:cs typeface="Arial"/>
              </a:rPr>
              <a:t>olaydır.  Mikroorganizmalar </a:t>
            </a:r>
            <a:r>
              <a:rPr sz="2400" spc="-16" dirty="0">
                <a:latin typeface="Arial"/>
                <a:cs typeface="Arial"/>
              </a:rPr>
              <a:t>enerjiyi </a:t>
            </a:r>
            <a:r>
              <a:rPr sz="2400" spc="-32" dirty="0">
                <a:latin typeface="Arial"/>
                <a:cs typeface="Arial"/>
              </a:rPr>
              <a:t>ışıktan, </a:t>
            </a:r>
            <a:r>
              <a:rPr sz="2400" spc="-22" dirty="0">
                <a:latin typeface="Arial"/>
                <a:cs typeface="Arial"/>
              </a:rPr>
              <a:t>inorganik </a:t>
            </a:r>
            <a:r>
              <a:rPr sz="2400" spc="-32" dirty="0">
                <a:latin typeface="Arial"/>
                <a:cs typeface="Arial"/>
              </a:rPr>
              <a:t>kimyasallardan </a:t>
            </a:r>
            <a:r>
              <a:rPr sz="2400" spc="-35" dirty="0">
                <a:latin typeface="Arial"/>
                <a:cs typeface="Arial"/>
              </a:rPr>
              <a:t>ve </a:t>
            </a:r>
            <a:r>
              <a:rPr sz="2400" spc="-26" dirty="0">
                <a:latin typeface="Arial"/>
                <a:cs typeface="Arial"/>
              </a:rPr>
              <a:t>organik </a:t>
            </a:r>
            <a:r>
              <a:rPr sz="2400" spc="-32" dirty="0">
                <a:latin typeface="Arial"/>
                <a:cs typeface="Arial"/>
              </a:rPr>
              <a:t>kimyasallardan</a:t>
            </a:r>
            <a:r>
              <a:rPr sz="2400" spc="-93" dirty="0">
                <a:latin typeface="Arial"/>
                <a:cs typeface="Arial"/>
              </a:rPr>
              <a:t> </a:t>
            </a:r>
            <a:r>
              <a:rPr sz="2400" spc="-38" dirty="0" err="1">
                <a:latin typeface="Arial"/>
                <a:cs typeface="Arial"/>
              </a:rPr>
              <a:t>sağlar</a:t>
            </a:r>
            <a:r>
              <a:rPr sz="2400" spc="-38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43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990600"/>
            <a:ext cx="10591800" cy="3747838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algn="ctr">
              <a:spcBef>
                <a:spcPts val="795"/>
              </a:spcBef>
            </a:pPr>
            <a:r>
              <a:rPr sz="2400" b="1" spc="-3" dirty="0">
                <a:solidFill>
                  <a:schemeClr val="bg1"/>
                </a:solidFill>
                <a:latin typeface="Tahoma"/>
                <a:cs typeface="Tahoma"/>
              </a:rPr>
              <a:t>MİKROORGANİZMALARDA</a:t>
            </a:r>
            <a:r>
              <a:rPr sz="2400" b="1" spc="-1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2400" b="1" spc="-3" dirty="0">
                <a:solidFill>
                  <a:schemeClr val="bg1"/>
                </a:solidFill>
                <a:latin typeface="Tahoma"/>
                <a:cs typeface="Tahoma"/>
              </a:rPr>
              <a:t>BESLENME</a:t>
            </a:r>
            <a:endParaRPr sz="2400" dirty="0">
              <a:solidFill>
                <a:schemeClr val="bg1"/>
              </a:solidFill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lang="tr-TR" sz="2400" dirty="0">
              <a:latin typeface="Times New Roman"/>
              <a:cs typeface="Times New Roman"/>
            </a:endParaRPr>
          </a:p>
          <a:p>
            <a:pPr marL="157596" indent="-146601">
              <a:spcBef>
                <a:spcPts val="3"/>
              </a:spcBef>
              <a:buAutoNum type="arabicPeriod" startAt="2"/>
              <a:tabLst>
                <a:tab pos="158003" algn="l"/>
              </a:tabLst>
            </a:pPr>
            <a:r>
              <a:rPr lang="tr-TR" sz="2400" b="1" spc="-51" dirty="0">
                <a:solidFill>
                  <a:schemeClr val="bg1"/>
                </a:solidFill>
                <a:latin typeface="Arial"/>
                <a:cs typeface="Arial"/>
              </a:rPr>
              <a:t>Katabolizma</a:t>
            </a:r>
            <a:endParaRPr lang="tr-TR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258" algn="just">
              <a:lnSpc>
                <a:spcPct val="117300"/>
              </a:lnSpc>
              <a:spcBef>
                <a:spcPts val="628"/>
              </a:spcBef>
            </a:pPr>
            <a:r>
              <a:rPr lang="tr-TR" sz="2400" spc="-22" dirty="0">
                <a:latin typeface="Arial"/>
                <a:cs typeface="Arial"/>
              </a:rPr>
              <a:t>Mikroorganizmaların </a:t>
            </a:r>
            <a:r>
              <a:rPr lang="tr-TR" sz="2400" spc="-38" dirty="0">
                <a:latin typeface="Arial"/>
                <a:cs typeface="Arial"/>
              </a:rPr>
              <a:t>çoğu </a:t>
            </a:r>
            <a:r>
              <a:rPr lang="tr-TR" sz="2400" spc="-13" dirty="0">
                <a:latin typeface="Arial"/>
                <a:cs typeface="Arial"/>
              </a:rPr>
              <a:t>enerji </a:t>
            </a:r>
            <a:r>
              <a:rPr lang="tr-TR" sz="2400" spc="-45" dirty="0">
                <a:latin typeface="Arial"/>
                <a:cs typeface="Arial"/>
              </a:rPr>
              <a:t>kaynağı </a:t>
            </a:r>
            <a:r>
              <a:rPr lang="tr-TR" sz="2400" spc="-26" dirty="0">
                <a:latin typeface="Arial"/>
                <a:cs typeface="Arial"/>
              </a:rPr>
              <a:t>olarak </a:t>
            </a:r>
            <a:r>
              <a:rPr lang="tr-TR" sz="2400" spc="-29" dirty="0">
                <a:latin typeface="Arial"/>
                <a:cs typeface="Arial"/>
              </a:rPr>
              <a:t>kimyasalları </a:t>
            </a:r>
            <a:r>
              <a:rPr lang="tr-TR" sz="2400" spc="-19" dirty="0">
                <a:latin typeface="Arial"/>
                <a:cs typeface="Arial"/>
              </a:rPr>
              <a:t>kullanırlar </a:t>
            </a:r>
            <a:r>
              <a:rPr lang="tr-TR" sz="2400" spc="-38" dirty="0">
                <a:latin typeface="Arial"/>
                <a:cs typeface="Arial"/>
              </a:rPr>
              <a:t>ve </a:t>
            </a:r>
            <a:r>
              <a:rPr lang="tr-TR" sz="2400" spc="-22" dirty="0">
                <a:latin typeface="Arial"/>
                <a:cs typeface="Arial"/>
              </a:rPr>
              <a:t>bu </a:t>
            </a:r>
            <a:r>
              <a:rPr lang="tr-TR" sz="2400" spc="-32" dirty="0">
                <a:latin typeface="Arial"/>
                <a:cs typeface="Arial"/>
              </a:rPr>
              <a:t>kimyasallar </a:t>
            </a:r>
            <a:r>
              <a:rPr lang="tr-TR" sz="2400" spc="-38" dirty="0">
                <a:latin typeface="Arial"/>
                <a:cs typeface="Arial"/>
              </a:rPr>
              <a:t>daha </a:t>
            </a:r>
            <a:r>
              <a:rPr lang="tr-TR" sz="2400" spc="-22" dirty="0">
                <a:latin typeface="Arial"/>
                <a:cs typeface="Arial"/>
              </a:rPr>
              <a:t>basit </a:t>
            </a:r>
            <a:r>
              <a:rPr lang="tr-TR" sz="2400" spc="-35" dirty="0">
                <a:latin typeface="Arial"/>
                <a:cs typeface="Arial"/>
              </a:rPr>
              <a:t>yapı  </a:t>
            </a:r>
            <a:r>
              <a:rPr lang="tr-TR" sz="2400" spc="-29" dirty="0">
                <a:latin typeface="Arial"/>
                <a:cs typeface="Arial"/>
              </a:rPr>
              <a:t>taşlarına </a:t>
            </a:r>
            <a:r>
              <a:rPr lang="tr-TR" sz="2400" spc="-26" dirty="0">
                <a:latin typeface="Arial"/>
                <a:cs typeface="Arial"/>
              </a:rPr>
              <a:t>ayrılırken </a:t>
            </a:r>
            <a:r>
              <a:rPr lang="tr-TR" sz="2400" spc="-16" dirty="0">
                <a:latin typeface="Arial"/>
                <a:cs typeface="Arial"/>
              </a:rPr>
              <a:t>enerji </a:t>
            </a:r>
            <a:r>
              <a:rPr lang="tr-TR" sz="2400" spc="-55" dirty="0">
                <a:latin typeface="Arial"/>
                <a:cs typeface="Arial"/>
              </a:rPr>
              <a:t>açığa </a:t>
            </a:r>
            <a:r>
              <a:rPr lang="tr-TR" sz="2400" spc="-32" dirty="0">
                <a:latin typeface="Arial"/>
                <a:cs typeface="Arial"/>
              </a:rPr>
              <a:t>çıkar. </a:t>
            </a:r>
            <a:r>
              <a:rPr lang="tr-TR" sz="2400" spc="-35" dirty="0">
                <a:latin typeface="Arial"/>
                <a:cs typeface="Arial"/>
              </a:rPr>
              <a:t>Kimyasalların </a:t>
            </a:r>
            <a:r>
              <a:rPr lang="tr-TR" sz="2400" spc="-45" dirty="0">
                <a:latin typeface="Arial"/>
                <a:cs typeface="Arial"/>
              </a:rPr>
              <a:t>ayrışması </a:t>
            </a:r>
            <a:r>
              <a:rPr lang="tr-TR" sz="2400" spc="-38" dirty="0">
                <a:latin typeface="Arial"/>
                <a:cs typeface="Arial"/>
              </a:rPr>
              <a:t>ve </a:t>
            </a:r>
            <a:r>
              <a:rPr lang="tr-TR" sz="2400" spc="-13" dirty="0">
                <a:latin typeface="Arial"/>
                <a:cs typeface="Arial"/>
              </a:rPr>
              <a:t>enerjinin </a:t>
            </a:r>
            <a:r>
              <a:rPr lang="tr-TR" sz="2400" spc="-32" dirty="0">
                <a:latin typeface="Arial"/>
                <a:cs typeface="Arial"/>
              </a:rPr>
              <a:t>serbest </a:t>
            </a:r>
            <a:r>
              <a:rPr lang="tr-TR" sz="2400" spc="-35" dirty="0">
                <a:latin typeface="Arial"/>
                <a:cs typeface="Arial"/>
              </a:rPr>
              <a:t>kaldığı </a:t>
            </a:r>
            <a:r>
              <a:rPr lang="tr-TR" sz="2400" spc="-26" dirty="0">
                <a:latin typeface="Arial"/>
                <a:cs typeface="Arial"/>
              </a:rPr>
              <a:t>olaylara  </a:t>
            </a:r>
            <a:r>
              <a:rPr lang="tr-TR" sz="2400" spc="-16" dirty="0">
                <a:latin typeface="Arial"/>
                <a:cs typeface="Arial"/>
              </a:rPr>
              <a:t>“katabolizma” </a:t>
            </a:r>
            <a:r>
              <a:rPr lang="tr-TR" sz="2400" spc="-38" dirty="0">
                <a:latin typeface="Arial"/>
                <a:cs typeface="Arial"/>
              </a:rPr>
              <a:t>adı </a:t>
            </a:r>
            <a:r>
              <a:rPr lang="tr-TR" sz="2400" spc="-10" dirty="0">
                <a:latin typeface="Arial"/>
                <a:cs typeface="Arial"/>
              </a:rPr>
              <a:t>verilir. </a:t>
            </a:r>
            <a:r>
              <a:rPr lang="tr-TR" sz="2400" spc="-35" dirty="0">
                <a:latin typeface="Arial"/>
                <a:cs typeface="Arial"/>
              </a:rPr>
              <a:t>Katabolizmada </a:t>
            </a:r>
            <a:r>
              <a:rPr lang="tr-TR" sz="2400" spc="-32" dirty="0">
                <a:latin typeface="Arial"/>
                <a:cs typeface="Arial"/>
              </a:rPr>
              <a:t>kompleks </a:t>
            </a:r>
            <a:r>
              <a:rPr lang="tr-TR" sz="2400" spc="-26" dirty="0">
                <a:latin typeface="Arial"/>
                <a:cs typeface="Arial"/>
              </a:rPr>
              <a:t>organik </a:t>
            </a:r>
            <a:r>
              <a:rPr lang="tr-TR" sz="2400" spc="-19" dirty="0">
                <a:latin typeface="Arial"/>
                <a:cs typeface="Arial"/>
              </a:rPr>
              <a:t>bileşiklerin </a:t>
            </a:r>
            <a:r>
              <a:rPr lang="tr-TR" sz="2400" spc="-38" dirty="0">
                <a:latin typeface="Arial"/>
                <a:cs typeface="Arial"/>
              </a:rPr>
              <a:t>parçalanması </a:t>
            </a:r>
            <a:r>
              <a:rPr lang="tr-TR" sz="2400" spc="-61" dirty="0">
                <a:latin typeface="Arial"/>
                <a:cs typeface="Arial"/>
              </a:rPr>
              <a:t>söz </a:t>
            </a:r>
            <a:r>
              <a:rPr lang="tr-TR" sz="2400" spc="-29" dirty="0">
                <a:latin typeface="Arial"/>
                <a:cs typeface="Arial"/>
              </a:rPr>
              <a:t>konusudur, </a:t>
            </a:r>
            <a:r>
              <a:rPr lang="tr-TR" sz="2400" spc="-32" dirty="0">
                <a:latin typeface="Arial"/>
                <a:cs typeface="Arial"/>
              </a:rPr>
              <a:t>besin  </a:t>
            </a:r>
            <a:r>
              <a:rPr lang="tr-TR" sz="2400" spc="-22" dirty="0">
                <a:latin typeface="Arial"/>
                <a:cs typeface="Arial"/>
              </a:rPr>
              <a:t>maddeleri</a:t>
            </a:r>
            <a:r>
              <a:rPr lang="tr-TR" sz="2400" spc="-42" dirty="0">
                <a:latin typeface="Arial"/>
                <a:cs typeface="Arial"/>
              </a:rPr>
              <a:t> </a:t>
            </a:r>
            <a:r>
              <a:rPr lang="tr-TR" sz="2400" spc="-19" dirty="0">
                <a:latin typeface="Arial"/>
                <a:cs typeface="Arial"/>
              </a:rPr>
              <a:t>atık</a:t>
            </a:r>
            <a:r>
              <a:rPr lang="tr-TR" sz="2400" spc="-32" dirty="0">
                <a:latin typeface="Arial"/>
                <a:cs typeface="Arial"/>
              </a:rPr>
              <a:t> </a:t>
            </a:r>
            <a:r>
              <a:rPr lang="tr-TR" sz="2400" spc="-19" dirty="0">
                <a:latin typeface="Arial"/>
                <a:cs typeface="Arial"/>
              </a:rPr>
              <a:t>ürünlere</a:t>
            </a:r>
            <a:r>
              <a:rPr lang="tr-TR" sz="2400" spc="-32" dirty="0">
                <a:latin typeface="Arial"/>
                <a:cs typeface="Arial"/>
              </a:rPr>
              <a:t> </a:t>
            </a:r>
            <a:r>
              <a:rPr lang="tr-TR" sz="2400" spc="-13" dirty="0">
                <a:latin typeface="Arial"/>
                <a:cs typeface="Arial"/>
              </a:rPr>
              <a:t>çevrilir.</a:t>
            </a:r>
            <a:r>
              <a:rPr lang="tr-TR" sz="2400" spc="-35" dirty="0">
                <a:latin typeface="Arial"/>
                <a:cs typeface="Arial"/>
              </a:rPr>
              <a:t> </a:t>
            </a:r>
            <a:r>
              <a:rPr lang="tr-TR" sz="2400" spc="-13" dirty="0" err="1">
                <a:latin typeface="Arial"/>
                <a:cs typeface="Arial"/>
              </a:rPr>
              <a:t>Mikrobiyal</a:t>
            </a:r>
            <a:r>
              <a:rPr lang="tr-TR" sz="2400" spc="-35" dirty="0">
                <a:latin typeface="Arial"/>
                <a:cs typeface="Arial"/>
              </a:rPr>
              <a:t> </a:t>
            </a:r>
            <a:r>
              <a:rPr lang="tr-TR" sz="2400" spc="-19" dirty="0">
                <a:latin typeface="Arial"/>
                <a:cs typeface="Arial"/>
              </a:rPr>
              <a:t>hücreler</a:t>
            </a:r>
            <a:r>
              <a:rPr lang="tr-TR" sz="2400" spc="-42" dirty="0">
                <a:latin typeface="Arial"/>
                <a:cs typeface="Arial"/>
              </a:rPr>
              <a:t> </a:t>
            </a:r>
            <a:r>
              <a:rPr lang="tr-TR" sz="2400" spc="-22" dirty="0">
                <a:latin typeface="Arial"/>
                <a:cs typeface="Arial"/>
              </a:rPr>
              <a:t>hareket,</a:t>
            </a:r>
            <a:r>
              <a:rPr lang="tr-TR" sz="2400" spc="-32" dirty="0">
                <a:latin typeface="Arial"/>
                <a:cs typeface="Arial"/>
              </a:rPr>
              <a:t> besin</a:t>
            </a:r>
            <a:r>
              <a:rPr lang="tr-TR" sz="2400" spc="-38" dirty="0">
                <a:latin typeface="Arial"/>
                <a:cs typeface="Arial"/>
              </a:rPr>
              <a:t> </a:t>
            </a:r>
            <a:r>
              <a:rPr lang="tr-TR" sz="2400" spc="-19" dirty="0">
                <a:latin typeface="Arial"/>
                <a:cs typeface="Arial"/>
              </a:rPr>
              <a:t>maddelerinin</a:t>
            </a:r>
            <a:r>
              <a:rPr lang="tr-TR" sz="2400" spc="-38" dirty="0">
                <a:latin typeface="Arial"/>
                <a:cs typeface="Arial"/>
              </a:rPr>
              <a:t> taşınması</a:t>
            </a:r>
            <a:r>
              <a:rPr lang="tr-TR" sz="2400" spc="-42" dirty="0">
                <a:latin typeface="Arial"/>
                <a:cs typeface="Arial"/>
              </a:rPr>
              <a:t> </a:t>
            </a:r>
            <a:r>
              <a:rPr lang="tr-TR" sz="2400" spc="-38" dirty="0">
                <a:latin typeface="Arial"/>
                <a:cs typeface="Arial"/>
              </a:rPr>
              <a:t>ve</a:t>
            </a:r>
            <a:r>
              <a:rPr lang="tr-TR" sz="2400" spc="-42" dirty="0">
                <a:latin typeface="Arial"/>
                <a:cs typeface="Arial"/>
              </a:rPr>
              <a:t> </a:t>
            </a:r>
            <a:r>
              <a:rPr lang="tr-TR" sz="2400" spc="-26" dirty="0">
                <a:latin typeface="Arial"/>
                <a:cs typeface="Arial"/>
              </a:rPr>
              <a:t>diğer</a:t>
            </a:r>
            <a:r>
              <a:rPr lang="tr-TR" sz="2400" spc="-32" dirty="0">
                <a:latin typeface="Arial"/>
                <a:cs typeface="Arial"/>
              </a:rPr>
              <a:t> </a:t>
            </a:r>
            <a:r>
              <a:rPr lang="tr-TR" sz="2400" spc="-29" dirty="0">
                <a:latin typeface="Arial"/>
                <a:cs typeface="Arial"/>
              </a:rPr>
              <a:t>hücre  </a:t>
            </a:r>
            <a:r>
              <a:rPr lang="tr-TR" sz="2400" spc="-22" dirty="0">
                <a:latin typeface="Arial"/>
                <a:cs typeface="Arial"/>
              </a:rPr>
              <a:t>fonksiyonları </a:t>
            </a:r>
            <a:r>
              <a:rPr lang="tr-TR" sz="2400" spc="-16" dirty="0">
                <a:latin typeface="Arial"/>
                <a:cs typeface="Arial"/>
              </a:rPr>
              <a:t>için </a:t>
            </a:r>
            <a:r>
              <a:rPr lang="tr-TR" sz="2400" spc="-22" dirty="0">
                <a:latin typeface="Arial"/>
                <a:cs typeface="Arial"/>
              </a:rPr>
              <a:t>enerjiye </a:t>
            </a:r>
            <a:r>
              <a:rPr lang="tr-TR" sz="2400" spc="-32" dirty="0">
                <a:latin typeface="Arial"/>
                <a:cs typeface="Arial"/>
              </a:rPr>
              <a:t>gereksinim</a:t>
            </a:r>
            <a:r>
              <a:rPr lang="tr-TR" sz="2400" spc="-93" dirty="0">
                <a:latin typeface="Arial"/>
                <a:cs typeface="Arial"/>
              </a:rPr>
              <a:t> </a:t>
            </a:r>
            <a:r>
              <a:rPr lang="tr-TR" sz="2400" spc="-22" dirty="0">
                <a:latin typeface="Arial"/>
                <a:cs typeface="Arial"/>
              </a:rPr>
              <a:t>duyarlar.</a:t>
            </a:r>
            <a:endParaRPr lang="tr-T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51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89E82EC-E039-C843-B9A8-2E4B2EE69126}"/>
              </a:ext>
            </a:extLst>
          </p:cNvPr>
          <p:cNvSpPr/>
          <p:nvPr/>
        </p:nvSpPr>
        <p:spPr>
          <a:xfrm>
            <a:off x="609600" y="304800"/>
            <a:ext cx="11582400" cy="530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"/>
              </a:spcBef>
            </a:pPr>
            <a:endParaRPr lang="tr-TR" sz="3200" dirty="0">
              <a:latin typeface="Times New Roman"/>
              <a:cs typeface="Times New Roman"/>
            </a:endParaRPr>
          </a:p>
          <a:p>
            <a:pPr marL="156375" indent="-145380">
              <a:buAutoNum type="arabicPeriod" startAt="3"/>
              <a:tabLst>
                <a:tab pos="156782" algn="l"/>
              </a:tabLst>
            </a:pPr>
            <a:r>
              <a:rPr lang="tr-TR" sz="3200" b="1" spc="-48" dirty="0">
                <a:solidFill>
                  <a:schemeClr val="bg1"/>
                </a:solidFill>
                <a:latin typeface="Arial"/>
                <a:cs typeface="Arial"/>
              </a:rPr>
              <a:t>Sınıflandırma</a:t>
            </a:r>
            <a:endParaRPr lang="tr-TR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AutoNum type="arabicPeriod" startAt="3"/>
            </a:pPr>
            <a:endParaRPr lang="tr-TR" sz="32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144" lvl="1">
              <a:tabLst>
                <a:tab pos="185288" algn="l"/>
              </a:tabLst>
            </a:pPr>
            <a:r>
              <a:rPr lang="tr-TR" sz="3200" b="1" spc="-48" dirty="0">
                <a:solidFill>
                  <a:schemeClr val="bg1"/>
                </a:solidFill>
                <a:latin typeface="Arial"/>
                <a:cs typeface="Arial"/>
              </a:rPr>
              <a:t>3.1 Kullanılan Enerjinin </a:t>
            </a:r>
            <a:r>
              <a:rPr lang="tr-TR" sz="3200" b="1" spc="-64" dirty="0">
                <a:solidFill>
                  <a:schemeClr val="bg1"/>
                </a:solidFill>
                <a:latin typeface="Arial"/>
                <a:cs typeface="Arial"/>
              </a:rPr>
              <a:t>Kaynağına</a:t>
            </a:r>
            <a:r>
              <a:rPr lang="tr-TR" sz="3200" b="1" spc="-2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3200" b="1" spc="-58" dirty="0">
                <a:solidFill>
                  <a:schemeClr val="bg1"/>
                </a:solidFill>
                <a:latin typeface="Arial"/>
                <a:cs typeface="Arial"/>
              </a:rPr>
              <a:t>Göre</a:t>
            </a:r>
            <a:endParaRPr lang="tr-TR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lang="tr-TR" sz="3200" dirty="0">
              <a:latin typeface="Times New Roman"/>
              <a:cs typeface="Times New Roman"/>
            </a:endParaRPr>
          </a:p>
          <a:p>
            <a:pPr marL="10995">
              <a:buAutoNum type="arabicPeriod"/>
              <a:tabLst>
                <a:tab pos="100177" algn="l"/>
              </a:tabLst>
            </a:pPr>
            <a:r>
              <a:rPr lang="tr-TR" sz="3200" b="1" spc="-10" dirty="0" err="1">
                <a:solidFill>
                  <a:schemeClr val="bg1"/>
                </a:solidFill>
                <a:latin typeface="Arial"/>
                <a:cs typeface="Arial"/>
              </a:rPr>
              <a:t>Fototrof</a:t>
            </a:r>
            <a:r>
              <a:rPr lang="tr-TR" sz="3200" b="1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3200" b="1" spc="-26" dirty="0">
                <a:solidFill>
                  <a:schemeClr val="bg1"/>
                </a:solidFill>
                <a:latin typeface="Arial"/>
                <a:cs typeface="Arial"/>
              </a:rPr>
              <a:t>mikroorganizmalar: </a:t>
            </a:r>
            <a:r>
              <a:rPr lang="tr-TR" sz="3200" spc="-29" dirty="0">
                <a:latin typeface="Arial"/>
                <a:cs typeface="Arial"/>
              </a:rPr>
              <a:t>Enerji </a:t>
            </a:r>
            <a:r>
              <a:rPr lang="tr-TR" sz="3200" spc="-45" dirty="0">
                <a:latin typeface="Arial"/>
                <a:cs typeface="Arial"/>
              </a:rPr>
              <a:t>kaynağı </a:t>
            </a:r>
            <a:r>
              <a:rPr lang="tr-TR" sz="3200" spc="-26" dirty="0">
                <a:latin typeface="Arial"/>
                <a:cs typeface="Arial"/>
              </a:rPr>
              <a:t>olarak </a:t>
            </a:r>
            <a:r>
              <a:rPr lang="tr-TR" sz="3200" spc="-55" dirty="0">
                <a:latin typeface="Arial"/>
                <a:cs typeface="Arial"/>
              </a:rPr>
              <a:t>ışığı </a:t>
            </a:r>
            <a:r>
              <a:rPr lang="tr-TR" sz="3200" spc="-26" dirty="0">
                <a:latin typeface="Arial"/>
                <a:cs typeface="Arial"/>
              </a:rPr>
              <a:t>kullanan</a:t>
            </a:r>
            <a:r>
              <a:rPr lang="tr-TR" sz="3200" spc="-71" dirty="0">
                <a:latin typeface="Arial"/>
                <a:cs typeface="Arial"/>
              </a:rPr>
              <a:t> </a:t>
            </a:r>
            <a:r>
              <a:rPr lang="tr-TR" sz="3200" spc="-22" dirty="0">
                <a:latin typeface="Arial"/>
                <a:cs typeface="Arial"/>
              </a:rPr>
              <a:t>mikroorganizmalardır.</a:t>
            </a:r>
            <a:endParaRPr lang="tr-TR" sz="3200" dirty="0">
              <a:latin typeface="Arial"/>
              <a:cs typeface="Arial"/>
            </a:endParaRPr>
          </a:p>
          <a:p>
            <a:pPr marL="10995" marR="3258">
              <a:lnSpc>
                <a:spcPct val="118200"/>
              </a:lnSpc>
              <a:spcBef>
                <a:spcPts val="625"/>
              </a:spcBef>
              <a:buAutoNum type="arabicPeriod"/>
              <a:tabLst>
                <a:tab pos="100992" algn="l"/>
              </a:tabLst>
            </a:pPr>
            <a:r>
              <a:rPr lang="tr-TR" sz="3200" b="1" spc="-19" dirty="0" err="1">
                <a:solidFill>
                  <a:schemeClr val="bg1"/>
                </a:solidFill>
                <a:latin typeface="Arial"/>
                <a:cs typeface="Arial"/>
              </a:rPr>
              <a:t>Kemotrof</a:t>
            </a:r>
            <a:r>
              <a:rPr lang="tr-TR" sz="3200" b="1" spc="-1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mikroorganizmalar: </a:t>
            </a:r>
            <a:r>
              <a:rPr lang="tr-TR" sz="3200" spc="-29" dirty="0">
                <a:latin typeface="Arial"/>
                <a:cs typeface="Arial"/>
              </a:rPr>
              <a:t>Enerji </a:t>
            </a:r>
            <a:r>
              <a:rPr lang="tr-TR" sz="3200" spc="-42" dirty="0">
                <a:latin typeface="Arial"/>
                <a:cs typeface="Arial"/>
              </a:rPr>
              <a:t>kaynağı </a:t>
            </a:r>
            <a:r>
              <a:rPr lang="tr-TR" sz="3200" spc="-26" dirty="0">
                <a:latin typeface="Arial"/>
                <a:cs typeface="Arial"/>
              </a:rPr>
              <a:t>olarak </a:t>
            </a:r>
            <a:r>
              <a:rPr lang="tr-TR" sz="3200" spc="-35" dirty="0">
                <a:latin typeface="Arial"/>
                <a:cs typeface="Arial"/>
              </a:rPr>
              <a:t>kimyasal </a:t>
            </a:r>
            <a:r>
              <a:rPr lang="tr-TR" sz="3200" spc="-22" dirty="0">
                <a:latin typeface="Arial"/>
                <a:cs typeface="Arial"/>
              </a:rPr>
              <a:t>maddeleri </a:t>
            </a:r>
            <a:r>
              <a:rPr lang="tr-TR" sz="3200" spc="-26" dirty="0">
                <a:latin typeface="Arial"/>
                <a:cs typeface="Arial"/>
              </a:rPr>
              <a:t>kullanan </a:t>
            </a:r>
            <a:r>
              <a:rPr lang="tr-TR" sz="3200" spc="-22" dirty="0">
                <a:latin typeface="Arial"/>
                <a:cs typeface="Arial"/>
              </a:rPr>
              <a:t>mikroorganizmalardır.  </a:t>
            </a:r>
            <a:r>
              <a:rPr lang="tr-TR" sz="3200" spc="-45" dirty="0">
                <a:latin typeface="Arial"/>
                <a:cs typeface="Arial"/>
              </a:rPr>
              <a:t>Kimyasal </a:t>
            </a:r>
            <a:r>
              <a:rPr lang="tr-TR" sz="3200" spc="-48" dirty="0">
                <a:latin typeface="Arial"/>
                <a:cs typeface="Arial"/>
              </a:rPr>
              <a:t>bağ </a:t>
            </a:r>
            <a:r>
              <a:rPr lang="tr-TR" sz="3200" spc="-22" dirty="0">
                <a:latin typeface="Arial"/>
                <a:cs typeface="Arial"/>
              </a:rPr>
              <a:t>enerjisinden</a:t>
            </a:r>
            <a:r>
              <a:rPr lang="tr-TR" sz="3200" spc="-35" dirty="0">
                <a:latin typeface="Arial"/>
                <a:cs typeface="Arial"/>
              </a:rPr>
              <a:t> </a:t>
            </a:r>
            <a:r>
              <a:rPr lang="tr-TR" sz="3200" spc="-22" dirty="0">
                <a:latin typeface="Arial"/>
                <a:cs typeface="Arial"/>
              </a:rPr>
              <a:t>yararlanırlar.</a:t>
            </a:r>
            <a:endParaRPr lang="tr-TR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39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89E82EC-E039-C843-B9A8-2E4B2EE69126}"/>
              </a:ext>
            </a:extLst>
          </p:cNvPr>
          <p:cNvSpPr/>
          <p:nvPr/>
        </p:nvSpPr>
        <p:spPr>
          <a:xfrm>
            <a:off x="576943" y="0"/>
            <a:ext cx="11582400" cy="6756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"/>
              </a:spcBef>
            </a:pPr>
            <a:endParaRPr lang="tr-TR" sz="3200" dirty="0">
              <a:latin typeface="Times New Roman"/>
              <a:cs typeface="Times New Roman"/>
            </a:endParaRPr>
          </a:p>
          <a:p>
            <a:pPr marL="156375" indent="-145380">
              <a:buAutoNum type="arabicPeriod" startAt="3"/>
              <a:tabLst>
                <a:tab pos="156782" algn="l"/>
              </a:tabLst>
            </a:pPr>
            <a:r>
              <a:rPr lang="tr-TR" sz="3200" b="1" spc="-48" dirty="0">
                <a:solidFill>
                  <a:schemeClr val="bg1"/>
                </a:solidFill>
                <a:latin typeface="Arial"/>
                <a:cs typeface="Arial"/>
              </a:rPr>
              <a:t>Sınıflandırma</a:t>
            </a:r>
            <a:endParaRPr lang="tr-TR" sz="32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lang="tr-TR" sz="32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145">
              <a:spcBef>
                <a:spcPts val="3"/>
              </a:spcBef>
            </a:pP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3.2. </a:t>
            </a:r>
            <a:r>
              <a:rPr lang="tr-TR" sz="3200" b="1" spc="-45" dirty="0">
                <a:solidFill>
                  <a:schemeClr val="bg1"/>
                </a:solidFill>
                <a:latin typeface="Arial"/>
                <a:cs typeface="Arial"/>
              </a:rPr>
              <a:t>Elektron </a:t>
            </a:r>
            <a:r>
              <a:rPr lang="tr-TR" sz="3200" b="1" spc="-51" dirty="0">
                <a:solidFill>
                  <a:schemeClr val="bg1"/>
                </a:solidFill>
                <a:latin typeface="Arial"/>
                <a:cs typeface="Arial"/>
              </a:rPr>
              <a:t>veya </a:t>
            </a:r>
            <a:r>
              <a:rPr lang="tr-TR" sz="3200" b="1" spc="-42" dirty="0">
                <a:solidFill>
                  <a:schemeClr val="bg1"/>
                </a:solidFill>
                <a:latin typeface="Arial"/>
                <a:cs typeface="Arial"/>
              </a:rPr>
              <a:t>Hidrojen </a:t>
            </a:r>
            <a:r>
              <a:rPr lang="tr-TR" sz="3200" b="1" spc="-51" dirty="0">
                <a:solidFill>
                  <a:schemeClr val="bg1"/>
                </a:solidFill>
                <a:latin typeface="Arial"/>
                <a:cs typeface="Arial"/>
              </a:rPr>
              <a:t>Vericisi Kaynaklarına</a:t>
            </a:r>
            <a:r>
              <a:rPr lang="tr-TR" sz="3200" b="1" spc="-7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3200" b="1" spc="-55" dirty="0">
                <a:solidFill>
                  <a:schemeClr val="bg1"/>
                </a:solidFill>
                <a:latin typeface="Arial"/>
                <a:cs typeface="Arial"/>
              </a:rPr>
              <a:t>Göre</a:t>
            </a:r>
            <a:endParaRPr lang="tr-TR" sz="3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665">
              <a:lnSpc>
                <a:spcPct val="117300"/>
              </a:lnSpc>
              <a:spcBef>
                <a:spcPts val="628"/>
              </a:spcBef>
              <a:buAutoNum type="arabicPeriod"/>
              <a:tabLst>
                <a:tab pos="203206" algn="l"/>
                <a:tab pos="203613" algn="l"/>
                <a:tab pos="597807" algn="l"/>
                <a:tab pos="1433027" algn="l"/>
                <a:tab pos="1764915" algn="l"/>
                <a:tab pos="2165625" algn="l"/>
                <a:tab pos="2516246" algn="l"/>
                <a:tab pos="2979262" algn="l"/>
                <a:tab pos="3533088" algn="l"/>
              </a:tabLst>
            </a:pPr>
            <a:r>
              <a:rPr lang="tr-TR" sz="3200" b="1" spc="-96" dirty="0" err="1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tr-TR" sz="3200" b="1" spc="19" dirty="0" err="1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tr-TR" sz="3200" b="1" spc="16" dirty="0" err="1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tr-TR" sz="3200" b="1" spc="-16" dirty="0" err="1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sz="3200" b="1" spc="22" dirty="0" err="1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tr-TR" sz="3200" b="1" spc="19" dirty="0" err="1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tr-TR" sz="3200" b="1" spc="-16" dirty="0" err="1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sz="3200" b="1" spc="19" dirty="0" err="1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tr-TR" sz="3200" b="1" dirty="0">
                <a:solidFill>
                  <a:schemeClr val="bg1"/>
                </a:solidFill>
                <a:latin typeface="Arial"/>
                <a:cs typeface="Arial"/>
              </a:rPr>
              <a:t>	 </a:t>
            </a: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tr-TR" sz="3200" b="1" spc="-10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tr-TR" sz="3200" b="1" spc="-29" dirty="0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lang="tr-TR" sz="3200" b="1" spc="-3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tr-TR" sz="3200" b="1" spc="-13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sz="3200" b="1" spc="-16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sz="3200" b="1" spc="-19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tr-TR" sz="3200" b="1" spc="-38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lang="tr-TR" sz="3200" b="1" spc="-64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tr-TR" sz="3200" b="1" spc="-26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tr-TR" sz="3200" b="1" spc="-51" dirty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tr-TR" sz="3200" b="1" spc="-32" dirty="0">
                <a:solidFill>
                  <a:schemeClr val="bg1"/>
                </a:solidFill>
                <a:latin typeface="Arial"/>
                <a:cs typeface="Arial"/>
              </a:rPr>
              <a:t>al</a:t>
            </a:r>
            <a:r>
              <a:rPr lang="tr-TR" sz="3200" b="1" spc="-48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tr-TR" sz="3200" b="1" dirty="0">
                <a:solidFill>
                  <a:schemeClr val="bg1"/>
                </a:solidFill>
                <a:latin typeface="Arial"/>
                <a:cs typeface="Arial"/>
              </a:rPr>
              <a:t>r: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32" dirty="0">
                <a:latin typeface="Arial"/>
                <a:cs typeface="Arial"/>
              </a:rPr>
              <a:t>Enerj</a:t>
            </a:r>
            <a:r>
              <a:rPr lang="tr-TR" sz="3200" spc="-16" dirty="0">
                <a:latin typeface="Arial"/>
                <a:cs typeface="Arial"/>
              </a:rPr>
              <a:t>i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42" dirty="0">
                <a:latin typeface="Arial"/>
                <a:cs typeface="Arial"/>
              </a:rPr>
              <a:t>kay</a:t>
            </a:r>
            <a:r>
              <a:rPr lang="tr-TR" sz="3200" spc="-35" dirty="0">
                <a:latin typeface="Arial"/>
                <a:cs typeface="Arial"/>
              </a:rPr>
              <a:t>n</a:t>
            </a:r>
            <a:r>
              <a:rPr lang="tr-TR" sz="3200" spc="-58" dirty="0">
                <a:latin typeface="Arial"/>
                <a:cs typeface="Arial"/>
              </a:rPr>
              <a:t>a</a:t>
            </a:r>
            <a:r>
              <a:rPr lang="tr-TR" sz="3200" spc="-61" dirty="0">
                <a:latin typeface="Arial"/>
                <a:cs typeface="Arial"/>
              </a:rPr>
              <a:t>ğ</a:t>
            </a:r>
            <a:r>
              <a:rPr lang="tr-TR" sz="3200" spc="-35" dirty="0">
                <a:latin typeface="Arial"/>
                <a:cs typeface="Arial"/>
              </a:rPr>
              <a:t>ı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16" dirty="0">
                <a:latin typeface="Arial"/>
                <a:cs typeface="Arial"/>
              </a:rPr>
              <a:t>o</a:t>
            </a:r>
            <a:r>
              <a:rPr lang="tr-TR" sz="3200" spc="-13" dirty="0">
                <a:latin typeface="Arial"/>
                <a:cs typeface="Arial"/>
              </a:rPr>
              <a:t>la</a:t>
            </a:r>
            <a:r>
              <a:rPr lang="tr-TR" sz="3200" spc="-16" dirty="0">
                <a:latin typeface="Arial"/>
                <a:cs typeface="Arial"/>
              </a:rPr>
              <a:t>r</a:t>
            </a:r>
            <a:r>
              <a:rPr lang="tr-TR" sz="3200" spc="-45" dirty="0">
                <a:latin typeface="Arial"/>
                <a:cs typeface="Arial"/>
              </a:rPr>
              <a:t>ak </a:t>
            </a:r>
            <a:r>
              <a:rPr lang="tr-TR" sz="3200" b="1" i="1" spc="-6" dirty="0">
                <a:latin typeface="Arial"/>
                <a:cs typeface="Arial"/>
              </a:rPr>
              <a:t>i</a:t>
            </a:r>
            <a:r>
              <a:rPr lang="tr-TR" sz="3200" b="1" i="1" spc="-16" dirty="0">
                <a:latin typeface="Arial"/>
                <a:cs typeface="Arial"/>
              </a:rPr>
              <a:t>no</a:t>
            </a:r>
            <a:r>
              <a:rPr lang="tr-TR" sz="3200" b="1" i="1" spc="-19" dirty="0">
                <a:latin typeface="Arial"/>
                <a:cs typeface="Arial"/>
              </a:rPr>
              <a:t>r</a:t>
            </a:r>
            <a:r>
              <a:rPr lang="tr-TR" sz="3200" b="1" i="1" spc="-38" dirty="0">
                <a:latin typeface="Arial"/>
                <a:cs typeface="Arial"/>
              </a:rPr>
              <a:t>ga</a:t>
            </a:r>
            <a:r>
              <a:rPr lang="tr-TR" sz="3200" b="1" i="1" spc="-42" dirty="0">
                <a:latin typeface="Arial"/>
                <a:cs typeface="Arial"/>
              </a:rPr>
              <a:t>n</a:t>
            </a:r>
            <a:r>
              <a:rPr lang="tr-TR" sz="3200" b="1" i="1" spc="-13" dirty="0">
                <a:latin typeface="Arial"/>
                <a:cs typeface="Arial"/>
              </a:rPr>
              <a:t>ik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13" dirty="0">
                <a:latin typeface="Arial"/>
                <a:cs typeface="Arial"/>
              </a:rPr>
              <a:t>ki</a:t>
            </a:r>
            <a:r>
              <a:rPr lang="tr-TR" sz="3200" spc="-32" dirty="0">
                <a:latin typeface="Arial"/>
                <a:cs typeface="Arial"/>
              </a:rPr>
              <a:t>m</a:t>
            </a:r>
            <a:r>
              <a:rPr lang="tr-TR" sz="3200" spc="-35" dirty="0">
                <a:latin typeface="Arial"/>
                <a:cs typeface="Arial"/>
              </a:rPr>
              <a:t>y</a:t>
            </a:r>
            <a:r>
              <a:rPr lang="tr-TR" sz="3200" spc="-38" dirty="0">
                <a:latin typeface="Arial"/>
                <a:cs typeface="Arial"/>
              </a:rPr>
              <a:t>asal</a:t>
            </a:r>
            <a:r>
              <a:rPr lang="tr-TR" sz="3200" spc="-26" dirty="0">
                <a:latin typeface="Arial"/>
                <a:cs typeface="Arial"/>
              </a:rPr>
              <a:t>ları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19" dirty="0">
                <a:latin typeface="Arial"/>
                <a:cs typeface="Arial"/>
              </a:rPr>
              <a:t>ku</a:t>
            </a:r>
            <a:r>
              <a:rPr lang="tr-TR" sz="3200" spc="-13" dirty="0">
                <a:latin typeface="Arial"/>
                <a:cs typeface="Arial"/>
              </a:rPr>
              <a:t>l</a:t>
            </a:r>
            <a:r>
              <a:rPr lang="tr-TR" sz="3200" spc="-22" dirty="0">
                <a:latin typeface="Arial"/>
                <a:cs typeface="Arial"/>
              </a:rPr>
              <a:t>la</a:t>
            </a:r>
            <a:r>
              <a:rPr lang="tr-TR" sz="3200" spc="-35" dirty="0">
                <a:latin typeface="Arial"/>
                <a:cs typeface="Arial"/>
              </a:rPr>
              <a:t>n</a:t>
            </a:r>
            <a:r>
              <a:rPr lang="tr-TR" sz="3200" spc="-29" dirty="0">
                <a:latin typeface="Arial"/>
                <a:cs typeface="Arial"/>
              </a:rPr>
              <a:t>an  </a:t>
            </a:r>
            <a:r>
              <a:rPr lang="tr-TR" sz="3200" spc="-22" dirty="0">
                <a:latin typeface="Arial"/>
                <a:cs typeface="Arial"/>
              </a:rPr>
              <a:t>mikroorganizmalardır. </a:t>
            </a:r>
            <a:r>
              <a:rPr lang="tr-TR" sz="3200" spc="-26" dirty="0">
                <a:latin typeface="Arial"/>
                <a:cs typeface="Arial"/>
              </a:rPr>
              <a:t>Elektron </a:t>
            </a:r>
            <a:r>
              <a:rPr lang="tr-TR" sz="3200" spc="-42" dirty="0">
                <a:latin typeface="Arial"/>
                <a:cs typeface="Arial"/>
              </a:rPr>
              <a:t>veya </a:t>
            </a:r>
            <a:r>
              <a:rPr lang="tr-TR" sz="3200" spc="-71" dirty="0">
                <a:latin typeface="Arial"/>
                <a:cs typeface="Arial"/>
              </a:rPr>
              <a:t>H </a:t>
            </a:r>
            <a:r>
              <a:rPr lang="tr-TR" sz="3200" spc="-22" dirty="0">
                <a:latin typeface="Arial"/>
                <a:cs typeface="Arial"/>
              </a:rPr>
              <a:t>vericisi </a:t>
            </a:r>
            <a:r>
              <a:rPr lang="tr-TR" sz="3200" spc="-42" dirty="0">
                <a:latin typeface="Arial"/>
                <a:cs typeface="Arial"/>
              </a:rPr>
              <a:t>NH</a:t>
            </a:r>
            <a:r>
              <a:rPr lang="tr-TR" sz="3200" spc="-62" baseline="-11904" dirty="0">
                <a:latin typeface="Arial"/>
                <a:cs typeface="Arial"/>
              </a:rPr>
              <a:t>3</a:t>
            </a:r>
            <a:r>
              <a:rPr lang="tr-TR" sz="3200" spc="-42" dirty="0">
                <a:latin typeface="Arial"/>
                <a:cs typeface="Arial"/>
              </a:rPr>
              <a:t>, </a:t>
            </a:r>
            <a:r>
              <a:rPr lang="tr-TR" sz="3200" spc="-45" dirty="0">
                <a:latin typeface="Arial"/>
                <a:cs typeface="Arial"/>
              </a:rPr>
              <a:t>NH</a:t>
            </a:r>
            <a:r>
              <a:rPr lang="tr-TR" sz="3200" spc="-67" baseline="-11904" dirty="0">
                <a:latin typeface="Arial"/>
                <a:cs typeface="Arial"/>
              </a:rPr>
              <a:t>4</a:t>
            </a:r>
            <a:r>
              <a:rPr lang="tr-TR" sz="3200" spc="-45" dirty="0">
                <a:latin typeface="Arial"/>
                <a:cs typeface="Arial"/>
              </a:rPr>
              <a:t>, </a:t>
            </a:r>
            <a:r>
              <a:rPr lang="tr-TR" sz="3200" spc="-67" dirty="0">
                <a:latin typeface="Arial"/>
                <a:cs typeface="Arial"/>
              </a:rPr>
              <a:t>H</a:t>
            </a:r>
            <a:r>
              <a:rPr lang="tr-TR" sz="3200" spc="-101" baseline="-11904" dirty="0">
                <a:latin typeface="Arial"/>
                <a:cs typeface="Arial"/>
              </a:rPr>
              <a:t>2</a:t>
            </a:r>
            <a:r>
              <a:rPr lang="tr-TR" sz="3200" spc="-67" dirty="0">
                <a:latin typeface="Arial"/>
                <a:cs typeface="Arial"/>
              </a:rPr>
              <a:t>S, </a:t>
            </a:r>
            <a:r>
              <a:rPr lang="tr-TR" sz="3200" spc="-87" dirty="0">
                <a:latin typeface="Arial"/>
                <a:cs typeface="Arial"/>
              </a:rPr>
              <a:t>S, </a:t>
            </a:r>
            <a:r>
              <a:rPr lang="tr-TR" sz="3200" spc="-48" dirty="0">
                <a:latin typeface="Arial"/>
                <a:cs typeface="Arial"/>
              </a:rPr>
              <a:t>H, </a:t>
            </a:r>
            <a:r>
              <a:rPr lang="tr-TR" sz="3200" spc="-55" dirty="0">
                <a:latin typeface="Arial"/>
                <a:cs typeface="Arial"/>
              </a:rPr>
              <a:t>NO</a:t>
            </a:r>
            <a:r>
              <a:rPr lang="tr-TR" sz="3200" spc="-81" baseline="-11904" dirty="0">
                <a:latin typeface="Arial"/>
                <a:cs typeface="Arial"/>
              </a:rPr>
              <a:t>3 </a:t>
            </a:r>
            <a:r>
              <a:rPr lang="tr-TR" sz="3200" spc="-19" dirty="0">
                <a:latin typeface="Arial"/>
                <a:cs typeface="Arial"/>
              </a:rPr>
              <a:t>gibi </a:t>
            </a:r>
            <a:r>
              <a:rPr lang="tr-TR" sz="3200" spc="-22" dirty="0">
                <a:latin typeface="Arial"/>
                <a:cs typeface="Arial"/>
              </a:rPr>
              <a:t>inorganik </a:t>
            </a:r>
            <a:r>
              <a:rPr lang="tr-TR" sz="3200" spc="-3" dirty="0">
                <a:latin typeface="Arial"/>
                <a:cs typeface="Arial"/>
              </a:rPr>
              <a:t>bir</a:t>
            </a:r>
            <a:r>
              <a:rPr lang="tr-TR" sz="3200" spc="-73" dirty="0">
                <a:latin typeface="Arial"/>
                <a:cs typeface="Arial"/>
              </a:rPr>
              <a:t> </a:t>
            </a:r>
            <a:r>
              <a:rPr lang="tr-TR" sz="3200" spc="-13" dirty="0">
                <a:latin typeface="Arial"/>
                <a:cs typeface="Arial"/>
              </a:rPr>
              <a:t>bileşiktir.</a:t>
            </a:r>
            <a:endParaRPr lang="tr-TR" sz="3200" dirty="0">
              <a:latin typeface="Arial"/>
              <a:cs typeface="Arial"/>
            </a:endParaRPr>
          </a:p>
          <a:p>
            <a:pPr marL="10995" marR="3258">
              <a:lnSpc>
                <a:spcPct val="118200"/>
              </a:lnSpc>
              <a:spcBef>
                <a:spcPts val="625"/>
              </a:spcBef>
              <a:buAutoNum type="arabicPeriod"/>
              <a:tabLst>
                <a:tab pos="183659" algn="l"/>
                <a:tab pos="184066" algn="l"/>
                <a:tab pos="692691" algn="l"/>
                <a:tab pos="1508363" algn="l"/>
                <a:tab pos="1896042" algn="l"/>
                <a:tab pos="2429100" algn="l"/>
                <a:tab pos="2743071" algn="l"/>
                <a:tab pos="3124234" algn="l"/>
                <a:tab pos="3454494" algn="l"/>
              </a:tabLst>
            </a:pPr>
            <a:r>
              <a:rPr lang="tr-TR" sz="3200" b="1" spc="-48" dirty="0" err="1">
                <a:solidFill>
                  <a:schemeClr val="bg1"/>
                </a:solidFill>
                <a:latin typeface="Arial"/>
                <a:cs typeface="Arial"/>
              </a:rPr>
              <a:t>Org</a:t>
            </a:r>
            <a:r>
              <a:rPr lang="tr-TR" sz="3200" b="1" spc="-38" dirty="0" err="1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tr-TR" sz="3200" b="1" spc="-51" dirty="0" err="1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tr-TR" sz="3200" b="1" spc="-16" dirty="0" err="1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sz="3200" b="1" spc="22" dirty="0" err="1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tr-TR" sz="3200" b="1" spc="19" dirty="0" err="1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tr-TR" sz="3200" b="1" spc="-16" dirty="0" err="1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sz="3200" b="1" spc="19" dirty="0" err="1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tr-TR" sz="3200" b="1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tr-TR" sz="3200" b="1" spc="-6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tr-TR" sz="3200" b="1" spc="-13" dirty="0">
                <a:solidFill>
                  <a:schemeClr val="bg1"/>
                </a:solidFill>
                <a:latin typeface="Arial"/>
                <a:cs typeface="Arial"/>
              </a:rPr>
              <a:t>kr</a:t>
            </a: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sz="3200" b="1" spc="-16" dirty="0">
                <a:solidFill>
                  <a:schemeClr val="bg1"/>
                </a:solidFill>
                <a:latin typeface="Arial"/>
                <a:cs typeface="Arial"/>
              </a:rPr>
              <a:t>o</a:t>
            </a:r>
            <a:r>
              <a:rPr lang="tr-TR" sz="3200" b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tr-TR" sz="3200" b="1" spc="-64" dirty="0">
                <a:solidFill>
                  <a:schemeClr val="bg1"/>
                </a:solidFill>
                <a:latin typeface="Arial"/>
                <a:cs typeface="Arial"/>
              </a:rPr>
              <a:t>g</a:t>
            </a:r>
            <a:r>
              <a:rPr lang="tr-TR" sz="3200" b="1" spc="-38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tr-TR" sz="3200" b="1" spc="-42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tr-TR" sz="3200" b="1" spc="-51" dirty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m</a:t>
            </a:r>
            <a:r>
              <a:rPr lang="tr-TR" sz="3200" b="1" spc="-32" dirty="0">
                <a:solidFill>
                  <a:schemeClr val="bg1"/>
                </a:solidFill>
                <a:latin typeface="Arial"/>
                <a:cs typeface="Arial"/>
              </a:rPr>
              <a:t>al</a:t>
            </a:r>
            <a:r>
              <a:rPr lang="tr-TR" sz="3200" b="1" spc="-48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tr-TR" sz="3200" b="1" dirty="0">
                <a:solidFill>
                  <a:schemeClr val="bg1"/>
                </a:solidFill>
                <a:latin typeface="Arial"/>
                <a:cs typeface="Arial"/>
              </a:rPr>
              <a:t>r: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b="1" i="1" spc="-48" dirty="0">
                <a:latin typeface="Arial"/>
                <a:cs typeface="Arial"/>
              </a:rPr>
              <a:t>Org</a:t>
            </a:r>
            <a:r>
              <a:rPr lang="tr-TR" sz="3200" b="1" i="1" spc="-38" dirty="0">
                <a:latin typeface="Arial"/>
                <a:cs typeface="Arial"/>
              </a:rPr>
              <a:t>a</a:t>
            </a:r>
            <a:r>
              <a:rPr lang="tr-TR" sz="3200" b="1" i="1" spc="-42" dirty="0">
                <a:latin typeface="Arial"/>
                <a:cs typeface="Arial"/>
              </a:rPr>
              <a:t>n</a:t>
            </a:r>
            <a:r>
              <a:rPr lang="tr-TR" sz="3200" b="1" i="1" spc="-13" dirty="0">
                <a:latin typeface="Arial"/>
                <a:cs typeface="Arial"/>
              </a:rPr>
              <a:t>ik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19" dirty="0">
                <a:latin typeface="Arial"/>
                <a:cs typeface="Arial"/>
              </a:rPr>
              <a:t>ki</a:t>
            </a:r>
            <a:r>
              <a:rPr lang="tr-TR" sz="3200" spc="-22" dirty="0">
                <a:latin typeface="Arial"/>
                <a:cs typeface="Arial"/>
              </a:rPr>
              <a:t>m</a:t>
            </a:r>
            <a:r>
              <a:rPr lang="tr-TR" sz="3200" spc="-35" dirty="0">
                <a:latin typeface="Arial"/>
                <a:cs typeface="Arial"/>
              </a:rPr>
              <a:t>y</a:t>
            </a:r>
            <a:r>
              <a:rPr lang="tr-TR" sz="3200" spc="-64" dirty="0">
                <a:latin typeface="Arial"/>
                <a:cs typeface="Arial"/>
              </a:rPr>
              <a:t>a</a:t>
            </a:r>
            <a:r>
              <a:rPr lang="tr-TR" sz="3200" spc="-35" dirty="0">
                <a:latin typeface="Arial"/>
                <a:cs typeface="Arial"/>
              </a:rPr>
              <a:t>sall</a:t>
            </a:r>
            <a:r>
              <a:rPr lang="tr-TR" sz="3200" spc="-26" dirty="0">
                <a:latin typeface="Arial"/>
                <a:cs typeface="Arial"/>
              </a:rPr>
              <a:t>arı </a:t>
            </a:r>
            <a:r>
              <a:rPr lang="tr-TR" sz="3200" spc="-13" dirty="0">
                <a:latin typeface="Arial"/>
                <a:cs typeface="Arial"/>
              </a:rPr>
              <a:t>enerji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42" dirty="0">
                <a:latin typeface="Arial"/>
                <a:cs typeface="Arial"/>
              </a:rPr>
              <a:t>k</a:t>
            </a:r>
            <a:r>
              <a:rPr lang="tr-TR" sz="3200" spc="-55" dirty="0">
                <a:latin typeface="Arial"/>
                <a:cs typeface="Arial"/>
              </a:rPr>
              <a:t>a</a:t>
            </a:r>
            <a:r>
              <a:rPr lang="tr-TR" sz="3200" spc="-35" dirty="0">
                <a:latin typeface="Arial"/>
                <a:cs typeface="Arial"/>
              </a:rPr>
              <a:t>y</a:t>
            </a:r>
            <a:r>
              <a:rPr lang="tr-TR" sz="3200" spc="-26" dirty="0">
                <a:latin typeface="Arial"/>
                <a:cs typeface="Arial"/>
              </a:rPr>
              <a:t>n</a:t>
            </a:r>
            <a:r>
              <a:rPr lang="tr-TR" sz="3200" spc="-58" dirty="0">
                <a:latin typeface="Arial"/>
                <a:cs typeface="Arial"/>
              </a:rPr>
              <a:t>a</a:t>
            </a:r>
            <a:r>
              <a:rPr lang="tr-TR" sz="3200" spc="-61" dirty="0">
                <a:latin typeface="Arial"/>
                <a:cs typeface="Arial"/>
              </a:rPr>
              <a:t>ğ</a:t>
            </a:r>
            <a:r>
              <a:rPr lang="tr-TR" sz="3200" spc="-35" dirty="0">
                <a:latin typeface="Arial"/>
                <a:cs typeface="Arial"/>
              </a:rPr>
              <a:t>ı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16" dirty="0">
                <a:latin typeface="Arial"/>
                <a:cs typeface="Arial"/>
              </a:rPr>
              <a:t>o</a:t>
            </a:r>
            <a:r>
              <a:rPr lang="tr-TR" sz="3200" spc="-13" dirty="0">
                <a:latin typeface="Arial"/>
                <a:cs typeface="Arial"/>
              </a:rPr>
              <a:t>la</a:t>
            </a:r>
            <a:r>
              <a:rPr lang="tr-TR" sz="3200" spc="-16" dirty="0">
                <a:latin typeface="Arial"/>
                <a:cs typeface="Arial"/>
              </a:rPr>
              <a:t>r</a:t>
            </a:r>
            <a:r>
              <a:rPr lang="tr-TR" sz="3200" spc="-64" dirty="0">
                <a:latin typeface="Arial"/>
                <a:cs typeface="Arial"/>
              </a:rPr>
              <a:t>a</a:t>
            </a:r>
            <a:r>
              <a:rPr lang="tr-TR" sz="3200" spc="-32" dirty="0">
                <a:latin typeface="Arial"/>
                <a:cs typeface="Arial"/>
              </a:rPr>
              <a:t>k</a:t>
            </a:r>
            <a:r>
              <a:rPr lang="tr-TR" sz="3200" dirty="0">
                <a:latin typeface="Arial"/>
                <a:cs typeface="Arial"/>
              </a:rPr>
              <a:t>	</a:t>
            </a:r>
            <a:r>
              <a:rPr lang="tr-TR" sz="3200" spc="-19" dirty="0">
                <a:latin typeface="Arial"/>
                <a:cs typeface="Arial"/>
              </a:rPr>
              <a:t>ku</a:t>
            </a:r>
            <a:r>
              <a:rPr lang="tr-TR" sz="3200" spc="-13" dirty="0">
                <a:latin typeface="Arial"/>
                <a:cs typeface="Arial"/>
              </a:rPr>
              <a:t>l</a:t>
            </a:r>
            <a:r>
              <a:rPr lang="tr-TR" sz="3200" spc="-22" dirty="0">
                <a:latin typeface="Arial"/>
                <a:cs typeface="Arial"/>
              </a:rPr>
              <a:t>la</a:t>
            </a:r>
            <a:r>
              <a:rPr lang="tr-TR" sz="3200" spc="-35" dirty="0">
                <a:latin typeface="Arial"/>
                <a:cs typeface="Arial"/>
              </a:rPr>
              <a:t>n</a:t>
            </a:r>
            <a:r>
              <a:rPr lang="tr-TR" sz="3200" spc="-38" dirty="0">
                <a:latin typeface="Arial"/>
                <a:cs typeface="Arial"/>
              </a:rPr>
              <a:t>ı</a:t>
            </a:r>
            <a:r>
              <a:rPr lang="tr-TR" sz="3200" spc="-10" dirty="0">
                <a:latin typeface="Arial"/>
                <a:cs typeface="Arial"/>
              </a:rPr>
              <a:t>rl</a:t>
            </a:r>
            <a:r>
              <a:rPr lang="tr-TR" sz="3200" spc="-22" dirty="0">
                <a:latin typeface="Arial"/>
                <a:cs typeface="Arial"/>
              </a:rPr>
              <a:t>a</a:t>
            </a:r>
            <a:r>
              <a:rPr lang="tr-TR" sz="3200" spc="-3" dirty="0">
                <a:latin typeface="Arial"/>
                <a:cs typeface="Arial"/>
              </a:rPr>
              <a:t>r.  </a:t>
            </a:r>
            <a:r>
              <a:rPr lang="tr-TR" sz="3200" spc="-22" dirty="0">
                <a:latin typeface="Arial"/>
                <a:cs typeface="Arial"/>
              </a:rPr>
              <a:t>Mikroorganizmaların </a:t>
            </a:r>
            <a:r>
              <a:rPr lang="tr-TR" sz="3200" spc="-29" dirty="0">
                <a:latin typeface="Arial"/>
                <a:cs typeface="Arial"/>
              </a:rPr>
              <a:t>birçoğu </a:t>
            </a:r>
            <a:r>
              <a:rPr lang="tr-TR" sz="3200" spc="-13" dirty="0">
                <a:latin typeface="Arial"/>
                <a:cs typeface="Arial"/>
              </a:rPr>
              <a:t>enerji </a:t>
            </a:r>
            <a:r>
              <a:rPr lang="tr-TR" sz="3200" spc="-45" dirty="0">
                <a:latin typeface="Arial"/>
                <a:cs typeface="Arial"/>
              </a:rPr>
              <a:t>kaynağı </a:t>
            </a:r>
            <a:r>
              <a:rPr lang="tr-TR" sz="3200" spc="-26" dirty="0">
                <a:latin typeface="Arial"/>
                <a:cs typeface="Arial"/>
              </a:rPr>
              <a:t>olarak organik </a:t>
            </a:r>
            <a:r>
              <a:rPr lang="tr-TR" sz="3200" spc="-16" dirty="0">
                <a:latin typeface="Arial"/>
                <a:cs typeface="Arial"/>
              </a:rPr>
              <a:t>bileşikleri</a:t>
            </a:r>
            <a:r>
              <a:rPr lang="tr-TR" sz="3200" spc="-109" dirty="0">
                <a:latin typeface="Arial"/>
                <a:cs typeface="Arial"/>
              </a:rPr>
              <a:t> </a:t>
            </a:r>
            <a:r>
              <a:rPr lang="tr-TR" sz="3200" spc="-19" dirty="0">
                <a:latin typeface="Arial"/>
                <a:cs typeface="Arial"/>
              </a:rPr>
              <a:t>kullanırlar.</a:t>
            </a:r>
            <a:endParaRPr lang="tr-TR" sz="32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lang="tr-TR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403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C89E82EC-E039-C843-B9A8-2E4B2EE69126}"/>
              </a:ext>
            </a:extLst>
          </p:cNvPr>
          <p:cNvSpPr/>
          <p:nvPr/>
        </p:nvSpPr>
        <p:spPr>
          <a:xfrm>
            <a:off x="576943" y="0"/>
            <a:ext cx="1158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"/>
              </a:spcBef>
            </a:pPr>
            <a:endParaRPr lang="tr-TR" sz="3200" dirty="0">
              <a:latin typeface="Times New Roman"/>
              <a:cs typeface="Times New Roman"/>
            </a:endParaRPr>
          </a:p>
          <a:p>
            <a:pPr marL="156375" indent="-145380">
              <a:buAutoNum type="arabicPeriod" startAt="3"/>
              <a:tabLst>
                <a:tab pos="156782" algn="l"/>
              </a:tabLst>
            </a:pPr>
            <a:r>
              <a:rPr lang="tr-TR" sz="3200" b="1" spc="-48" dirty="0">
                <a:solidFill>
                  <a:schemeClr val="bg1"/>
                </a:solidFill>
                <a:latin typeface="Arial"/>
                <a:cs typeface="Arial"/>
              </a:rPr>
              <a:t>Sınıflandırma</a:t>
            </a:r>
            <a:endParaRPr lang="tr-TR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lang="tr-TR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8145"/>
            <a:r>
              <a:rPr lang="tr-TR" sz="3200" b="1" spc="-22" dirty="0">
                <a:solidFill>
                  <a:schemeClr val="bg1"/>
                </a:solidFill>
                <a:latin typeface="Arial"/>
                <a:cs typeface="Arial"/>
              </a:rPr>
              <a:t>3.3. </a:t>
            </a:r>
            <a:r>
              <a:rPr lang="tr-TR" sz="3200" b="1" spc="-45" dirty="0">
                <a:solidFill>
                  <a:schemeClr val="bg1"/>
                </a:solidFill>
                <a:latin typeface="Arial"/>
                <a:cs typeface="Arial"/>
              </a:rPr>
              <a:t>Kullandıkları </a:t>
            </a:r>
            <a:r>
              <a:rPr lang="tr-TR" sz="3200" b="1" spc="-61" dirty="0">
                <a:solidFill>
                  <a:schemeClr val="bg1"/>
                </a:solidFill>
                <a:latin typeface="Arial"/>
                <a:cs typeface="Arial"/>
              </a:rPr>
              <a:t>Karbon </a:t>
            </a:r>
            <a:r>
              <a:rPr lang="tr-TR" sz="3200" b="1" spc="-51" dirty="0">
                <a:solidFill>
                  <a:schemeClr val="bg1"/>
                </a:solidFill>
                <a:latin typeface="Arial"/>
                <a:cs typeface="Arial"/>
              </a:rPr>
              <a:t>Kaynaklarına</a:t>
            </a:r>
            <a:r>
              <a:rPr lang="tr-TR" sz="3200" b="1" spc="-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3200" b="1" spc="-55" dirty="0">
                <a:solidFill>
                  <a:schemeClr val="bg1"/>
                </a:solidFill>
                <a:latin typeface="Arial"/>
                <a:cs typeface="Arial"/>
              </a:rPr>
              <a:t>Göre</a:t>
            </a:r>
            <a:endParaRPr lang="tr-T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lang="tr-TR" sz="3200" dirty="0">
              <a:latin typeface="Times New Roman"/>
              <a:cs typeface="Times New Roman"/>
            </a:endParaRPr>
          </a:p>
          <a:p>
            <a:pPr marL="99770" indent="-88775">
              <a:buAutoNum type="arabicPeriod"/>
              <a:tabLst>
                <a:tab pos="100177" algn="l"/>
              </a:tabLst>
            </a:pPr>
            <a:r>
              <a:rPr lang="tr-TR" sz="3200" b="1" spc="-3" dirty="0">
                <a:solidFill>
                  <a:schemeClr val="bg1"/>
                </a:solidFill>
                <a:latin typeface="Arial"/>
                <a:cs typeface="Arial"/>
              </a:rPr>
              <a:t>Ototrof </a:t>
            </a:r>
            <a:r>
              <a:rPr lang="tr-TR" sz="3200" b="1" spc="-26" dirty="0">
                <a:solidFill>
                  <a:schemeClr val="bg1"/>
                </a:solidFill>
                <a:latin typeface="Arial"/>
                <a:cs typeface="Arial"/>
              </a:rPr>
              <a:t>mikroorganizmalar: </a:t>
            </a:r>
            <a:r>
              <a:rPr lang="tr-TR" sz="3200" spc="-26" dirty="0">
                <a:latin typeface="Arial"/>
                <a:cs typeface="Arial"/>
              </a:rPr>
              <a:t>Bikarbonat, </a:t>
            </a:r>
            <a:r>
              <a:rPr lang="tr-TR" sz="3200" spc="-80" dirty="0">
                <a:latin typeface="Arial"/>
                <a:cs typeface="Arial"/>
              </a:rPr>
              <a:t>CO</a:t>
            </a:r>
            <a:r>
              <a:rPr lang="tr-TR" sz="3200" spc="-120" baseline="-11904" dirty="0">
                <a:latin typeface="Arial"/>
                <a:cs typeface="Arial"/>
              </a:rPr>
              <a:t>2 </a:t>
            </a:r>
            <a:r>
              <a:rPr lang="tr-TR" sz="3200" spc="-19" dirty="0">
                <a:latin typeface="Arial"/>
                <a:cs typeface="Arial"/>
              </a:rPr>
              <a:t>gibi </a:t>
            </a:r>
            <a:r>
              <a:rPr lang="tr-TR" sz="3200" spc="-22" dirty="0">
                <a:latin typeface="Arial"/>
                <a:cs typeface="Arial"/>
              </a:rPr>
              <a:t>inorganik </a:t>
            </a:r>
            <a:r>
              <a:rPr lang="tr-TR" sz="3200" spc="-3" dirty="0">
                <a:latin typeface="Arial"/>
                <a:cs typeface="Arial"/>
              </a:rPr>
              <a:t>bir </a:t>
            </a:r>
            <a:r>
              <a:rPr lang="tr-TR" sz="3200" spc="-135" dirty="0">
                <a:latin typeface="Arial"/>
                <a:cs typeface="Arial"/>
              </a:rPr>
              <a:t>C </a:t>
            </a:r>
            <a:r>
              <a:rPr lang="tr-TR" sz="3200" spc="-38" dirty="0">
                <a:latin typeface="Arial"/>
                <a:cs typeface="Arial"/>
              </a:rPr>
              <a:t>kaynağından</a:t>
            </a:r>
            <a:r>
              <a:rPr lang="tr-TR" sz="3200" spc="-93" dirty="0">
                <a:latin typeface="Arial"/>
                <a:cs typeface="Arial"/>
              </a:rPr>
              <a:t> </a:t>
            </a:r>
            <a:r>
              <a:rPr lang="tr-TR" sz="3200" spc="-22" dirty="0">
                <a:latin typeface="Arial"/>
                <a:cs typeface="Arial"/>
              </a:rPr>
              <a:t>yararlanırlar.</a:t>
            </a:r>
            <a:endParaRPr lang="tr-TR" sz="3200" dirty="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AutoNum type="arabicPeriod"/>
            </a:pPr>
            <a:endParaRPr lang="tr-TR" sz="3200" dirty="0">
              <a:latin typeface="Times New Roman"/>
              <a:cs typeface="Times New Roman"/>
            </a:endParaRPr>
          </a:p>
          <a:p>
            <a:pPr marL="99770" indent="-88775">
              <a:buAutoNum type="arabicPeriod"/>
              <a:tabLst>
                <a:tab pos="100177" algn="l"/>
              </a:tabLst>
            </a:pPr>
            <a:r>
              <a:rPr lang="tr-TR" sz="3200" b="1" spc="-13" dirty="0" err="1">
                <a:solidFill>
                  <a:schemeClr val="bg1"/>
                </a:solidFill>
                <a:latin typeface="Arial"/>
                <a:cs typeface="Arial"/>
              </a:rPr>
              <a:t>Heteretrof</a:t>
            </a:r>
            <a:r>
              <a:rPr lang="tr-TR" sz="3200" b="1" spc="-1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3200" b="1" spc="-26" dirty="0">
                <a:solidFill>
                  <a:schemeClr val="bg1"/>
                </a:solidFill>
                <a:latin typeface="Arial"/>
                <a:cs typeface="Arial"/>
              </a:rPr>
              <a:t>mikroorganizmalar: </a:t>
            </a:r>
            <a:r>
              <a:rPr lang="tr-TR" sz="3200" spc="-35" dirty="0">
                <a:latin typeface="Arial"/>
                <a:cs typeface="Arial"/>
              </a:rPr>
              <a:t>Organik </a:t>
            </a:r>
            <a:r>
              <a:rPr lang="tr-TR" sz="3200" spc="-3" dirty="0">
                <a:latin typeface="Arial"/>
                <a:cs typeface="Arial"/>
              </a:rPr>
              <a:t>bir </a:t>
            </a:r>
            <a:r>
              <a:rPr lang="tr-TR" sz="3200" spc="-22" dirty="0">
                <a:latin typeface="Arial"/>
                <a:cs typeface="Arial"/>
              </a:rPr>
              <a:t>karbon </a:t>
            </a:r>
            <a:r>
              <a:rPr lang="tr-TR" sz="3200" spc="-38" dirty="0">
                <a:latin typeface="Arial"/>
                <a:cs typeface="Arial"/>
              </a:rPr>
              <a:t>kaynağından</a:t>
            </a:r>
            <a:r>
              <a:rPr lang="tr-TR" sz="3200" spc="-147" dirty="0">
                <a:latin typeface="Arial"/>
                <a:cs typeface="Arial"/>
              </a:rPr>
              <a:t> </a:t>
            </a:r>
            <a:r>
              <a:rPr lang="tr-TR" sz="3200" spc="-22" dirty="0">
                <a:latin typeface="Arial"/>
                <a:cs typeface="Arial"/>
              </a:rPr>
              <a:t>yararlanırlar.</a:t>
            </a:r>
            <a:endParaRPr lang="tr-TR" sz="32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lang="tr-TR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711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762000"/>
            <a:ext cx="11353800" cy="456030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3200" b="1" spc="-22" dirty="0">
                <a:solidFill>
                  <a:schemeClr val="bg1"/>
                </a:solidFill>
                <a:latin typeface="Arial"/>
                <a:cs typeface="Arial"/>
              </a:rPr>
              <a:t>3.4. </a:t>
            </a:r>
            <a:r>
              <a:rPr sz="3200" b="1" spc="-42" dirty="0">
                <a:solidFill>
                  <a:schemeClr val="bg1"/>
                </a:solidFill>
                <a:latin typeface="Arial"/>
                <a:cs typeface="Arial"/>
              </a:rPr>
              <a:t>Kemoheterotrof</a:t>
            </a:r>
            <a:r>
              <a:rPr sz="3200" b="1" spc="-9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spc="-38" dirty="0">
                <a:solidFill>
                  <a:schemeClr val="bg1"/>
                </a:solidFill>
                <a:latin typeface="Arial"/>
                <a:cs typeface="Arial"/>
              </a:rPr>
              <a:t>Bakteriler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4072" algn="just">
              <a:lnSpc>
                <a:spcPct val="117300"/>
              </a:lnSpc>
              <a:spcBef>
                <a:spcPts val="632"/>
              </a:spcBef>
            </a:pPr>
            <a:r>
              <a:rPr sz="3200" spc="-45" dirty="0">
                <a:latin typeface="Arial"/>
                <a:cs typeface="Arial"/>
              </a:rPr>
              <a:t>Besin </a:t>
            </a:r>
            <a:r>
              <a:rPr sz="3200" spc="-19" dirty="0">
                <a:latin typeface="Arial"/>
                <a:cs typeface="Arial"/>
              </a:rPr>
              <a:t>ihtiyacı </a:t>
            </a:r>
            <a:r>
              <a:rPr sz="3200" spc="-35" dirty="0">
                <a:latin typeface="Arial"/>
                <a:cs typeface="Arial"/>
              </a:rPr>
              <a:t>bakımından </a:t>
            </a:r>
            <a:r>
              <a:rPr sz="3200" spc="-13" dirty="0">
                <a:latin typeface="Arial"/>
                <a:cs typeface="Arial"/>
              </a:rPr>
              <a:t>kemoheterotrof </a:t>
            </a:r>
            <a:r>
              <a:rPr sz="3200" spc="-16" dirty="0">
                <a:latin typeface="Arial"/>
                <a:cs typeface="Arial"/>
              </a:rPr>
              <a:t>bakteriler </a:t>
            </a:r>
            <a:r>
              <a:rPr sz="3200" spc="-55" dirty="0">
                <a:latin typeface="Arial"/>
                <a:cs typeface="Arial"/>
              </a:rPr>
              <a:t>şu </a:t>
            </a:r>
            <a:r>
              <a:rPr sz="3200" spc="-32" dirty="0">
                <a:latin typeface="Arial"/>
                <a:cs typeface="Arial"/>
              </a:rPr>
              <a:t>şekilde </a:t>
            </a:r>
            <a:r>
              <a:rPr sz="3200" spc="-16" dirty="0">
                <a:latin typeface="Arial"/>
                <a:cs typeface="Arial"/>
              </a:rPr>
              <a:t>ayrılabilirler. </a:t>
            </a:r>
            <a:r>
              <a:rPr sz="3200" spc="-26" dirty="0">
                <a:latin typeface="Arial"/>
                <a:cs typeface="Arial"/>
              </a:rPr>
              <a:t>Kendilerine </a:t>
            </a:r>
            <a:r>
              <a:rPr sz="3200" spc="-22" dirty="0">
                <a:latin typeface="Arial"/>
                <a:cs typeface="Arial"/>
              </a:rPr>
              <a:t>gerekli besinleri  </a:t>
            </a:r>
            <a:r>
              <a:rPr sz="3200" spc="-48" dirty="0">
                <a:latin typeface="Arial"/>
                <a:cs typeface="Arial"/>
              </a:rPr>
              <a:t>başka </a:t>
            </a:r>
            <a:r>
              <a:rPr sz="3200" spc="-29" dirty="0">
                <a:latin typeface="Arial"/>
                <a:cs typeface="Arial"/>
              </a:rPr>
              <a:t>organizmaların atılmış </a:t>
            </a:r>
            <a:r>
              <a:rPr sz="3200" spc="-26" dirty="0">
                <a:latin typeface="Arial"/>
                <a:cs typeface="Arial"/>
              </a:rPr>
              <a:t>metabolizma </a:t>
            </a:r>
            <a:r>
              <a:rPr sz="3200" spc="-10" dirty="0">
                <a:latin typeface="Arial"/>
                <a:cs typeface="Arial"/>
              </a:rPr>
              <a:t>ürünleri </a:t>
            </a:r>
            <a:r>
              <a:rPr sz="3200" spc="-45" dirty="0">
                <a:latin typeface="Arial"/>
                <a:cs typeface="Arial"/>
              </a:rPr>
              <a:t>veya </a:t>
            </a:r>
            <a:r>
              <a:rPr sz="3200" spc="-13" dirty="0">
                <a:latin typeface="Arial"/>
                <a:cs typeface="Arial"/>
              </a:rPr>
              <a:t>ölü </a:t>
            </a:r>
            <a:r>
              <a:rPr sz="3200" spc="-32" dirty="0">
                <a:latin typeface="Arial"/>
                <a:cs typeface="Arial"/>
              </a:rPr>
              <a:t>kısımlarında </a:t>
            </a:r>
            <a:r>
              <a:rPr sz="3200" spc="-26" dirty="0">
                <a:latin typeface="Arial"/>
                <a:cs typeface="Arial"/>
              </a:rPr>
              <a:t>bulunan organik maddelerden  </a:t>
            </a:r>
            <a:r>
              <a:rPr sz="3200" spc="-10" dirty="0">
                <a:latin typeface="Arial"/>
                <a:cs typeface="Arial"/>
              </a:rPr>
              <a:t>temin </a:t>
            </a:r>
            <a:r>
              <a:rPr sz="3200" spc="-22" dirty="0">
                <a:latin typeface="Arial"/>
                <a:cs typeface="Arial"/>
              </a:rPr>
              <a:t>edenler </a:t>
            </a:r>
            <a:r>
              <a:rPr sz="3200" spc="-13" dirty="0">
                <a:latin typeface="Arial"/>
                <a:cs typeface="Arial"/>
              </a:rPr>
              <a:t>ki </a:t>
            </a:r>
            <a:r>
              <a:rPr sz="3200" spc="-26" dirty="0">
                <a:latin typeface="Arial"/>
                <a:cs typeface="Arial"/>
              </a:rPr>
              <a:t>bunlara </a:t>
            </a:r>
            <a:r>
              <a:rPr sz="3200" spc="-16" dirty="0">
                <a:solidFill>
                  <a:schemeClr val="bg1"/>
                </a:solidFill>
                <a:latin typeface="Arial"/>
                <a:cs typeface="Arial"/>
              </a:rPr>
              <a:t>saprofit</a:t>
            </a:r>
            <a:r>
              <a:rPr sz="3200" spc="-16" dirty="0">
                <a:latin typeface="Arial"/>
                <a:cs typeface="Arial"/>
              </a:rPr>
              <a:t> </a:t>
            </a:r>
            <a:r>
              <a:rPr sz="3200" spc="-38" dirty="0">
                <a:latin typeface="Arial"/>
                <a:cs typeface="Arial"/>
              </a:rPr>
              <a:t>adı </a:t>
            </a:r>
            <a:r>
              <a:rPr sz="3200" spc="-10" dirty="0">
                <a:latin typeface="Arial"/>
                <a:cs typeface="Arial"/>
              </a:rPr>
              <a:t>verilir. </a:t>
            </a:r>
            <a:r>
              <a:rPr sz="3200" spc="-29" dirty="0">
                <a:latin typeface="Arial"/>
                <a:cs typeface="Arial"/>
              </a:rPr>
              <a:t>Bunların </a:t>
            </a:r>
            <a:r>
              <a:rPr sz="3200" spc="-32" dirty="0">
                <a:latin typeface="Arial"/>
                <a:cs typeface="Arial"/>
              </a:rPr>
              <a:t>doğadaki </a:t>
            </a:r>
            <a:r>
              <a:rPr sz="3200" spc="-35" dirty="0">
                <a:latin typeface="Arial"/>
                <a:cs typeface="Arial"/>
              </a:rPr>
              <a:t>madde </a:t>
            </a:r>
            <a:r>
              <a:rPr sz="3200" spc="-29" dirty="0">
                <a:latin typeface="Arial"/>
                <a:cs typeface="Arial"/>
              </a:rPr>
              <a:t>değişiminde </a:t>
            </a:r>
            <a:r>
              <a:rPr sz="3200" spc="-16" dirty="0">
                <a:latin typeface="Arial"/>
                <a:cs typeface="Arial"/>
              </a:rPr>
              <a:t>hizmetleri büyüktür.  </a:t>
            </a:r>
            <a:r>
              <a:rPr sz="3200" spc="-29" dirty="0">
                <a:latin typeface="Arial"/>
                <a:cs typeface="Arial"/>
              </a:rPr>
              <a:t>Bunların </a:t>
            </a:r>
            <a:r>
              <a:rPr sz="3200" spc="-32" dirty="0">
                <a:latin typeface="Arial"/>
                <a:cs typeface="Arial"/>
              </a:rPr>
              <a:t>hastalık </a:t>
            </a:r>
            <a:r>
              <a:rPr sz="3200" spc="-19" dirty="0">
                <a:latin typeface="Arial"/>
                <a:cs typeface="Arial"/>
              </a:rPr>
              <a:t>oluşturma </a:t>
            </a:r>
            <a:r>
              <a:rPr sz="3200" spc="-13" dirty="0">
                <a:latin typeface="Arial"/>
                <a:cs typeface="Arial"/>
              </a:rPr>
              <a:t>kabiliyetleri </a:t>
            </a:r>
            <a:r>
              <a:rPr sz="3200" spc="-22" dirty="0">
                <a:latin typeface="Arial"/>
                <a:cs typeface="Arial"/>
              </a:rPr>
              <a:t>genellikle</a:t>
            </a:r>
            <a:r>
              <a:rPr sz="3200" spc="-122" dirty="0">
                <a:latin typeface="Arial"/>
                <a:cs typeface="Arial"/>
              </a:rPr>
              <a:t> </a:t>
            </a:r>
            <a:r>
              <a:rPr sz="3200" spc="-13" dirty="0" err="1">
                <a:latin typeface="Arial"/>
                <a:cs typeface="Arial"/>
              </a:rPr>
              <a:t>yoktur</a:t>
            </a:r>
            <a:r>
              <a:rPr sz="3200" spc="-13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43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762000"/>
            <a:ext cx="11353800" cy="456030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3200" b="1" spc="-22" dirty="0">
                <a:solidFill>
                  <a:schemeClr val="bg1"/>
                </a:solidFill>
                <a:latin typeface="Arial"/>
                <a:cs typeface="Arial"/>
              </a:rPr>
              <a:t>3.4. </a:t>
            </a:r>
            <a:r>
              <a:rPr sz="3200" b="1" spc="-42" dirty="0">
                <a:solidFill>
                  <a:schemeClr val="bg1"/>
                </a:solidFill>
                <a:latin typeface="Arial"/>
                <a:cs typeface="Arial"/>
              </a:rPr>
              <a:t>Kemoheterotrof</a:t>
            </a:r>
            <a:r>
              <a:rPr sz="3200" b="1" spc="-93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spc="-38" dirty="0">
                <a:solidFill>
                  <a:schemeClr val="bg1"/>
                </a:solidFill>
                <a:latin typeface="Arial"/>
                <a:cs typeface="Arial"/>
              </a:rPr>
              <a:t>Bakteriler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258" algn="just">
              <a:lnSpc>
                <a:spcPct val="117300"/>
              </a:lnSpc>
              <a:spcBef>
                <a:spcPts val="632"/>
              </a:spcBef>
            </a:pPr>
            <a:r>
              <a:rPr lang="tr-TR" sz="3200" spc="-26" dirty="0">
                <a:latin typeface="Arial"/>
                <a:cs typeface="Arial"/>
              </a:rPr>
              <a:t>Bir </a:t>
            </a:r>
            <a:r>
              <a:rPr lang="tr-TR" sz="3200" spc="-42" dirty="0">
                <a:latin typeface="Arial"/>
                <a:cs typeface="Arial"/>
              </a:rPr>
              <a:t>kısım </a:t>
            </a:r>
            <a:r>
              <a:rPr lang="tr-TR" sz="3200" spc="-26" dirty="0">
                <a:latin typeface="Arial"/>
                <a:cs typeface="Arial"/>
              </a:rPr>
              <a:t>mikroorganizmalar </a:t>
            </a:r>
            <a:r>
              <a:rPr lang="tr-TR" sz="3200" spc="-38" dirty="0">
                <a:latin typeface="Arial"/>
                <a:cs typeface="Arial"/>
              </a:rPr>
              <a:t>da </a:t>
            </a:r>
            <a:r>
              <a:rPr lang="tr-TR" sz="3200" spc="-42" dirty="0">
                <a:latin typeface="Arial"/>
                <a:cs typeface="Arial"/>
              </a:rPr>
              <a:t>yüksek </a:t>
            </a:r>
            <a:r>
              <a:rPr lang="tr-TR" sz="3200" spc="-29" dirty="0">
                <a:latin typeface="Arial"/>
                <a:cs typeface="Arial"/>
              </a:rPr>
              <a:t>organizmaların </a:t>
            </a:r>
            <a:r>
              <a:rPr lang="tr-TR" sz="3200" spc="-32" dirty="0">
                <a:latin typeface="Arial"/>
                <a:cs typeface="Arial"/>
              </a:rPr>
              <a:t>canlı </a:t>
            </a:r>
            <a:r>
              <a:rPr lang="tr-TR" sz="3200" spc="-26" dirty="0">
                <a:latin typeface="Arial"/>
                <a:cs typeface="Arial"/>
              </a:rPr>
              <a:t>doku </a:t>
            </a:r>
            <a:r>
              <a:rPr lang="tr-TR" sz="3200" spc="-42" dirty="0">
                <a:latin typeface="Arial"/>
                <a:cs typeface="Arial"/>
              </a:rPr>
              <a:t>veya </a:t>
            </a:r>
            <a:r>
              <a:rPr lang="tr-TR" sz="3200" spc="-19" dirty="0">
                <a:latin typeface="Arial"/>
                <a:cs typeface="Arial"/>
              </a:rPr>
              <a:t>hücreleri </a:t>
            </a:r>
            <a:r>
              <a:rPr lang="tr-TR" sz="3200" spc="-29" dirty="0">
                <a:latin typeface="Arial"/>
                <a:cs typeface="Arial"/>
              </a:rPr>
              <a:t>üzerinde </a:t>
            </a:r>
            <a:r>
              <a:rPr lang="tr-TR" sz="3200" spc="-42" dirty="0">
                <a:latin typeface="Arial"/>
                <a:cs typeface="Arial"/>
              </a:rPr>
              <a:t>ve </a:t>
            </a:r>
            <a:r>
              <a:rPr lang="tr-TR" sz="3200" spc="-22" dirty="0">
                <a:latin typeface="Arial"/>
                <a:cs typeface="Arial"/>
              </a:rPr>
              <a:t>içinde  </a:t>
            </a:r>
            <a:r>
              <a:rPr lang="tr-TR" sz="3200" spc="-48" dirty="0">
                <a:latin typeface="Arial"/>
                <a:cs typeface="Arial"/>
              </a:rPr>
              <a:t>yaşamaya </a:t>
            </a:r>
            <a:r>
              <a:rPr lang="tr-TR" sz="3200" spc="-38" dirty="0">
                <a:latin typeface="Arial"/>
                <a:cs typeface="Arial"/>
              </a:rPr>
              <a:t>uymuş ve </a:t>
            </a:r>
            <a:r>
              <a:rPr lang="tr-TR" sz="3200" spc="-35" dirty="0">
                <a:latin typeface="Arial"/>
                <a:cs typeface="Arial"/>
              </a:rPr>
              <a:t>yaşadıkları </a:t>
            </a:r>
            <a:r>
              <a:rPr lang="tr-TR" sz="3200" spc="-32" dirty="0">
                <a:latin typeface="Arial"/>
                <a:cs typeface="Arial"/>
              </a:rPr>
              <a:t>organizmalara </a:t>
            </a:r>
            <a:r>
              <a:rPr lang="tr-TR" sz="3200" spc="-35" dirty="0">
                <a:latin typeface="Arial"/>
                <a:cs typeface="Arial"/>
              </a:rPr>
              <a:t>zarar </a:t>
            </a:r>
            <a:r>
              <a:rPr lang="tr-TR" sz="3200" spc="-10" dirty="0">
                <a:latin typeface="Arial"/>
                <a:cs typeface="Arial"/>
              </a:rPr>
              <a:t>verirler </a:t>
            </a:r>
            <a:r>
              <a:rPr lang="tr-TR" sz="3200" spc="-13" dirty="0">
                <a:latin typeface="Arial"/>
                <a:cs typeface="Arial"/>
              </a:rPr>
              <a:t>ki </a:t>
            </a:r>
            <a:r>
              <a:rPr lang="tr-TR" sz="3200" spc="-26" dirty="0">
                <a:latin typeface="Arial"/>
                <a:cs typeface="Arial"/>
              </a:rPr>
              <a:t>bunlara </a:t>
            </a:r>
            <a:r>
              <a:rPr lang="tr-TR" sz="3200" spc="-38" dirty="0">
                <a:latin typeface="Arial"/>
                <a:cs typeface="Arial"/>
              </a:rPr>
              <a:t>da </a:t>
            </a:r>
            <a:r>
              <a:rPr lang="tr-TR" sz="3200" spc="-22" dirty="0">
                <a:latin typeface="Arial"/>
                <a:cs typeface="Arial"/>
              </a:rPr>
              <a:t>parazit </a:t>
            </a:r>
            <a:r>
              <a:rPr lang="tr-TR" sz="3200" spc="-38" dirty="0">
                <a:latin typeface="Arial"/>
                <a:cs typeface="Arial"/>
              </a:rPr>
              <a:t>adı </a:t>
            </a:r>
            <a:r>
              <a:rPr lang="tr-TR" sz="3200" spc="-10" dirty="0">
                <a:latin typeface="Arial"/>
                <a:cs typeface="Arial"/>
              </a:rPr>
              <a:t>verilir. </a:t>
            </a:r>
            <a:r>
              <a:rPr lang="tr-TR" sz="3200" spc="-67" dirty="0">
                <a:latin typeface="Arial"/>
                <a:cs typeface="Arial"/>
              </a:rPr>
              <a:t>Bazı  </a:t>
            </a:r>
            <a:r>
              <a:rPr lang="tr-TR" sz="3200" spc="-26" dirty="0">
                <a:latin typeface="Arial"/>
                <a:cs typeface="Arial"/>
              </a:rPr>
              <a:t>mikroorganizmalar </a:t>
            </a:r>
            <a:r>
              <a:rPr lang="tr-TR" sz="3200" spc="-38" dirty="0">
                <a:latin typeface="Arial"/>
                <a:cs typeface="Arial"/>
              </a:rPr>
              <a:t>yaşadıkları </a:t>
            </a:r>
            <a:r>
              <a:rPr lang="tr-TR" sz="3200" spc="-35" dirty="0">
                <a:latin typeface="Arial"/>
                <a:cs typeface="Arial"/>
              </a:rPr>
              <a:t>organizma </a:t>
            </a:r>
            <a:r>
              <a:rPr lang="tr-TR" sz="3200" spc="-42" dirty="0">
                <a:latin typeface="Arial"/>
                <a:cs typeface="Arial"/>
              </a:rPr>
              <a:t>dışına </a:t>
            </a:r>
            <a:r>
              <a:rPr lang="tr-TR" sz="3200" spc="-26" dirty="0">
                <a:latin typeface="Arial"/>
                <a:cs typeface="Arial"/>
              </a:rPr>
              <a:t>çıktıkları </a:t>
            </a:r>
            <a:r>
              <a:rPr lang="tr-TR" sz="3200" spc="-45" dirty="0">
                <a:latin typeface="Arial"/>
                <a:cs typeface="Arial"/>
              </a:rPr>
              <a:t>zaman </a:t>
            </a:r>
            <a:r>
              <a:rPr lang="tr-TR" sz="3200" spc="-42" dirty="0">
                <a:latin typeface="Arial"/>
                <a:cs typeface="Arial"/>
              </a:rPr>
              <a:t>yaşayamazlar. </a:t>
            </a:r>
            <a:r>
              <a:rPr lang="tr-TR" sz="3200" spc="-29" dirty="0">
                <a:latin typeface="Arial"/>
                <a:cs typeface="Arial"/>
              </a:rPr>
              <a:t>Bunlar </a:t>
            </a:r>
            <a:r>
              <a:rPr lang="tr-TR" sz="3200" spc="-6" dirty="0">
                <a:latin typeface="Arial"/>
                <a:cs typeface="Arial"/>
              </a:rPr>
              <a:t>“</a:t>
            </a:r>
            <a:r>
              <a:rPr lang="tr-TR" sz="3200" spc="-6" dirty="0" err="1">
                <a:solidFill>
                  <a:schemeClr val="bg1"/>
                </a:solidFill>
                <a:latin typeface="Arial"/>
                <a:cs typeface="Arial"/>
              </a:rPr>
              <a:t>obligat</a:t>
            </a:r>
            <a:r>
              <a:rPr lang="tr-TR" sz="3200" spc="-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3200" spc="-13" dirty="0">
                <a:solidFill>
                  <a:schemeClr val="bg1"/>
                </a:solidFill>
                <a:latin typeface="Arial"/>
                <a:cs typeface="Arial"/>
              </a:rPr>
              <a:t>parazit</a:t>
            </a:r>
            <a:r>
              <a:rPr lang="tr-TR" sz="3200" spc="-13" dirty="0">
                <a:latin typeface="Arial"/>
                <a:cs typeface="Arial"/>
              </a:rPr>
              <a:t>”  </a:t>
            </a:r>
            <a:r>
              <a:rPr lang="tr-TR" sz="3200" spc="-26" dirty="0">
                <a:latin typeface="Arial"/>
                <a:cs typeface="Arial"/>
              </a:rPr>
              <a:t>olarak </a:t>
            </a:r>
            <a:r>
              <a:rPr lang="tr-TR" sz="3200" spc="-22" dirty="0">
                <a:latin typeface="Arial"/>
                <a:cs typeface="Arial"/>
              </a:rPr>
              <a:t>adlandırılır. </a:t>
            </a:r>
            <a:r>
              <a:rPr lang="tr-TR" sz="3200" spc="-42" dirty="0">
                <a:latin typeface="Arial"/>
                <a:cs typeface="Arial"/>
              </a:rPr>
              <a:t>Bazıları </a:t>
            </a:r>
            <a:r>
              <a:rPr lang="tr-TR" sz="3200" spc="-38" dirty="0">
                <a:latin typeface="Arial"/>
                <a:cs typeface="Arial"/>
              </a:rPr>
              <a:t>ise </a:t>
            </a:r>
            <a:r>
              <a:rPr lang="tr-TR" sz="3200" spc="-35" dirty="0">
                <a:latin typeface="Arial"/>
                <a:cs typeface="Arial"/>
              </a:rPr>
              <a:t>organizma </a:t>
            </a:r>
            <a:r>
              <a:rPr lang="tr-TR" sz="3200" spc="-42" dirty="0">
                <a:latin typeface="Arial"/>
                <a:cs typeface="Arial"/>
              </a:rPr>
              <a:t>dışında </a:t>
            </a:r>
            <a:r>
              <a:rPr lang="tr-TR" sz="3200" spc="-29" dirty="0">
                <a:latin typeface="Arial"/>
                <a:cs typeface="Arial"/>
              </a:rPr>
              <a:t>yaşayabilir </a:t>
            </a:r>
            <a:r>
              <a:rPr lang="tr-TR" sz="3200" spc="-13" dirty="0">
                <a:latin typeface="Arial"/>
                <a:cs typeface="Arial"/>
              </a:rPr>
              <a:t>ki </a:t>
            </a:r>
            <a:r>
              <a:rPr lang="tr-TR" sz="3200" spc="-26" dirty="0">
                <a:latin typeface="Arial"/>
                <a:cs typeface="Arial"/>
              </a:rPr>
              <a:t>bunlara </a:t>
            </a:r>
            <a:r>
              <a:rPr lang="tr-TR" sz="3200" spc="-38" dirty="0">
                <a:latin typeface="Arial"/>
                <a:cs typeface="Arial"/>
              </a:rPr>
              <a:t>da </a:t>
            </a:r>
            <a:r>
              <a:rPr lang="tr-TR" sz="3200" dirty="0">
                <a:latin typeface="Arial"/>
                <a:cs typeface="Arial"/>
              </a:rPr>
              <a:t>“</a:t>
            </a:r>
            <a:r>
              <a:rPr lang="tr-TR" sz="3200" dirty="0" err="1">
                <a:solidFill>
                  <a:schemeClr val="bg1"/>
                </a:solidFill>
                <a:latin typeface="Arial"/>
                <a:cs typeface="Arial"/>
              </a:rPr>
              <a:t>fakültatif</a:t>
            </a:r>
            <a:r>
              <a:rPr lang="tr-TR" sz="3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tr-TR" sz="3200" spc="-13" dirty="0">
                <a:solidFill>
                  <a:schemeClr val="bg1"/>
                </a:solidFill>
                <a:latin typeface="Arial"/>
                <a:cs typeface="Arial"/>
              </a:rPr>
              <a:t>parazit</a:t>
            </a:r>
            <a:r>
              <a:rPr lang="tr-TR" sz="3200" spc="-13" dirty="0">
                <a:latin typeface="Arial"/>
                <a:cs typeface="Arial"/>
              </a:rPr>
              <a:t>” </a:t>
            </a:r>
            <a:r>
              <a:rPr lang="tr-TR" sz="3200" spc="-38" dirty="0">
                <a:latin typeface="Arial"/>
                <a:cs typeface="Arial"/>
              </a:rPr>
              <a:t>adı</a:t>
            </a:r>
            <a:r>
              <a:rPr lang="tr-TR" sz="3200" spc="-115" dirty="0">
                <a:latin typeface="Arial"/>
                <a:cs typeface="Arial"/>
              </a:rPr>
              <a:t> </a:t>
            </a:r>
            <a:r>
              <a:rPr lang="tr-TR" sz="3200" spc="-10" dirty="0">
                <a:latin typeface="Arial"/>
                <a:cs typeface="Arial"/>
              </a:rPr>
              <a:t>verilir.</a:t>
            </a:r>
            <a:endParaRPr lang="tr-TR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35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3400" y="914400"/>
            <a:ext cx="11353800" cy="429055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0995"/>
            <a:r>
              <a:rPr sz="3200" b="1" spc="-22" dirty="0">
                <a:solidFill>
                  <a:schemeClr val="bg1"/>
                </a:solidFill>
                <a:latin typeface="Arial"/>
                <a:cs typeface="Arial"/>
              </a:rPr>
              <a:t>4. </a:t>
            </a:r>
            <a:r>
              <a:rPr sz="3200" b="1" spc="-67" dirty="0">
                <a:solidFill>
                  <a:schemeClr val="bg1"/>
                </a:solidFill>
                <a:latin typeface="Arial"/>
                <a:cs typeface="Arial"/>
              </a:rPr>
              <a:t>Besin</a:t>
            </a:r>
            <a:r>
              <a:rPr sz="3200" b="1" spc="-138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200" b="1" spc="-32" dirty="0">
                <a:solidFill>
                  <a:schemeClr val="bg1"/>
                </a:solidFill>
                <a:latin typeface="Arial"/>
                <a:cs typeface="Arial"/>
              </a:rPr>
              <a:t>Maddeleri</a:t>
            </a:r>
            <a:endParaRPr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995" marR="3258">
              <a:lnSpc>
                <a:spcPct val="118200"/>
              </a:lnSpc>
              <a:spcBef>
                <a:spcPts val="625"/>
              </a:spcBef>
            </a:pPr>
            <a:r>
              <a:rPr sz="3200" spc="-35" dirty="0">
                <a:latin typeface="Arial"/>
                <a:cs typeface="Arial"/>
              </a:rPr>
              <a:t>Katabolizma </a:t>
            </a:r>
            <a:r>
              <a:rPr sz="3200" spc="-42" dirty="0">
                <a:latin typeface="Arial"/>
                <a:cs typeface="Arial"/>
              </a:rPr>
              <a:t>ve </a:t>
            </a:r>
            <a:r>
              <a:rPr sz="3200" spc="-35" dirty="0">
                <a:latin typeface="Arial"/>
                <a:cs typeface="Arial"/>
              </a:rPr>
              <a:t>anabolizma </a:t>
            </a:r>
            <a:r>
              <a:rPr sz="3200" spc="-16" dirty="0">
                <a:latin typeface="Arial"/>
                <a:cs typeface="Arial"/>
              </a:rPr>
              <a:t>için </a:t>
            </a:r>
            <a:r>
              <a:rPr sz="3200" spc="-29" dirty="0">
                <a:latin typeface="Arial"/>
                <a:cs typeface="Arial"/>
              </a:rPr>
              <a:t>organizmalar </a:t>
            </a:r>
            <a:r>
              <a:rPr sz="3200" spc="-22" dirty="0">
                <a:latin typeface="Arial"/>
                <a:cs typeface="Arial"/>
              </a:rPr>
              <a:t>tarafından </a:t>
            </a:r>
            <a:r>
              <a:rPr sz="3200" spc="-26" dirty="0">
                <a:latin typeface="Arial"/>
                <a:cs typeface="Arial"/>
              </a:rPr>
              <a:t>kullanılan </a:t>
            </a:r>
            <a:r>
              <a:rPr sz="3200" spc="-29" dirty="0">
                <a:latin typeface="Arial"/>
                <a:cs typeface="Arial"/>
              </a:rPr>
              <a:t>çevredeki </a:t>
            </a:r>
            <a:r>
              <a:rPr sz="3200" spc="-26" dirty="0">
                <a:latin typeface="Arial"/>
                <a:cs typeface="Arial"/>
              </a:rPr>
              <a:t>maddelere </a:t>
            </a:r>
            <a:r>
              <a:rPr sz="3200" spc="-35" dirty="0">
                <a:latin typeface="Arial"/>
                <a:cs typeface="Arial"/>
              </a:rPr>
              <a:t>besin </a:t>
            </a:r>
            <a:r>
              <a:rPr sz="3200" spc="-22" dirty="0">
                <a:latin typeface="Arial"/>
                <a:cs typeface="Arial"/>
              </a:rPr>
              <a:t>maddeleri  </a:t>
            </a:r>
            <a:r>
              <a:rPr sz="3200" spc="-38" dirty="0">
                <a:latin typeface="Arial"/>
                <a:cs typeface="Arial"/>
              </a:rPr>
              <a:t>adı </a:t>
            </a:r>
            <a:r>
              <a:rPr sz="3200" spc="-10" dirty="0">
                <a:latin typeface="Arial"/>
                <a:cs typeface="Arial"/>
              </a:rPr>
              <a:t>verilir. </a:t>
            </a:r>
            <a:r>
              <a:rPr sz="3200" spc="-45" dirty="0">
                <a:latin typeface="Arial"/>
                <a:cs typeface="Arial"/>
              </a:rPr>
              <a:t>Besin </a:t>
            </a:r>
            <a:r>
              <a:rPr sz="3200" spc="-22" dirty="0">
                <a:latin typeface="Arial"/>
                <a:cs typeface="Arial"/>
              </a:rPr>
              <a:t>maddeleri </a:t>
            </a:r>
            <a:r>
              <a:rPr sz="3200" spc="-10" dirty="0">
                <a:latin typeface="Arial"/>
                <a:cs typeface="Arial"/>
              </a:rPr>
              <a:t>iki </a:t>
            </a:r>
            <a:r>
              <a:rPr sz="3200" spc="-29" dirty="0">
                <a:latin typeface="Arial"/>
                <a:cs typeface="Arial"/>
              </a:rPr>
              <a:t>büyük </a:t>
            </a:r>
            <a:r>
              <a:rPr sz="3200" spc="-32" dirty="0">
                <a:latin typeface="Arial"/>
                <a:cs typeface="Arial"/>
              </a:rPr>
              <a:t>sınıf </a:t>
            </a:r>
            <a:r>
              <a:rPr sz="3200" spc="-26" dirty="0">
                <a:latin typeface="Arial"/>
                <a:cs typeface="Arial"/>
              </a:rPr>
              <a:t>içinde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3" dirty="0">
                <a:latin typeface="Arial"/>
                <a:cs typeface="Arial"/>
              </a:rPr>
              <a:t>toplanırlar: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99770" indent="-88775">
              <a:buAutoNum type="arabicPeriod"/>
              <a:tabLst>
                <a:tab pos="100177" algn="l"/>
              </a:tabLst>
            </a:pPr>
            <a:r>
              <a:rPr sz="3200" spc="-22" dirty="0">
                <a:latin typeface="Arial"/>
                <a:cs typeface="Arial"/>
              </a:rPr>
              <a:t>Makrobesinler, </a:t>
            </a:r>
            <a:r>
              <a:rPr sz="3200" spc="-38" dirty="0">
                <a:latin typeface="Arial"/>
                <a:cs typeface="Arial"/>
              </a:rPr>
              <a:t>çok </a:t>
            </a:r>
            <a:r>
              <a:rPr sz="3200" spc="-19" dirty="0">
                <a:latin typeface="Arial"/>
                <a:cs typeface="Arial"/>
              </a:rPr>
              <a:t>miktarda </a:t>
            </a:r>
            <a:r>
              <a:rPr sz="3200" spc="-29" dirty="0">
                <a:latin typeface="Arial"/>
                <a:cs typeface="Arial"/>
              </a:rPr>
              <a:t>gereksinim </a:t>
            </a:r>
            <a:r>
              <a:rPr sz="3200" spc="-26" dirty="0">
                <a:latin typeface="Arial"/>
                <a:cs typeface="Arial"/>
              </a:rPr>
              <a:t>duyulan</a:t>
            </a:r>
            <a:r>
              <a:rPr sz="3200" spc="-96" dirty="0">
                <a:latin typeface="Arial"/>
                <a:cs typeface="Arial"/>
              </a:rPr>
              <a:t> </a:t>
            </a:r>
            <a:r>
              <a:rPr sz="3200" spc="-19" dirty="0">
                <a:latin typeface="Arial"/>
                <a:cs typeface="Arial"/>
              </a:rPr>
              <a:t>maddelerdir.</a:t>
            </a:r>
            <a:endParaRPr sz="3200" dirty="0">
              <a:latin typeface="Arial"/>
              <a:cs typeface="Arial"/>
            </a:endParaRPr>
          </a:p>
          <a:p>
            <a:pPr>
              <a:spcBef>
                <a:spcPts val="10"/>
              </a:spcBef>
              <a:buFont typeface="Arial"/>
              <a:buAutoNum type="arabicPeriod"/>
            </a:pPr>
            <a:endParaRPr sz="3200" dirty="0">
              <a:latin typeface="Times New Roman"/>
              <a:cs typeface="Times New Roman"/>
            </a:endParaRPr>
          </a:p>
          <a:p>
            <a:pPr marL="99770" indent="-88775">
              <a:spcBef>
                <a:spcPts val="3"/>
              </a:spcBef>
              <a:buAutoNum type="arabicPeriod"/>
              <a:tabLst>
                <a:tab pos="100177" algn="l"/>
              </a:tabLst>
            </a:pPr>
            <a:r>
              <a:rPr sz="3200" spc="-19" dirty="0">
                <a:latin typeface="Arial"/>
                <a:cs typeface="Arial"/>
              </a:rPr>
              <a:t>Mikrobesinler, </a:t>
            </a:r>
            <a:r>
              <a:rPr sz="3200" spc="-64" dirty="0">
                <a:latin typeface="Arial"/>
                <a:cs typeface="Arial"/>
              </a:rPr>
              <a:t>az </a:t>
            </a:r>
            <a:r>
              <a:rPr sz="3200" spc="-19" dirty="0">
                <a:latin typeface="Arial"/>
                <a:cs typeface="Arial"/>
              </a:rPr>
              <a:t>miktarlarda </a:t>
            </a:r>
            <a:r>
              <a:rPr sz="3200" spc="-29" dirty="0">
                <a:latin typeface="Arial"/>
                <a:cs typeface="Arial"/>
              </a:rPr>
              <a:t>gereksinim </a:t>
            </a:r>
            <a:r>
              <a:rPr sz="3200" spc="-26" dirty="0">
                <a:latin typeface="Arial"/>
                <a:cs typeface="Arial"/>
              </a:rPr>
              <a:t>duyulan</a:t>
            </a:r>
            <a:r>
              <a:rPr sz="3200" spc="-71" dirty="0">
                <a:latin typeface="Arial"/>
                <a:cs typeface="Arial"/>
              </a:rPr>
              <a:t> </a:t>
            </a:r>
            <a:r>
              <a:rPr sz="3200" spc="-19" dirty="0" err="1">
                <a:latin typeface="Arial"/>
                <a:cs typeface="Arial"/>
              </a:rPr>
              <a:t>maddelerdir</a:t>
            </a:r>
            <a:r>
              <a:rPr sz="3200" spc="-19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60423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{DA58AF29-89F6-6944-83BF-856B758F1585}tf10001057</Template>
  <TotalTime>1294</TotalTime>
  <Words>1603</Words>
  <Application>Microsoft Macintosh PowerPoint</Application>
  <PresentationFormat>Geniş ekran</PresentationFormat>
  <Paragraphs>111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Symbol</vt:lpstr>
      <vt:lpstr>Tahoma</vt:lpstr>
      <vt:lpstr>Times New Roman</vt:lpstr>
      <vt:lpstr>Trebuchet MS</vt:lpstr>
      <vt:lpstr>Verdana</vt:lpstr>
      <vt:lpstr>Berlin</vt:lpstr>
      <vt:lpstr>GENEL MİKROBİYOLOJİ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MİKROBİYOLOJİ</dc:title>
  <cp:lastModifiedBy>Özgür Tecer</cp:lastModifiedBy>
  <cp:revision>139</cp:revision>
  <dcterms:created xsi:type="dcterms:W3CDTF">2018-10-10T06:12:19Z</dcterms:created>
  <dcterms:modified xsi:type="dcterms:W3CDTF">2019-12-13T18:10:22Z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2018-10-10T00:00:00Z</vt:filetime>
  </property>
</Properties>
</file>