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259" r:id="rId5"/>
    <p:sldId id="260" r:id="rId6"/>
    <p:sldId id="261" r:id="rId7"/>
    <p:sldId id="262" r:id="rId8"/>
    <p:sldId id="263"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5" d="100"/>
          <a:sy n="75" d="100"/>
        </p:scale>
        <p:origin x="1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FC9DB91-E6A2-4A73-89CD-E2F2C26CAB4B}" type="datetimeFigureOut">
              <a:rPr lang="tr-TR" smtClean="0"/>
              <a:t>3.12.2017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DB7D74-73B9-4A5A-9876-23E2B42A0D5F}" type="slidenum">
              <a:rPr lang="tr-TR" smtClean="0"/>
              <a:t>‹#›</a:t>
            </a:fld>
            <a:endParaRPr lang="tr-TR"/>
          </a:p>
        </p:txBody>
      </p:sp>
    </p:spTree>
    <p:extLst>
      <p:ext uri="{BB962C8B-B14F-4D97-AF65-F5344CB8AC3E}">
        <p14:creationId xmlns:p14="http://schemas.microsoft.com/office/powerpoint/2010/main" val="3897876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FC9DB91-E6A2-4A73-89CD-E2F2C26CAB4B}" type="datetimeFigureOut">
              <a:rPr lang="tr-TR" smtClean="0"/>
              <a:t>3.12.2017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DB7D74-73B9-4A5A-9876-23E2B42A0D5F}" type="slidenum">
              <a:rPr lang="tr-TR" smtClean="0"/>
              <a:t>‹#›</a:t>
            </a:fld>
            <a:endParaRPr lang="tr-TR"/>
          </a:p>
        </p:txBody>
      </p:sp>
    </p:spTree>
    <p:extLst>
      <p:ext uri="{BB962C8B-B14F-4D97-AF65-F5344CB8AC3E}">
        <p14:creationId xmlns:p14="http://schemas.microsoft.com/office/powerpoint/2010/main" val="1446481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FC9DB91-E6A2-4A73-89CD-E2F2C26CAB4B}" type="datetimeFigureOut">
              <a:rPr lang="tr-TR" smtClean="0"/>
              <a:t>3.12.2017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DB7D74-73B9-4A5A-9876-23E2B42A0D5F}" type="slidenum">
              <a:rPr lang="tr-TR" smtClean="0"/>
              <a:t>‹#›</a:t>
            </a:fld>
            <a:endParaRPr lang="tr-TR"/>
          </a:p>
        </p:txBody>
      </p:sp>
    </p:spTree>
    <p:extLst>
      <p:ext uri="{BB962C8B-B14F-4D97-AF65-F5344CB8AC3E}">
        <p14:creationId xmlns:p14="http://schemas.microsoft.com/office/powerpoint/2010/main" val="344446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FC9DB91-E6A2-4A73-89CD-E2F2C26CAB4B}" type="datetimeFigureOut">
              <a:rPr lang="tr-TR" smtClean="0"/>
              <a:t>3.12.2017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DB7D74-73B9-4A5A-9876-23E2B42A0D5F}" type="slidenum">
              <a:rPr lang="tr-TR" smtClean="0"/>
              <a:t>‹#›</a:t>
            </a:fld>
            <a:endParaRPr lang="tr-TR"/>
          </a:p>
        </p:txBody>
      </p:sp>
    </p:spTree>
    <p:extLst>
      <p:ext uri="{BB962C8B-B14F-4D97-AF65-F5344CB8AC3E}">
        <p14:creationId xmlns:p14="http://schemas.microsoft.com/office/powerpoint/2010/main" val="246334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FC9DB91-E6A2-4A73-89CD-E2F2C26CAB4B}" type="datetimeFigureOut">
              <a:rPr lang="tr-TR" smtClean="0"/>
              <a:t>3.12.2017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0DB7D74-73B9-4A5A-9876-23E2B42A0D5F}" type="slidenum">
              <a:rPr lang="tr-TR" smtClean="0"/>
              <a:t>‹#›</a:t>
            </a:fld>
            <a:endParaRPr lang="tr-TR"/>
          </a:p>
        </p:txBody>
      </p:sp>
    </p:spTree>
    <p:extLst>
      <p:ext uri="{BB962C8B-B14F-4D97-AF65-F5344CB8AC3E}">
        <p14:creationId xmlns:p14="http://schemas.microsoft.com/office/powerpoint/2010/main" val="391369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FC9DB91-E6A2-4A73-89CD-E2F2C26CAB4B}" type="datetimeFigureOut">
              <a:rPr lang="tr-TR" smtClean="0"/>
              <a:t>3.12.2017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0DB7D74-73B9-4A5A-9876-23E2B42A0D5F}" type="slidenum">
              <a:rPr lang="tr-TR" smtClean="0"/>
              <a:t>‹#›</a:t>
            </a:fld>
            <a:endParaRPr lang="tr-TR"/>
          </a:p>
        </p:txBody>
      </p:sp>
    </p:spTree>
    <p:extLst>
      <p:ext uri="{BB962C8B-B14F-4D97-AF65-F5344CB8AC3E}">
        <p14:creationId xmlns:p14="http://schemas.microsoft.com/office/powerpoint/2010/main" val="276898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FC9DB91-E6A2-4A73-89CD-E2F2C26CAB4B}" type="datetimeFigureOut">
              <a:rPr lang="tr-TR" smtClean="0"/>
              <a:t>3.12.2017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0DB7D74-73B9-4A5A-9876-23E2B42A0D5F}" type="slidenum">
              <a:rPr lang="tr-TR" smtClean="0"/>
              <a:t>‹#›</a:t>
            </a:fld>
            <a:endParaRPr lang="tr-TR"/>
          </a:p>
        </p:txBody>
      </p:sp>
    </p:spTree>
    <p:extLst>
      <p:ext uri="{BB962C8B-B14F-4D97-AF65-F5344CB8AC3E}">
        <p14:creationId xmlns:p14="http://schemas.microsoft.com/office/powerpoint/2010/main" val="83118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FC9DB91-E6A2-4A73-89CD-E2F2C26CAB4B}" type="datetimeFigureOut">
              <a:rPr lang="tr-TR" smtClean="0"/>
              <a:t>3.12.2017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0DB7D74-73B9-4A5A-9876-23E2B42A0D5F}" type="slidenum">
              <a:rPr lang="tr-TR" smtClean="0"/>
              <a:t>‹#›</a:t>
            </a:fld>
            <a:endParaRPr lang="tr-TR"/>
          </a:p>
        </p:txBody>
      </p:sp>
    </p:spTree>
    <p:extLst>
      <p:ext uri="{BB962C8B-B14F-4D97-AF65-F5344CB8AC3E}">
        <p14:creationId xmlns:p14="http://schemas.microsoft.com/office/powerpoint/2010/main" val="18837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FC9DB91-E6A2-4A73-89CD-E2F2C26CAB4B}" type="datetimeFigureOut">
              <a:rPr lang="tr-TR" smtClean="0"/>
              <a:t>3.12.2017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0DB7D74-73B9-4A5A-9876-23E2B42A0D5F}" type="slidenum">
              <a:rPr lang="tr-TR" smtClean="0"/>
              <a:t>‹#›</a:t>
            </a:fld>
            <a:endParaRPr lang="tr-TR"/>
          </a:p>
        </p:txBody>
      </p:sp>
    </p:spTree>
    <p:extLst>
      <p:ext uri="{BB962C8B-B14F-4D97-AF65-F5344CB8AC3E}">
        <p14:creationId xmlns:p14="http://schemas.microsoft.com/office/powerpoint/2010/main" val="2514008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FC9DB91-E6A2-4A73-89CD-E2F2C26CAB4B}" type="datetimeFigureOut">
              <a:rPr lang="tr-TR" smtClean="0"/>
              <a:t>3.12.2017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0DB7D74-73B9-4A5A-9876-23E2B42A0D5F}" type="slidenum">
              <a:rPr lang="tr-TR" smtClean="0"/>
              <a:t>‹#›</a:t>
            </a:fld>
            <a:endParaRPr lang="tr-TR"/>
          </a:p>
        </p:txBody>
      </p:sp>
    </p:spTree>
    <p:extLst>
      <p:ext uri="{BB962C8B-B14F-4D97-AF65-F5344CB8AC3E}">
        <p14:creationId xmlns:p14="http://schemas.microsoft.com/office/powerpoint/2010/main" val="2546795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FC9DB91-E6A2-4A73-89CD-E2F2C26CAB4B}" type="datetimeFigureOut">
              <a:rPr lang="tr-TR" smtClean="0"/>
              <a:t>3.12.2017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0DB7D74-73B9-4A5A-9876-23E2B42A0D5F}" type="slidenum">
              <a:rPr lang="tr-TR" smtClean="0"/>
              <a:t>‹#›</a:t>
            </a:fld>
            <a:endParaRPr lang="tr-TR"/>
          </a:p>
        </p:txBody>
      </p:sp>
    </p:spTree>
    <p:extLst>
      <p:ext uri="{BB962C8B-B14F-4D97-AF65-F5344CB8AC3E}">
        <p14:creationId xmlns:p14="http://schemas.microsoft.com/office/powerpoint/2010/main" val="423066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9DB91-E6A2-4A73-89CD-E2F2C26CAB4B}" type="datetimeFigureOut">
              <a:rPr lang="tr-TR" smtClean="0"/>
              <a:t>3.12.2017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B7D74-73B9-4A5A-9876-23E2B42A0D5F}" type="slidenum">
              <a:rPr lang="tr-TR" smtClean="0"/>
              <a:t>‹#›</a:t>
            </a:fld>
            <a:endParaRPr lang="tr-TR"/>
          </a:p>
        </p:txBody>
      </p:sp>
    </p:spTree>
    <p:extLst>
      <p:ext uri="{BB962C8B-B14F-4D97-AF65-F5344CB8AC3E}">
        <p14:creationId xmlns:p14="http://schemas.microsoft.com/office/powerpoint/2010/main" val="1761176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436180" y="5849938"/>
            <a:ext cx="3116439" cy="711200"/>
          </a:xfrm>
          <a:prstGeom prst="rect">
            <a:avLst/>
          </a:prstGeom>
        </p:spPr>
      </p:pic>
      <p:sp>
        <p:nvSpPr>
          <p:cNvPr id="2" name="Unvan 1"/>
          <p:cNvSpPr>
            <a:spLocks noGrp="1"/>
          </p:cNvSpPr>
          <p:nvPr>
            <p:ph type="ctrTitle"/>
          </p:nvPr>
        </p:nvSpPr>
        <p:spPr>
          <a:xfrm>
            <a:off x="1524000" y="1122363"/>
            <a:ext cx="9144000" cy="2319337"/>
          </a:xfrm>
        </p:spPr>
        <p:txBody>
          <a:bodyPr/>
          <a:lstStyle/>
          <a:p>
            <a:r>
              <a:rPr lang="tr-TR" dirty="0" smtClean="0">
                <a:latin typeface="Comic Sans MS" panose="030F0702030302020204" pitchFamily="66" charset="0"/>
              </a:rPr>
              <a:t>Temel Yüzme Eğitimi</a:t>
            </a:r>
            <a:br>
              <a:rPr lang="tr-TR" dirty="0" smtClean="0">
                <a:latin typeface="Comic Sans MS" panose="030F0702030302020204" pitchFamily="66" charset="0"/>
              </a:rPr>
            </a:br>
            <a:r>
              <a:rPr lang="tr-TR" dirty="0" smtClean="0">
                <a:latin typeface="Comic Sans MS" panose="030F0702030302020204" pitchFamily="66" charset="0"/>
              </a:rPr>
              <a:t>IV</a:t>
            </a:r>
            <a:endParaRPr lang="en-US" dirty="0">
              <a:latin typeface="Comic Sans MS" panose="030F0702030302020204" pitchFamily="66" charset="0"/>
            </a:endParaRPr>
          </a:p>
        </p:txBody>
      </p:sp>
      <p:sp>
        <p:nvSpPr>
          <p:cNvPr id="3" name="Alt Başlık 2"/>
          <p:cNvSpPr>
            <a:spLocks noGrp="1"/>
          </p:cNvSpPr>
          <p:nvPr>
            <p:ph type="subTitle" idx="1"/>
          </p:nvPr>
        </p:nvSpPr>
        <p:spPr>
          <a:xfrm>
            <a:off x="1422400" y="3995738"/>
            <a:ext cx="9144000" cy="1655762"/>
          </a:xfrm>
        </p:spPr>
        <p:txBody>
          <a:bodyPr>
            <a:normAutofit fontScale="92500" lnSpcReduction="10000"/>
          </a:bodyPr>
          <a:lstStyle/>
          <a:p>
            <a:r>
              <a:rPr lang="tr-TR" b="1" dirty="0" smtClean="0"/>
              <a:t>Dr. Burcu ERTAŞ DÖLEK</a:t>
            </a:r>
          </a:p>
          <a:p>
            <a:pPr>
              <a:lnSpc>
                <a:spcPct val="110000"/>
              </a:lnSpc>
            </a:pPr>
            <a:r>
              <a:rPr lang="tr-TR" sz="2200" dirty="0" smtClean="0"/>
              <a:t>Ankara Üniversitesi</a:t>
            </a:r>
          </a:p>
          <a:p>
            <a:pPr>
              <a:lnSpc>
                <a:spcPct val="110000"/>
              </a:lnSpc>
            </a:pPr>
            <a:r>
              <a:rPr lang="tr-TR" sz="2200" dirty="0" smtClean="0"/>
              <a:t>Spor Bilimleri Fakültesi</a:t>
            </a:r>
          </a:p>
          <a:p>
            <a:pPr>
              <a:lnSpc>
                <a:spcPct val="110000"/>
              </a:lnSpc>
            </a:pPr>
            <a:r>
              <a:rPr lang="tr-TR" sz="2200" dirty="0" smtClean="0"/>
              <a:t>Antrenörlük Eğitimi Bölümü</a:t>
            </a:r>
            <a:endParaRPr lang="en-US" sz="2200" dirty="0"/>
          </a:p>
        </p:txBody>
      </p:sp>
    </p:spTree>
    <p:extLst>
      <p:ext uri="{BB962C8B-B14F-4D97-AF65-F5344CB8AC3E}">
        <p14:creationId xmlns:p14="http://schemas.microsoft.com/office/powerpoint/2010/main" val="368282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5500" y="1825625"/>
            <a:ext cx="5270500" cy="4003675"/>
          </a:xfrm>
        </p:spPr>
        <p:txBody>
          <a:bodyPr>
            <a:normAutofit fontScale="77500" lnSpcReduction="20000"/>
          </a:bodyPr>
          <a:lstStyle/>
          <a:p>
            <a:pPr marL="0" indent="0" algn="just">
              <a:buNone/>
            </a:pPr>
            <a:r>
              <a:rPr lang="tr-TR" altLang="tr-TR" dirty="0" smtClean="0">
                <a:latin typeface="Comic Sans MS" panose="030F0702030302020204" pitchFamily="66" charset="0"/>
              </a:rPr>
              <a:t>	Öğrenciler </a:t>
            </a:r>
            <a:r>
              <a:rPr lang="tr-TR" altLang="tr-TR" dirty="0">
                <a:latin typeface="Comic Sans MS" panose="030F0702030302020204" pitchFamily="66" charset="0"/>
              </a:rPr>
              <a:t>başlıca noktalara konsantre oldukları zaman onları en iyi şekilde öğrenebilirler. </a:t>
            </a:r>
          </a:p>
          <a:p>
            <a:pPr marL="0" indent="0" algn="just">
              <a:buNone/>
            </a:pPr>
            <a:r>
              <a:rPr lang="tr-TR" altLang="tr-TR" dirty="0">
                <a:latin typeface="Comic Sans MS" panose="030F0702030302020204" pitchFamily="66" charset="0"/>
              </a:rPr>
              <a:t>	Her seferinde ancak bir tek öğretilecek nokta üzerinde konsantre olmak karışıklıkları önleyecektir. Öğrencilerin yüzme havuzunun çevresinde olduğu ve suya girebilecekleri zamanlarda dersin büyük bir bölümünün, antrenörün neler yapılması gerektiğini onlara anlatması yerine, öğrencilerin pratik yapması ile geçmesi önemlidir. </a:t>
            </a:r>
          </a:p>
          <a:p>
            <a:pPr marL="0" indent="0" algn="just">
              <a:buNone/>
            </a:pPr>
            <a:r>
              <a:rPr lang="tr-TR" altLang="tr-TR" dirty="0">
                <a:latin typeface="Comic Sans MS" panose="030F0702030302020204" pitchFamily="66" charset="0"/>
              </a:rPr>
              <a:t>	</a:t>
            </a:r>
            <a:endParaRPr lang="en-US" dirty="0"/>
          </a:p>
        </p:txBody>
      </p:sp>
      <p:pic>
        <p:nvPicPr>
          <p:cNvPr id="4" name="Resim 3"/>
          <p:cNvPicPr>
            <a:picLocks noChangeAspect="1"/>
          </p:cNvPicPr>
          <p:nvPr/>
        </p:nvPicPr>
        <p:blipFill>
          <a:blip r:embed="rId2"/>
          <a:stretch>
            <a:fillRect/>
          </a:stretch>
        </p:blipFill>
        <p:spPr>
          <a:xfrm>
            <a:off x="7349066" y="1825625"/>
            <a:ext cx="4131733" cy="3098800"/>
          </a:xfrm>
          <a:prstGeom prst="rect">
            <a:avLst/>
          </a:prstGeom>
        </p:spPr>
      </p:pic>
      <p:pic>
        <p:nvPicPr>
          <p:cNvPr id="2" name="Resim 1"/>
          <p:cNvPicPr>
            <a:picLocks noChangeAspect="1"/>
          </p:cNvPicPr>
          <p:nvPr/>
        </p:nvPicPr>
        <p:blipFill>
          <a:blip r:embed="rId3"/>
          <a:stretch>
            <a:fillRect/>
          </a:stretch>
        </p:blipFill>
        <p:spPr>
          <a:xfrm>
            <a:off x="0" y="6176963"/>
            <a:ext cx="2566638" cy="585267"/>
          </a:xfrm>
          <a:prstGeom prst="rect">
            <a:avLst/>
          </a:prstGeom>
        </p:spPr>
      </p:pic>
      <p:sp>
        <p:nvSpPr>
          <p:cNvPr id="5" name="Dikdörtgen 4"/>
          <p:cNvSpPr/>
          <p:nvPr/>
        </p:nvSpPr>
        <p:spPr>
          <a:xfrm>
            <a:off x="9651842" y="6392898"/>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110287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7900" y="1190625"/>
            <a:ext cx="5067300" cy="4351338"/>
          </a:xfrm>
        </p:spPr>
        <p:txBody>
          <a:bodyPr>
            <a:normAutofit fontScale="92500" lnSpcReduction="10000"/>
          </a:bodyPr>
          <a:lstStyle/>
          <a:p>
            <a:pPr marL="0" indent="0" algn="just">
              <a:buNone/>
            </a:pPr>
            <a:r>
              <a:rPr lang="tr-TR" altLang="tr-TR" dirty="0" smtClean="0">
                <a:latin typeface="Comic Sans MS" panose="030F0702030302020204" pitchFamily="66" charset="0"/>
              </a:rPr>
              <a:t>	Sporcularla </a:t>
            </a:r>
            <a:r>
              <a:rPr lang="tr-TR" altLang="tr-TR" dirty="0">
                <a:latin typeface="Comic Sans MS" panose="030F0702030302020204" pitchFamily="66" charset="0"/>
              </a:rPr>
              <a:t>bağlantı kurma konusu, sözlü açıklamalarla takviye olduğu zamanlarda bu açıklamaların </a:t>
            </a:r>
            <a:r>
              <a:rPr lang="tr-TR" altLang="tr-TR" b="1" dirty="0">
                <a:latin typeface="Comic Sans MS" panose="030F0702030302020204" pitchFamily="66" charset="0"/>
              </a:rPr>
              <a:t>olumsuz değil olumlu </a:t>
            </a:r>
            <a:r>
              <a:rPr lang="tr-TR" altLang="tr-TR" dirty="0">
                <a:latin typeface="Comic Sans MS" panose="030F0702030302020204" pitchFamily="66" charset="0"/>
              </a:rPr>
              <a:t>olması da önemlidir, örneğin, serbest yüzme stili öğretilmekte olduğu sırada "sağ dirseğini suya o kadar yakın bulundurma" demek yerine "sağ dirseğini daha yükselt" demek çok daha direkt bir mesaj olup, öğrenciye çok daha yararlı olur.</a:t>
            </a:r>
            <a:endParaRPr lang="tr-TR" altLang="tr-TR" b="1" dirty="0">
              <a:latin typeface="Comic Sans MS" panose="030F0702030302020204" pitchFamily="66" charset="0"/>
            </a:endParaRPr>
          </a:p>
          <a:p>
            <a:pPr algn="just"/>
            <a:endParaRPr lang="en-US" dirty="0"/>
          </a:p>
        </p:txBody>
      </p:sp>
      <p:pic>
        <p:nvPicPr>
          <p:cNvPr id="4" name="Resim 3"/>
          <p:cNvPicPr>
            <a:picLocks noChangeAspect="1"/>
          </p:cNvPicPr>
          <p:nvPr/>
        </p:nvPicPr>
        <p:blipFill>
          <a:blip r:embed="rId2"/>
          <a:stretch>
            <a:fillRect/>
          </a:stretch>
        </p:blipFill>
        <p:spPr>
          <a:xfrm>
            <a:off x="7346950" y="981075"/>
            <a:ext cx="2857500" cy="4286250"/>
          </a:xfrm>
          <a:prstGeom prst="rect">
            <a:avLst/>
          </a:prstGeom>
        </p:spPr>
      </p:pic>
      <p:pic>
        <p:nvPicPr>
          <p:cNvPr id="2" name="Resim 1"/>
          <p:cNvPicPr>
            <a:picLocks noChangeAspect="1"/>
          </p:cNvPicPr>
          <p:nvPr/>
        </p:nvPicPr>
        <p:blipFill>
          <a:blip r:embed="rId3"/>
          <a:stretch>
            <a:fillRect/>
          </a:stretch>
        </p:blipFill>
        <p:spPr>
          <a:xfrm>
            <a:off x="38100" y="6044666"/>
            <a:ext cx="2566638" cy="585267"/>
          </a:xfrm>
          <a:prstGeom prst="rect">
            <a:avLst/>
          </a:prstGeom>
        </p:spPr>
      </p:pic>
      <p:sp>
        <p:nvSpPr>
          <p:cNvPr id="5" name="Dikdörtgen 4"/>
          <p:cNvSpPr/>
          <p:nvPr/>
        </p:nvSpPr>
        <p:spPr>
          <a:xfrm>
            <a:off x="9651842" y="6260601"/>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259757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4940300" cy="4351338"/>
          </a:xfrm>
        </p:spPr>
        <p:txBody>
          <a:bodyPr>
            <a:normAutofit fontScale="70000" lnSpcReduction="20000"/>
          </a:bodyPr>
          <a:lstStyle/>
          <a:p>
            <a:pPr marL="0" indent="0" algn="just">
              <a:buNone/>
            </a:pPr>
            <a:r>
              <a:rPr lang="tr-TR" altLang="tr-TR" b="1" dirty="0" smtClean="0">
                <a:latin typeface="Comic Sans MS" panose="030F0702030302020204" pitchFamily="66" charset="0"/>
              </a:rPr>
              <a:t>	Hareketler </a:t>
            </a:r>
            <a:r>
              <a:rPr lang="tr-TR" altLang="tr-TR" b="1" dirty="0">
                <a:latin typeface="Comic Sans MS" panose="030F0702030302020204" pitchFamily="66" charset="0"/>
              </a:rPr>
              <a:t>ile anlatım; </a:t>
            </a:r>
            <a:r>
              <a:rPr lang="tr-TR" altLang="tr-TR" dirty="0">
                <a:latin typeface="Comic Sans MS" panose="030F0702030302020204" pitchFamily="66" charset="0"/>
              </a:rPr>
              <a:t>bazı çocuklar için bir yüzme stilinde gerekli hareketleri yapabilmeleri için kol ve bacaklarının izlemeleri gereken yolda öğretmen tarafından yönetilmeleri gerekli olabilir. Ancak bunun, öğrencinin hareketin çeşitli aşamalarında uygulanması gerektiği hakkında çok az bilgi sahibi olması veya hiç bilgi sahibi olamaması dezavantajı vardır. Azami yarar sağlanabilmesi için antrenörün de suyun içinde olması gereklidir. Dolayısıyla el hareketleri ile öğrenciyi yönetmek yöntemi çok az kullanılmalı ancak, diğer yöntemler başarılı olamayınca ve hatalı hareketleri düzeltme önlemi olarak kullanılmalıdır </a:t>
            </a:r>
          </a:p>
          <a:p>
            <a:pPr marL="0" indent="0" algn="just">
              <a:buNone/>
            </a:pPr>
            <a:endParaRPr lang="en-US" dirty="0"/>
          </a:p>
        </p:txBody>
      </p:sp>
      <p:pic>
        <p:nvPicPr>
          <p:cNvPr id="4" name="Resim 3"/>
          <p:cNvPicPr>
            <a:picLocks noChangeAspect="1"/>
          </p:cNvPicPr>
          <p:nvPr/>
        </p:nvPicPr>
        <p:blipFill>
          <a:blip r:embed="rId2"/>
          <a:stretch>
            <a:fillRect/>
          </a:stretch>
        </p:blipFill>
        <p:spPr>
          <a:xfrm>
            <a:off x="6616700" y="1825625"/>
            <a:ext cx="4572000" cy="3429000"/>
          </a:xfrm>
          <a:prstGeom prst="rect">
            <a:avLst/>
          </a:prstGeom>
        </p:spPr>
      </p:pic>
      <p:pic>
        <p:nvPicPr>
          <p:cNvPr id="2" name="Resim 1"/>
          <p:cNvPicPr>
            <a:picLocks noChangeAspect="1"/>
          </p:cNvPicPr>
          <p:nvPr/>
        </p:nvPicPr>
        <p:blipFill>
          <a:blip r:embed="rId3"/>
          <a:stretch>
            <a:fillRect/>
          </a:stretch>
        </p:blipFill>
        <p:spPr>
          <a:xfrm>
            <a:off x="0" y="6176963"/>
            <a:ext cx="2566638" cy="585267"/>
          </a:xfrm>
          <a:prstGeom prst="rect">
            <a:avLst/>
          </a:prstGeom>
        </p:spPr>
      </p:pic>
      <p:sp>
        <p:nvSpPr>
          <p:cNvPr id="5" name="Dikdörtgen 4"/>
          <p:cNvSpPr/>
          <p:nvPr/>
        </p:nvSpPr>
        <p:spPr>
          <a:xfrm>
            <a:off x="9702642" y="6392898"/>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304935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1700" y="774700"/>
            <a:ext cx="5118100" cy="5046663"/>
          </a:xfrm>
        </p:spPr>
        <p:txBody>
          <a:bodyPr>
            <a:normAutofit fontScale="77500" lnSpcReduction="20000"/>
          </a:bodyPr>
          <a:lstStyle/>
          <a:p>
            <a:pPr marL="0" indent="0" algn="just">
              <a:buNone/>
            </a:pPr>
            <a:r>
              <a:rPr lang="tr-TR" altLang="tr-TR" dirty="0" smtClean="0">
                <a:latin typeface="Comic Sans MS" panose="030F0702030302020204" pitchFamily="66" charset="0"/>
              </a:rPr>
              <a:t>	Bazı çocuklar çabuk öğrenir ve suya girdikten kısa bir süre sonra yüzmeye başlayabilirler, bazıları ise, ilk yüzme hareketlerini denemeden evvel uzun ve sabırlı bir yardım ve teşvik dönemine gerek duyabilirler. Bu teşvik döneminde kesinlikle ısrarcı ve zorlayıcı olunmamalıdır. </a:t>
            </a:r>
          </a:p>
          <a:p>
            <a:pPr marL="0" indent="0" algn="just">
              <a:buNone/>
            </a:pPr>
            <a:r>
              <a:rPr lang="tr-TR" altLang="tr-TR" dirty="0">
                <a:latin typeface="Comic Sans MS" panose="030F0702030302020204" pitchFamily="66" charset="0"/>
              </a:rPr>
              <a:t>	</a:t>
            </a:r>
            <a:r>
              <a:rPr lang="tr-TR" altLang="tr-TR" dirty="0" smtClean="0">
                <a:latin typeface="Comic Sans MS" panose="030F0702030302020204" pitchFamily="66" charset="0"/>
              </a:rPr>
              <a:t>Çocuklar öğrenmeye başlarken gayretlenirler ve dolayısıyla, ne kadar erken suya alışır, su içinde hareket yapmasını öğrenirlerse o kadar çabuk verimli şekilde yüzebilirler. Dersler daima dikkatle hazırlanmalı, öğretme durumları mümkün olduğunca ilginç ve eğlendirici yapılmalı, ilk öğretiler basit olmalı ve ulaşılabilir hedefler seçilmelidir. </a:t>
            </a:r>
          </a:p>
          <a:p>
            <a:endParaRPr lang="en-US" dirty="0"/>
          </a:p>
        </p:txBody>
      </p:sp>
      <p:pic>
        <p:nvPicPr>
          <p:cNvPr id="4" name="Resim 3"/>
          <p:cNvPicPr>
            <a:picLocks noChangeAspect="1"/>
          </p:cNvPicPr>
          <p:nvPr/>
        </p:nvPicPr>
        <p:blipFill>
          <a:blip r:embed="rId2"/>
          <a:stretch>
            <a:fillRect/>
          </a:stretch>
        </p:blipFill>
        <p:spPr>
          <a:xfrm>
            <a:off x="6883400" y="1825625"/>
            <a:ext cx="4572000" cy="3429000"/>
          </a:xfrm>
          <a:prstGeom prst="rect">
            <a:avLst/>
          </a:prstGeom>
        </p:spPr>
      </p:pic>
      <p:pic>
        <p:nvPicPr>
          <p:cNvPr id="2" name="Resim 1"/>
          <p:cNvPicPr>
            <a:picLocks noChangeAspect="1"/>
          </p:cNvPicPr>
          <p:nvPr/>
        </p:nvPicPr>
        <p:blipFill>
          <a:blip r:embed="rId3"/>
          <a:stretch>
            <a:fillRect/>
          </a:stretch>
        </p:blipFill>
        <p:spPr>
          <a:xfrm>
            <a:off x="126381" y="6019266"/>
            <a:ext cx="2566638" cy="585267"/>
          </a:xfrm>
          <a:prstGeom prst="rect">
            <a:avLst/>
          </a:prstGeom>
        </p:spPr>
      </p:pic>
      <p:sp>
        <p:nvSpPr>
          <p:cNvPr id="5" name="Dikdörtgen 4"/>
          <p:cNvSpPr/>
          <p:nvPr/>
        </p:nvSpPr>
        <p:spPr>
          <a:xfrm>
            <a:off x="9677242" y="6235201"/>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2700641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5715000" cy="1325563"/>
          </a:xfrm>
        </p:spPr>
        <p:txBody>
          <a:bodyPr>
            <a:normAutofit/>
          </a:bodyPr>
          <a:lstStyle/>
          <a:p>
            <a:r>
              <a:rPr lang="tr-TR" sz="3000" dirty="0" smtClean="0">
                <a:latin typeface="Comic Sans MS" panose="030F0702030302020204" pitchFamily="66" charset="0"/>
              </a:rPr>
              <a:t>Zaman ve tesislerin kullanımı</a:t>
            </a:r>
            <a:endParaRPr lang="en-US" sz="3000" dirty="0">
              <a:latin typeface="Comic Sans MS" panose="030F0702030302020204" pitchFamily="66" charset="0"/>
            </a:endParaRPr>
          </a:p>
        </p:txBody>
      </p:sp>
      <p:sp>
        <p:nvSpPr>
          <p:cNvPr id="3" name="İçerik Yer Tutucusu 2"/>
          <p:cNvSpPr>
            <a:spLocks noGrp="1"/>
          </p:cNvSpPr>
          <p:nvPr>
            <p:ph idx="1"/>
          </p:nvPr>
        </p:nvSpPr>
        <p:spPr>
          <a:xfrm>
            <a:off x="838200" y="1825625"/>
            <a:ext cx="6019800" cy="3724275"/>
          </a:xfrm>
        </p:spPr>
        <p:txBody>
          <a:bodyPr>
            <a:normAutofit fontScale="92500"/>
          </a:bodyPr>
          <a:lstStyle/>
          <a:p>
            <a:pPr marL="0" indent="0">
              <a:buNone/>
            </a:pPr>
            <a:r>
              <a:rPr lang="tr-TR" altLang="tr-TR" dirty="0" smtClean="0">
                <a:latin typeface="Comic Sans MS" panose="030F0702030302020204" pitchFamily="66" charset="0"/>
              </a:rPr>
              <a:t>	En etkili öğretim ortamı için, yüzme havuzunun sporcular dışındaki kişilerin kullanımına kapalı olduğu zamanalar tercih edilmelidir. Bu konu aynı zamanda daha fazla öğrencinin katılımına izin verir. Eğer mümkünse, sporcuların dikkatlerinin dağılmaması için, antrenmanlar velilerin izlemesine kapalı olarak yapılmalıdır. </a:t>
            </a:r>
          </a:p>
          <a:p>
            <a:pPr marL="0" indent="0">
              <a:buNone/>
            </a:pPr>
            <a:endParaRPr lang="en-US" dirty="0"/>
          </a:p>
        </p:txBody>
      </p:sp>
      <p:pic>
        <p:nvPicPr>
          <p:cNvPr id="4" name="Resim 3"/>
          <p:cNvPicPr>
            <a:picLocks noChangeAspect="1"/>
          </p:cNvPicPr>
          <p:nvPr/>
        </p:nvPicPr>
        <p:blipFill>
          <a:blip r:embed="rId2"/>
          <a:stretch>
            <a:fillRect/>
          </a:stretch>
        </p:blipFill>
        <p:spPr>
          <a:xfrm>
            <a:off x="8143027" y="564853"/>
            <a:ext cx="2556608" cy="1883368"/>
          </a:xfrm>
          <a:prstGeom prst="rect">
            <a:avLst/>
          </a:prstGeom>
        </p:spPr>
      </p:pic>
      <p:pic>
        <p:nvPicPr>
          <p:cNvPr id="5" name="Resim 4"/>
          <p:cNvPicPr>
            <a:picLocks noChangeAspect="1"/>
          </p:cNvPicPr>
          <p:nvPr/>
        </p:nvPicPr>
        <p:blipFill>
          <a:blip r:embed="rId3"/>
          <a:stretch>
            <a:fillRect/>
          </a:stretch>
        </p:blipFill>
        <p:spPr>
          <a:xfrm>
            <a:off x="7581900" y="2747577"/>
            <a:ext cx="4148762" cy="3592899"/>
          </a:xfrm>
          <a:prstGeom prst="rect">
            <a:avLst/>
          </a:prstGeom>
        </p:spPr>
      </p:pic>
      <p:pic>
        <p:nvPicPr>
          <p:cNvPr id="6" name="Resim 5"/>
          <p:cNvPicPr>
            <a:picLocks noChangeAspect="1"/>
          </p:cNvPicPr>
          <p:nvPr/>
        </p:nvPicPr>
        <p:blipFill>
          <a:blip r:embed="rId4"/>
          <a:stretch>
            <a:fillRect/>
          </a:stretch>
        </p:blipFill>
        <p:spPr>
          <a:xfrm>
            <a:off x="12700" y="6047842"/>
            <a:ext cx="2566638" cy="585267"/>
          </a:xfrm>
          <a:prstGeom prst="rect">
            <a:avLst/>
          </a:prstGeom>
        </p:spPr>
      </p:pic>
      <p:sp>
        <p:nvSpPr>
          <p:cNvPr id="7" name="Dikdörtgen 6"/>
          <p:cNvSpPr/>
          <p:nvPr/>
        </p:nvSpPr>
        <p:spPr>
          <a:xfrm>
            <a:off x="9580081" y="6340475"/>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1217493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546100" y="2111375"/>
            <a:ext cx="6096000" cy="3139321"/>
          </a:xfrm>
          <a:prstGeom prst="rect">
            <a:avLst/>
          </a:prstGeom>
        </p:spPr>
        <p:txBody>
          <a:bodyPr>
            <a:spAutoFit/>
          </a:bodyPr>
          <a:lstStyle/>
          <a:p>
            <a:pPr algn="just"/>
            <a:r>
              <a:rPr lang="tr-TR" altLang="tr-TR" sz="2000" dirty="0" smtClean="0">
                <a:latin typeface="Comic Sans MS" panose="030F0702030302020204" pitchFamily="66" charset="0"/>
              </a:rPr>
              <a:t>	Her </a:t>
            </a:r>
            <a:r>
              <a:rPr lang="tr-TR" altLang="tr-TR" sz="2000" dirty="0">
                <a:latin typeface="Comic Sans MS" panose="030F0702030302020204" pitchFamily="66" charset="0"/>
              </a:rPr>
              <a:t>grupta bulunabilecek yavaş öğrenen öğrenciler de unutulmamalıdırlar. Bu çocuklara ek fırsatların verilmesine özellikle çaba gösterilmelidir. Bu yapılırken, kendine güvenen, yardım ve destek sağlayan bir kişinin suyun içinde bulunmasını sağlayacak özel bir düzenleme yapılması tercih edilmelidir. Çalışmaların süresi, grupların kabiliyetlerine ve yaş gruplarındaki dikkat süreleri dikkate alınarak düzenlenmelidir.  </a:t>
            </a:r>
          </a:p>
          <a:p>
            <a:pPr algn="just"/>
            <a:r>
              <a:rPr lang="tr-TR" altLang="tr-TR" dirty="0">
                <a:latin typeface="Comic Sans MS" panose="030F0702030302020204" pitchFamily="66" charset="0"/>
              </a:rPr>
              <a:t>	</a:t>
            </a:r>
          </a:p>
        </p:txBody>
      </p:sp>
      <p:pic>
        <p:nvPicPr>
          <p:cNvPr id="7" name="Resim 6"/>
          <p:cNvPicPr>
            <a:picLocks noChangeAspect="1"/>
          </p:cNvPicPr>
          <p:nvPr/>
        </p:nvPicPr>
        <p:blipFill>
          <a:blip r:embed="rId2"/>
          <a:stretch>
            <a:fillRect/>
          </a:stretch>
        </p:blipFill>
        <p:spPr>
          <a:xfrm>
            <a:off x="7138772" y="2111375"/>
            <a:ext cx="4411877" cy="2473325"/>
          </a:xfrm>
          <a:prstGeom prst="rect">
            <a:avLst/>
          </a:prstGeom>
        </p:spPr>
      </p:pic>
      <p:pic>
        <p:nvPicPr>
          <p:cNvPr id="2" name="Resim 1"/>
          <p:cNvPicPr>
            <a:picLocks noChangeAspect="1"/>
          </p:cNvPicPr>
          <p:nvPr/>
        </p:nvPicPr>
        <p:blipFill>
          <a:blip r:embed="rId3"/>
          <a:stretch>
            <a:fillRect/>
          </a:stretch>
        </p:blipFill>
        <p:spPr>
          <a:xfrm>
            <a:off x="0" y="6095466"/>
            <a:ext cx="2566638" cy="585267"/>
          </a:xfrm>
          <a:prstGeom prst="rect">
            <a:avLst/>
          </a:prstGeom>
        </p:spPr>
      </p:pic>
      <p:sp>
        <p:nvSpPr>
          <p:cNvPr id="3" name="Dikdörtgen 2"/>
          <p:cNvSpPr/>
          <p:nvPr/>
        </p:nvSpPr>
        <p:spPr>
          <a:xfrm>
            <a:off x="9588342" y="6311401"/>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577217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6134100" cy="4351338"/>
          </a:xfrm>
        </p:spPr>
        <p:txBody>
          <a:bodyPr/>
          <a:lstStyle/>
          <a:p>
            <a:pPr marL="0" indent="0" algn="just">
              <a:buNone/>
            </a:pPr>
            <a:r>
              <a:rPr lang="tr-TR" altLang="tr-TR" dirty="0" smtClean="0">
                <a:latin typeface="Comic Sans MS" panose="030F0702030302020204" pitchFamily="66" charset="0"/>
              </a:rPr>
              <a:t>	Yeni </a:t>
            </a:r>
            <a:r>
              <a:rPr lang="tr-TR" altLang="tr-TR" dirty="0">
                <a:latin typeface="Comic Sans MS" panose="030F0702030302020204" pitchFamily="66" charset="0"/>
              </a:rPr>
              <a:t>öğrenmeye başlayanlar için, küçük yaş grupları için daha kısa çalışma süreleri tercih edilmeli, yaş ve seviye arttıkça süre arttırılmalıdır. Soyunma odaları ve havuzun durumu uygun ise, bir grup suyu terk ederken diğer bir grup suya girmeye hazır durumda olması gerekir. </a:t>
            </a:r>
          </a:p>
          <a:p>
            <a:pPr marL="0" indent="0">
              <a:buNone/>
            </a:pPr>
            <a:endParaRPr lang="en-US" dirty="0"/>
          </a:p>
        </p:txBody>
      </p:sp>
      <p:pic>
        <p:nvPicPr>
          <p:cNvPr id="4" name="Resim 3"/>
          <p:cNvPicPr>
            <a:picLocks noChangeAspect="1"/>
          </p:cNvPicPr>
          <p:nvPr/>
        </p:nvPicPr>
        <p:blipFill>
          <a:blip r:embed="rId2"/>
          <a:stretch>
            <a:fillRect/>
          </a:stretch>
        </p:blipFill>
        <p:spPr>
          <a:xfrm>
            <a:off x="7264400" y="2173288"/>
            <a:ext cx="4287157" cy="2500312"/>
          </a:xfrm>
          <a:prstGeom prst="rect">
            <a:avLst/>
          </a:prstGeom>
        </p:spPr>
      </p:pic>
      <p:pic>
        <p:nvPicPr>
          <p:cNvPr id="2" name="Resim 1"/>
          <p:cNvPicPr>
            <a:picLocks noChangeAspect="1"/>
          </p:cNvPicPr>
          <p:nvPr/>
        </p:nvPicPr>
        <p:blipFill>
          <a:blip r:embed="rId3"/>
          <a:stretch>
            <a:fillRect/>
          </a:stretch>
        </p:blipFill>
        <p:spPr>
          <a:xfrm>
            <a:off x="0" y="6057366"/>
            <a:ext cx="2566638" cy="585267"/>
          </a:xfrm>
          <a:prstGeom prst="rect">
            <a:avLst/>
          </a:prstGeom>
        </p:spPr>
      </p:pic>
      <p:sp>
        <p:nvSpPr>
          <p:cNvPr id="5" name="Dikdörtgen 4"/>
          <p:cNvSpPr/>
          <p:nvPr/>
        </p:nvSpPr>
        <p:spPr>
          <a:xfrm>
            <a:off x="9728042" y="6273301"/>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428535832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Words>
  <Application>Microsoft Office PowerPoint</Application>
  <PresentationFormat>Geniş ekran</PresentationFormat>
  <Paragraphs>24</Paragraphs>
  <Slides>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Arial</vt:lpstr>
      <vt:lpstr>Calibri</vt:lpstr>
      <vt:lpstr>Calibri Light</vt:lpstr>
      <vt:lpstr>Comic Sans MS</vt:lpstr>
      <vt:lpstr>Office Teması</vt:lpstr>
      <vt:lpstr>Temel Yüzme Eğitimi IV</vt:lpstr>
      <vt:lpstr>PowerPoint Sunusu</vt:lpstr>
      <vt:lpstr>PowerPoint Sunusu</vt:lpstr>
      <vt:lpstr>PowerPoint Sunusu</vt:lpstr>
      <vt:lpstr>PowerPoint Sunusu</vt:lpstr>
      <vt:lpstr>Zaman ve tesislerin kullanımı</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Yüzme Eğitimi IV</dc:title>
  <dc:creator>BURCU</dc:creator>
  <cp:lastModifiedBy>BURCU</cp:lastModifiedBy>
  <cp:revision>1</cp:revision>
  <dcterms:created xsi:type="dcterms:W3CDTF">2017-12-02T23:16:49Z</dcterms:created>
  <dcterms:modified xsi:type="dcterms:W3CDTF">2017-12-02T23:17:02Z</dcterms:modified>
</cp:coreProperties>
</file>