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34ECAA-891E-416B-A79F-7DFD4541415A}" type="datetimeFigureOut">
              <a:rPr lang="tr-TR" smtClean="0"/>
              <a:t>3.12.2020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AE9A8D-05C6-4F80-9A45-8F1964611EC4}" type="slidenum">
              <a:rPr lang="tr-TR" smtClean="0"/>
              <a:t>‹#›</a:t>
            </a:fld>
            <a:endParaRPr lang="tr-TR"/>
          </a:p>
        </p:txBody>
      </p:sp>
    </p:spTree>
    <p:extLst>
      <p:ext uri="{BB962C8B-B14F-4D97-AF65-F5344CB8AC3E}">
        <p14:creationId xmlns:p14="http://schemas.microsoft.com/office/powerpoint/2010/main" val="423676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138B703D-8F46-4509-95F2-A13F5F76C14D}" type="slidenum">
              <a:rPr lang="tr-TR" altLang="tr-TR" sz="1200" b="0"/>
              <a:pPr algn="r">
                <a:buFontTx/>
                <a:buNone/>
              </a:pPr>
              <a:t>1</a:t>
            </a:fld>
            <a:endParaRPr lang="tr-TR" altLang="tr-TR" sz="1200" b="0"/>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1364809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BBE972A7-640B-494E-B9C7-7D764354C119}" type="slidenum">
              <a:rPr lang="tr-TR" altLang="tr-TR" sz="1200" b="0"/>
              <a:pPr algn="r">
                <a:buFontTx/>
                <a:buNone/>
              </a:pPr>
              <a:t>3</a:t>
            </a:fld>
            <a:endParaRPr lang="tr-TR" altLang="tr-TR" sz="1200" b="0"/>
          </a:p>
        </p:txBody>
      </p:sp>
      <p:sp>
        <p:nvSpPr>
          <p:cNvPr id="7171" name="Rectangle 2"/>
          <p:cNvSpPr>
            <a:spLocks noRo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4253910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CBEC940B-9FD3-4685-A831-8FA34291775A}" type="slidenum">
              <a:rPr lang="tr-TR" altLang="tr-TR" sz="1200" b="0"/>
              <a:pPr algn="r">
                <a:buFontTx/>
                <a:buNone/>
              </a:pPr>
              <a:t>4</a:t>
            </a:fld>
            <a:endParaRPr lang="tr-TR" altLang="tr-TR" sz="1200" b="0"/>
          </a:p>
        </p:txBody>
      </p:sp>
      <p:sp>
        <p:nvSpPr>
          <p:cNvPr id="9219" name="Rectangle 2"/>
          <p:cNvSpPr>
            <a:spLocks noRo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3944949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0A526892-B461-411F-BE7F-88450CE6926F}" type="slidenum">
              <a:rPr lang="tr-TR" altLang="tr-TR" sz="1200" b="0"/>
              <a:pPr algn="r">
                <a:buFontTx/>
                <a:buNone/>
              </a:pPr>
              <a:t>5</a:t>
            </a:fld>
            <a:endParaRPr lang="tr-TR" altLang="tr-TR" sz="1200" b="0"/>
          </a:p>
        </p:txBody>
      </p:sp>
      <p:sp>
        <p:nvSpPr>
          <p:cNvPr id="11267" name="Rectangle 2"/>
          <p:cNvSpPr>
            <a:spLocks noRot="1" noChangeArrowheads="1" noTextEdit="1"/>
          </p:cNvSpPr>
          <p:nvPr>
            <p:ph type="sldImg"/>
          </p:nvPr>
        </p:nvSpPr>
        <p:spPr>
          <a:ln/>
        </p:spPr>
      </p:sp>
      <p:sp>
        <p:nvSpPr>
          <p:cNvPr id="11268"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24292975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ECBE257C-1D49-4D10-AAD6-04A31D3E32F0}" type="slidenum">
              <a:rPr lang="tr-TR" altLang="tr-TR" sz="1200" b="0"/>
              <a:pPr algn="r">
                <a:buFontTx/>
                <a:buNone/>
              </a:pPr>
              <a:t>6</a:t>
            </a:fld>
            <a:endParaRPr lang="tr-TR" altLang="tr-TR" sz="1200" b="0"/>
          </a:p>
        </p:txBody>
      </p:sp>
      <p:sp>
        <p:nvSpPr>
          <p:cNvPr id="13315" name="Rectangle 2"/>
          <p:cNvSpPr>
            <a:spLocks noRo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455158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CFFEC109-56A3-4D06-B5ED-C02212E3A1FF}" type="slidenum">
              <a:rPr lang="tr-TR" altLang="tr-TR" sz="1200" b="0"/>
              <a:pPr algn="r">
                <a:buFontTx/>
                <a:buNone/>
              </a:pPr>
              <a:t>7</a:t>
            </a:fld>
            <a:endParaRPr lang="tr-TR" altLang="tr-TR" sz="1200" b="0"/>
          </a:p>
        </p:txBody>
      </p:sp>
      <p:sp>
        <p:nvSpPr>
          <p:cNvPr id="15363" name="Rectangle 2"/>
          <p:cNvSpPr>
            <a:spLocks noRo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3386717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1C927444-D0D8-43A5-9952-317DA2E7CEFE}" type="slidenum">
              <a:rPr lang="tr-TR" altLang="tr-TR" sz="1200" b="0"/>
              <a:pPr algn="r">
                <a:buFontTx/>
                <a:buNone/>
              </a:pPr>
              <a:t>8</a:t>
            </a:fld>
            <a:endParaRPr lang="tr-TR" altLang="tr-TR" sz="1200" b="0"/>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4254973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331265FF-9E53-4163-BE22-1AF8CA2C1DBF}" type="slidenum">
              <a:rPr lang="tr-TR" altLang="tr-TR" sz="1200" b="0"/>
              <a:pPr algn="r">
                <a:buFontTx/>
                <a:buNone/>
              </a:pPr>
              <a:t>9</a:t>
            </a:fld>
            <a:endParaRPr lang="tr-TR" altLang="tr-TR" sz="1200" b="0"/>
          </a:p>
        </p:txBody>
      </p:sp>
      <p:sp>
        <p:nvSpPr>
          <p:cNvPr id="19459" name="Rectangle 2"/>
          <p:cNvSpPr>
            <a:spLocks noRo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1813020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BBE92E7-A12A-4195-A584-655B02B6718F}"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3266940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BE92E7-A12A-4195-A584-655B02B6718F}"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1839499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BE92E7-A12A-4195-A584-655B02B6718F}"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706135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Başlık, Küçük Resim ve Metin">
    <p:spTree>
      <p:nvGrpSpPr>
        <p:cNvPr id="1" name=""/>
        <p:cNvGrpSpPr/>
        <p:nvPr/>
      </p:nvGrpSpPr>
      <p:grpSpPr>
        <a:xfrm>
          <a:off x="0" y="0"/>
          <a:ext cx="0" cy="0"/>
          <a:chOff x="0" y="0"/>
          <a:chExt cx="0" cy="0"/>
        </a:xfrm>
      </p:grpSpPr>
      <p:sp>
        <p:nvSpPr>
          <p:cNvPr id="2" name="Unvan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Çevrimiçi Resim Yer Tutucusu 2"/>
          <p:cNvSpPr>
            <a:spLocks noGrp="1"/>
          </p:cNvSpPr>
          <p:nvPr>
            <p:ph type="clipArt" sz="half" idx="1"/>
          </p:nvPr>
        </p:nvSpPr>
        <p:spPr>
          <a:xfrm>
            <a:off x="609600" y="1600201"/>
            <a:ext cx="5384800" cy="4525963"/>
          </a:xfrm>
        </p:spPr>
        <p:txBody>
          <a:bodyPr/>
          <a:lstStyle/>
          <a:p>
            <a:pPr lvl="0"/>
            <a:endParaRPr lang="tr-TR" noProof="0" smtClean="0"/>
          </a:p>
        </p:txBody>
      </p:sp>
      <p:sp>
        <p:nvSpPr>
          <p:cNvPr id="4" name="Metin Yer Tutucusu 3"/>
          <p:cNvSpPr>
            <a:spLocks noGrp="1"/>
          </p:cNvSpPr>
          <p:nvPr>
            <p:ph type="body" sz="half" idx="2"/>
          </p:nvPr>
        </p:nvSpPr>
        <p:spPr>
          <a:xfrm>
            <a:off x="6197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lt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ltLang="tr-TR"/>
          </a:p>
        </p:txBody>
      </p:sp>
      <p:sp>
        <p:nvSpPr>
          <p:cNvPr id="7" name="Rectangle 6"/>
          <p:cNvSpPr>
            <a:spLocks noGrp="1" noChangeArrowheads="1"/>
          </p:cNvSpPr>
          <p:nvPr>
            <p:ph type="sldNum" sz="quarter" idx="12"/>
          </p:nvPr>
        </p:nvSpPr>
        <p:spPr>
          <a:ln/>
        </p:spPr>
        <p:txBody>
          <a:bodyPr/>
          <a:lstStyle>
            <a:lvl1pPr>
              <a:defRPr/>
            </a:lvl1pPr>
          </a:lstStyle>
          <a:p>
            <a:pPr>
              <a:defRPr/>
            </a:pPr>
            <a:fld id="{8D5EDE88-EBEC-4CA5-B23C-35B5168098BE}" type="slidenum">
              <a:rPr lang="tr-TR" altLang="tr-TR"/>
              <a:pPr>
                <a:defRPr/>
              </a:pPr>
              <a:t>‹#›</a:t>
            </a:fld>
            <a:endParaRPr lang="tr-TR" altLang="tr-TR"/>
          </a:p>
        </p:txBody>
      </p:sp>
    </p:spTree>
    <p:extLst>
      <p:ext uri="{BB962C8B-B14F-4D97-AF65-F5344CB8AC3E}">
        <p14:creationId xmlns:p14="http://schemas.microsoft.com/office/powerpoint/2010/main" val="16197707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609600" y="274639"/>
            <a:ext cx="10972800" cy="58515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lt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ltLang="tr-TR"/>
          </a:p>
        </p:txBody>
      </p:sp>
      <p:sp>
        <p:nvSpPr>
          <p:cNvPr id="5" name="Rectangle 6"/>
          <p:cNvSpPr>
            <a:spLocks noGrp="1" noChangeArrowheads="1"/>
          </p:cNvSpPr>
          <p:nvPr>
            <p:ph type="sldNum" sz="quarter" idx="12"/>
          </p:nvPr>
        </p:nvSpPr>
        <p:spPr>
          <a:ln/>
        </p:spPr>
        <p:txBody>
          <a:bodyPr/>
          <a:lstStyle>
            <a:lvl1pPr>
              <a:defRPr/>
            </a:lvl1pPr>
          </a:lstStyle>
          <a:p>
            <a:pPr>
              <a:defRPr/>
            </a:pPr>
            <a:fld id="{3E5C7E51-564B-4DA1-9741-6AEABB978189}" type="slidenum">
              <a:rPr lang="tr-TR" altLang="tr-TR"/>
              <a:pPr>
                <a:defRPr/>
              </a:pPr>
              <a:t>‹#›</a:t>
            </a:fld>
            <a:endParaRPr lang="tr-TR" altLang="tr-TR"/>
          </a:p>
        </p:txBody>
      </p:sp>
    </p:spTree>
    <p:extLst>
      <p:ext uri="{BB962C8B-B14F-4D97-AF65-F5344CB8AC3E}">
        <p14:creationId xmlns:p14="http://schemas.microsoft.com/office/powerpoint/2010/main" val="3010754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BE92E7-A12A-4195-A584-655B02B6718F}"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3032443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BBE92E7-A12A-4195-A584-655B02B6718F}"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3975190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BBE92E7-A12A-4195-A584-655B02B6718F}" type="datetimeFigureOut">
              <a:rPr lang="tr-TR" smtClean="0"/>
              <a:t>3.12.2020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1356196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BBE92E7-A12A-4195-A584-655B02B6718F}" type="datetimeFigureOut">
              <a:rPr lang="tr-TR" smtClean="0"/>
              <a:t>3.12.2020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464965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BBE92E7-A12A-4195-A584-655B02B6718F}" type="datetimeFigureOut">
              <a:rPr lang="tr-TR" smtClean="0"/>
              <a:t>3.12.2020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4191916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BE92E7-A12A-4195-A584-655B02B6718F}" type="datetimeFigureOut">
              <a:rPr lang="tr-TR" smtClean="0"/>
              <a:t>3.12.2020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1694704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BE92E7-A12A-4195-A584-655B02B6718F}" type="datetimeFigureOut">
              <a:rPr lang="tr-TR" smtClean="0"/>
              <a:t>3.12.2020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2283244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BE92E7-A12A-4195-A584-655B02B6718F}" type="datetimeFigureOut">
              <a:rPr lang="tr-TR" smtClean="0"/>
              <a:t>3.12.2020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3183232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BE92E7-A12A-4195-A584-655B02B6718F}" type="datetimeFigureOut">
              <a:rPr lang="tr-TR" smtClean="0"/>
              <a:t>3.12.2020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697C2A-6660-47E3-B330-5615BF9BB524}" type="slidenum">
              <a:rPr lang="tr-TR" smtClean="0"/>
              <a:t>‹#›</a:t>
            </a:fld>
            <a:endParaRPr lang="tr-TR"/>
          </a:p>
        </p:txBody>
      </p:sp>
    </p:spTree>
    <p:extLst>
      <p:ext uri="{BB962C8B-B14F-4D97-AF65-F5344CB8AC3E}">
        <p14:creationId xmlns:p14="http://schemas.microsoft.com/office/powerpoint/2010/main" val="32633189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713039" y="2414589"/>
            <a:ext cx="5689600" cy="3024187"/>
          </a:xfrm>
        </p:spPr>
        <p:txBody>
          <a:bodyPr anchor="ctr">
            <a:normAutofit fontScale="90000"/>
          </a:bodyPr>
          <a:lstStyle/>
          <a:p>
            <a:pPr eaLnBrk="1" hangingPunct="1"/>
            <a:r>
              <a:rPr lang="tr-TR" altLang="tr-TR" sz="2400" dirty="0">
                <a:latin typeface="Times New Roman" panose="02020603050405020304" pitchFamily="18" charset="0"/>
                <a:cs typeface="Times New Roman" panose="02020603050405020304" pitchFamily="18" charset="0"/>
              </a:rPr>
              <a:t>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KIRSAL YOLLAR DERSİ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2</a:t>
            </a:r>
            <a:r>
              <a:rPr lang="tr-TR" altLang="tr-TR" sz="2400" dirty="0" smtClean="0">
                <a:latin typeface="Times New Roman" panose="02020603050405020304" pitchFamily="18" charset="0"/>
                <a:cs typeface="Times New Roman" panose="02020603050405020304" pitchFamily="18" charset="0"/>
              </a:rPr>
              <a:t>. HAFTA</a:t>
            </a:r>
            <a:br>
              <a:rPr lang="tr-TR" altLang="tr-TR" sz="2400" dirty="0" smtClean="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r>
              <a:rPr lang="tr-TR" altLang="tr-TR" sz="2400" dirty="0" smtClean="0">
                <a:latin typeface="Times New Roman" panose="02020603050405020304" pitchFamily="18" charset="0"/>
                <a:cs typeface="Times New Roman" panose="02020603050405020304" pitchFamily="18" charset="0"/>
              </a:rPr>
              <a:t/>
            </a:r>
            <a:br>
              <a:rPr lang="tr-TR" altLang="tr-TR" sz="2400" dirty="0" smtClean="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r>
              <a:rPr lang="tr-TR" altLang="tr-TR" sz="2400" dirty="0" err="1" smtClean="0">
                <a:latin typeface="Times New Roman" panose="02020603050405020304" pitchFamily="18" charset="0"/>
                <a:cs typeface="Times New Roman" panose="02020603050405020304" pitchFamily="18" charset="0"/>
              </a:rPr>
              <a:t>Doç.Dr</a:t>
            </a:r>
            <a:r>
              <a:rPr lang="tr-TR" altLang="tr-TR" sz="2400" dirty="0" smtClean="0">
                <a:latin typeface="Times New Roman" panose="02020603050405020304" pitchFamily="18" charset="0"/>
                <a:cs typeface="Times New Roman" panose="02020603050405020304" pitchFamily="18" charset="0"/>
              </a:rPr>
              <a:t>. Havva Eylem POLAT</a:t>
            </a: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endParaRPr lang="tr-TR" altLang="tr-TR" sz="4400" b="1" dirty="0"/>
          </a:p>
        </p:txBody>
      </p:sp>
      <p:sp>
        <p:nvSpPr>
          <p:cNvPr id="3075" name="Text Box 10"/>
          <p:cNvSpPr txBox="1">
            <a:spLocks noChangeArrowheads="1"/>
          </p:cNvSpPr>
          <p:nvPr/>
        </p:nvSpPr>
        <p:spPr bwMode="auto">
          <a:xfrm>
            <a:off x="2424114" y="333376"/>
            <a:ext cx="5978525" cy="208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spcBef>
                <a:spcPct val="50000"/>
              </a:spcBef>
              <a:buFontTx/>
              <a:buNone/>
            </a:pPr>
            <a:r>
              <a:rPr lang="tr-TR" altLang="tr-TR" sz="3000" b="0">
                <a:latin typeface="Times New Roman" panose="02020603050405020304" pitchFamily="18" charset="0"/>
                <a:cs typeface="Times New Roman" panose="02020603050405020304" pitchFamily="18" charset="0"/>
              </a:rPr>
              <a:t>ANKARA ÜNİVERSİTESİ</a:t>
            </a:r>
          </a:p>
          <a:p>
            <a:pPr eaLnBrk="1" hangingPunct="1">
              <a:spcBef>
                <a:spcPct val="50000"/>
              </a:spcBef>
              <a:buFontTx/>
              <a:buNone/>
            </a:pPr>
            <a:r>
              <a:rPr lang="tr-TR" altLang="tr-TR" sz="2700" b="0">
                <a:latin typeface="Times New Roman" panose="02020603050405020304" pitchFamily="18" charset="0"/>
                <a:cs typeface="Times New Roman" panose="02020603050405020304" pitchFamily="18" charset="0"/>
              </a:rPr>
              <a:t>ZİRAAT FAKÜLTESİ</a:t>
            </a:r>
          </a:p>
          <a:p>
            <a:pPr eaLnBrk="1" hangingPunct="1">
              <a:spcBef>
                <a:spcPct val="50000"/>
              </a:spcBef>
              <a:buFontTx/>
              <a:buNone/>
            </a:pPr>
            <a:r>
              <a:rPr lang="tr-TR" altLang="tr-TR" sz="2000" b="0">
                <a:latin typeface="Times New Roman" panose="02020603050405020304" pitchFamily="18" charset="0"/>
                <a:cs typeface="Times New Roman" panose="02020603050405020304" pitchFamily="18" charset="0"/>
              </a:rPr>
              <a:t>TARIMSAL YAPILAR VE SULAMA  BÖLÜMÜ</a:t>
            </a:r>
          </a:p>
          <a:p>
            <a:pPr eaLnBrk="1" hangingPunct="1">
              <a:spcBef>
                <a:spcPct val="50000"/>
              </a:spcBef>
              <a:buFontTx/>
              <a:buNone/>
            </a:pPr>
            <a:endParaRPr lang="tr-TR" altLang="tr-TR" sz="2000" b="0">
              <a:latin typeface="Verdana" panose="020B0604030504040204" pitchFamily="34" charset="0"/>
            </a:endParaRPr>
          </a:p>
        </p:txBody>
      </p:sp>
    </p:spTree>
    <p:extLst>
      <p:ext uri="{BB962C8B-B14F-4D97-AF65-F5344CB8AC3E}">
        <p14:creationId xmlns:p14="http://schemas.microsoft.com/office/powerpoint/2010/main" val="1038686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5123" name="Text Box 5"/>
          <p:cNvSpPr txBox="1">
            <a:spLocks noChangeArrowheads="1"/>
          </p:cNvSpPr>
          <p:nvPr/>
        </p:nvSpPr>
        <p:spPr bwMode="auto">
          <a:xfrm>
            <a:off x="2351089" y="2025650"/>
            <a:ext cx="8027987"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justLow" eaLnBrk="1" hangingPunct="1">
              <a:spcBef>
                <a:spcPct val="50000"/>
              </a:spcBef>
              <a:buFontTx/>
              <a:buNone/>
            </a:pPr>
            <a:r>
              <a:rPr lang="tr-TR" altLang="tr-TR" sz="1800" b="0"/>
              <a:t>Karayolu geometrik elemanları kapsamında </a:t>
            </a:r>
            <a:r>
              <a:rPr lang="tr-TR" altLang="tr-TR" sz="1800" b="0">
                <a:solidFill>
                  <a:srgbClr val="CC0000"/>
                </a:solidFill>
              </a:rPr>
              <a:t>görüş mesafesi, devir, yatay eksen, düşey eksen ve yatay düşey eksen kombinasyonu ve/veya uyumu, bunların tasarım ilkeleri ve kriterleri</a:t>
            </a:r>
            <a:r>
              <a:rPr lang="tr-TR" altLang="tr-TR" sz="1800" b="0"/>
              <a:t> ile ile ilgili hususlara yer verilecektir.</a:t>
            </a:r>
            <a:r>
              <a:rPr lang="tr-TR" altLang="tr-TR" sz="1800"/>
              <a:t> </a:t>
            </a:r>
          </a:p>
        </p:txBody>
      </p:sp>
    </p:spTree>
    <p:extLst>
      <p:ext uri="{BB962C8B-B14F-4D97-AF65-F5344CB8AC3E}">
        <p14:creationId xmlns:p14="http://schemas.microsoft.com/office/powerpoint/2010/main" val="28244081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6147" name="Text Box 4"/>
          <p:cNvSpPr txBox="1">
            <a:spLocks noChangeArrowheads="1"/>
          </p:cNvSpPr>
          <p:nvPr/>
        </p:nvSpPr>
        <p:spPr bwMode="auto">
          <a:xfrm>
            <a:off x="2351089" y="1628776"/>
            <a:ext cx="8027987" cy="243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justLow" eaLnBrk="1" hangingPunct="1">
              <a:spcBef>
                <a:spcPct val="50000"/>
              </a:spcBef>
              <a:buFontTx/>
              <a:buNone/>
            </a:pPr>
            <a:r>
              <a:rPr lang="tr-TR" altLang="tr-TR" sz="1800" b="0"/>
              <a:t>1. Görüş Mesafesi</a:t>
            </a:r>
          </a:p>
          <a:p>
            <a:pPr algn="justLow" eaLnBrk="1" hangingPunct="1">
              <a:spcBef>
                <a:spcPct val="50000"/>
              </a:spcBef>
              <a:buFontTx/>
              <a:buNone/>
            </a:pPr>
            <a:r>
              <a:rPr lang="tr-TR" altLang="tr-TR" sz="1800" b="0"/>
              <a:t>    1.1 Duruş Görüş Mesafesi (DGM)</a:t>
            </a:r>
          </a:p>
          <a:p>
            <a:pPr algn="justLow" eaLnBrk="1" hangingPunct="1">
              <a:spcBef>
                <a:spcPct val="50000"/>
              </a:spcBef>
              <a:buFontTx/>
              <a:buNone/>
            </a:pPr>
            <a:r>
              <a:rPr lang="tr-TR" altLang="tr-TR" sz="1800" b="0"/>
              <a:t>    1.2. Geçiş Görüş Mesafesi (GGM)</a:t>
            </a:r>
          </a:p>
          <a:p>
            <a:pPr algn="justLow" eaLnBrk="1" hangingPunct="1">
              <a:spcBef>
                <a:spcPct val="50000"/>
              </a:spcBef>
              <a:buFontTx/>
              <a:buNone/>
            </a:pPr>
            <a:r>
              <a:rPr lang="tr-TR" altLang="tr-TR" sz="1800" b="0"/>
              <a:t>    1.3 İki Şeritli Karayollarında Geçiş Olanaklarını Artırma Yöntemleri</a:t>
            </a:r>
          </a:p>
          <a:p>
            <a:pPr algn="justLow" eaLnBrk="1" hangingPunct="1">
              <a:spcBef>
                <a:spcPct val="50000"/>
              </a:spcBef>
              <a:buFontTx/>
              <a:buNone/>
            </a:pPr>
            <a:r>
              <a:rPr lang="tr-TR" altLang="tr-TR" sz="1800" b="0"/>
              <a:t>       1.3.1.Geçiş Şeridi</a:t>
            </a:r>
          </a:p>
          <a:p>
            <a:pPr algn="justLow" eaLnBrk="1" hangingPunct="1">
              <a:spcBef>
                <a:spcPct val="50000"/>
              </a:spcBef>
              <a:buFontTx/>
              <a:buNone/>
            </a:pPr>
            <a:r>
              <a:rPr lang="tr-TR" altLang="tr-TR" sz="1800" b="0"/>
              <a:t>       1.3.2. Geçiş Cepheleri</a:t>
            </a:r>
            <a:r>
              <a:rPr lang="tr-TR" altLang="tr-TR" sz="1800"/>
              <a:t> </a:t>
            </a:r>
          </a:p>
        </p:txBody>
      </p:sp>
    </p:spTree>
    <p:extLst>
      <p:ext uri="{BB962C8B-B14F-4D97-AF65-F5344CB8AC3E}">
        <p14:creationId xmlns:p14="http://schemas.microsoft.com/office/powerpoint/2010/main" val="22087052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154627" name="Text Box 3"/>
          <p:cNvSpPr txBox="1">
            <a:spLocks noChangeArrowheads="1"/>
          </p:cNvSpPr>
          <p:nvPr/>
        </p:nvSpPr>
        <p:spPr bwMode="auto">
          <a:xfrm>
            <a:off x="1992313" y="1341438"/>
            <a:ext cx="7993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tr-TR" altLang="tr-TR" sz="2400">
                <a:solidFill>
                  <a:schemeClr val="accent2"/>
                </a:solidFill>
                <a:effectLst>
                  <a:outerShdw blurRad="38100" dist="38100" dir="2700000" algn="tl">
                    <a:srgbClr val="C0C0C0"/>
                  </a:outerShdw>
                </a:effectLst>
                <a:latin typeface="Comic Sans MS" panose="030F0702030302020204" pitchFamily="66" charset="0"/>
              </a:rPr>
              <a:t>1.GÖRÜŞ MESAFESİ</a:t>
            </a:r>
          </a:p>
        </p:txBody>
      </p:sp>
      <p:sp>
        <p:nvSpPr>
          <p:cNvPr id="8196" name="Text Box 4"/>
          <p:cNvSpPr txBox="1">
            <a:spLocks noChangeArrowheads="1"/>
          </p:cNvSpPr>
          <p:nvPr/>
        </p:nvSpPr>
        <p:spPr bwMode="auto">
          <a:xfrm>
            <a:off x="1919289" y="2025651"/>
            <a:ext cx="8459787" cy="270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justLow" eaLnBrk="1" hangingPunct="1">
              <a:spcBef>
                <a:spcPct val="50000"/>
              </a:spcBef>
              <a:buFontTx/>
              <a:buNone/>
            </a:pPr>
            <a:r>
              <a:rPr lang="tr-TR" altLang="tr-TR" sz="1800" b="0"/>
              <a:t>Taşıtların, karayolunda güvenle hareket edebilmeleri için sürücülerin önlerindeki yol kesimini görebilmeleri çok büyük önem taşımaktadır. Karayollarında seyir eden motorlu taşıtların takip ettikleri yörünge ve hızları, yeteneği, eğitimi ve deneyimi oldukça farklı sürücülerin kontrolü altındadır.</a:t>
            </a:r>
          </a:p>
          <a:p>
            <a:pPr algn="justLow" eaLnBrk="1" hangingPunct="1">
              <a:spcBef>
                <a:spcPct val="50000"/>
              </a:spcBef>
              <a:buFontTx/>
              <a:buNone/>
            </a:pPr>
            <a:r>
              <a:rPr lang="tr-TR" altLang="tr-TR" sz="1800" b="0"/>
              <a:t>Yol güvenliği açısından, tüm karayollarında sürücünün önünde beklenmeyen bir nesne ile karşılaştığında, ona çarpmadan durabilmesi için gereken Duruş Görüş Mesafesi (DGM) ile iki şeritli karayollarında, sürücülerin önlerindeki taşıtı geçerken, karşı şeridi çarpışma riski olmadan kullanabilmeleri için gereken Geçiş Görüş Mesafesi (GGM) tasarımcı tarafından dikkate alınmalıdır.</a:t>
            </a:r>
          </a:p>
        </p:txBody>
      </p:sp>
    </p:spTree>
    <p:extLst>
      <p:ext uri="{BB962C8B-B14F-4D97-AF65-F5344CB8AC3E}">
        <p14:creationId xmlns:p14="http://schemas.microsoft.com/office/powerpoint/2010/main" val="9925882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156675" name="Text Box 3"/>
          <p:cNvSpPr txBox="1">
            <a:spLocks noChangeArrowheads="1"/>
          </p:cNvSpPr>
          <p:nvPr/>
        </p:nvSpPr>
        <p:spPr bwMode="auto">
          <a:xfrm>
            <a:off x="1992313" y="1341438"/>
            <a:ext cx="7993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tr-TR" altLang="tr-TR" sz="2400">
                <a:solidFill>
                  <a:schemeClr val="accent2"/>
                </a:solidFill>
                <a:effectLst>
                  <a:outerShdw blurRad="38100" dist="38100" dir="2700000" algn="tl">
                    <a:srgbClr val="C0C0C0"/>
                  </a:outerShdw>
                </a:effectLst>
                <a:latin typeface="Comic Sans MS" panose="030F0702030302020204" pitchFamily="66" charset="0"/>
              </a:rPr>
              <a:t>1.1.DURUŞ GÖRÜŞ MESAFESİ(DGM)</a:t>
            </a:r>
          </a:p>
        </p:txBody>
      </p:sp>
      <p:sp>
        <p:nvSpPr>
          <p:cNvPr id="10244" name="Text Box 4"/>
          <p:cNvSpPr txBox="1">
            <a:spLocks noChangeArrowheads="1"/>
          </p:cNvSpPr>
          <p:nvPr/>
        </p:nvSpPr>
        <p:spPr bwMode="auto">
          <a:xfrm>
            <a:off x="1919289" y="2060575"/>
            <a:ext cx="8459787" cy="2427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justLow" eaLnBrk="1" hangingPunct="1">
              <a:spcBef>
                <a:spcPct val="50000"/>
              </a:spcBef>
              <a:buFontTx/>
              <a:buNone/>
            </a:pPr>
            <a:r>
              <a:rPr lang="tr-TR" altLang="tr-TR" sz="1800" b="0"/>
              <a:t>Yol güvenliğini sağlamak amacıyla sürücünün bir tehlikeyi fark edip durabilmesi için belirli bir süre ve bu sürede hıza bağlı olarak katetmesi zorunlu olan bir mesafeye ihtiyaç vardır. Bu mesafeye duruş görüş mesafesi denilmektedir. Minimum (veya emniyetli) duruş görüş mesafesi, reaksiyon süresi ile frenleme süresinin toplamı olup  aşağıdaki formüller  hesaplanmaktadır. Duruş görüş mesafesinin hesaplanmasında göz yüksekliği 1.08 m ve oble yüksekliği 0.20 m alınmaktadır.</a:t>
            </a:r>
          </a:p>
          <a:p>
            <a:pPr algn="justLow" eaLnBrk="1" hangingPunct="1">
              <a:spcBef>
                <a:spcPct val="50000"/>
              </a:spcBef>
              <a:buFontTx/>
              <a:buNone/>
            </a:pPr>
            <a:endParaRPr lang="tr-TR" altLang="tr-TR" sz="1800" b="0"/>
          </a:p>
        </p:txBody>
      </p:sp>
      <p:sp>
        <p:nvSpPr>
          <p:cNvPr id="10245" name="Rectangle 6"/>
          <p:cNvSpPr>
            <a:spLocks noChangeArrowheads="1"/>
          </p:cNvSpPr>
          <p:nvPr/>
        </p:nvSpPr>
        <p:spPr bwMode="auto">
          <a:xfrm>
            <a:off x="5931975" y="-169277"/>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graphicFrame>
        <p:nvGraphicFramePr>
          <p:cNvPr id="10246" name="Object 5"/>
          <p:cNvGraphicFramePr>
            <a:graphicFrameLocks noChangeAspect="1"/>
          </p:cNvGraphicFramePr>
          <p:nvPr/>
        </p:nvGraphicFramePr>
        <p:xfrm>
          <a:off x="2063750" y="4149726"/>
          <a:ext cx="3024188" cy="708025"/>
        </p:xfrm>
        <a:graphic>
          <a:graphicData uri="http://schemas.openxmlformats.org/presentationml/2006/ole">
            <mc:AlternateContent xmlns:mc="http://schemas.openxmlformats.org/markup-compatibility/2006">
              <mc:Choice xmlns:v="urn:schemas-microsoft-com:vml" Requires="v">
                <p:oleObj spid="_x0000_s1026" name="Denklem" r:id="rId4" imgW="1790700" imgH="419100" progId="Equation.3">
                  <p:embed/>
                </p:oleObj>
              </mc:Choice>
              <mc:Fallback>
                <p:oleObj name="Denklem" r:id="rId4" imgW="1790700" imgH="4191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63750" y="4149726"/>
                        <a:ext cx="30241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14953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158723" name="Text Box 3"/>
          <p:cNvSpPr txBox="1">
            <a:spLocks noChangeArrowheads="1"/>
          </p:cNvSpPr>
          <p:nvPr/>
        </p:nvSpPr>
        <p:spPr bwMode="auto">
          <a:xfrm>
            <a:off x="1992313" y="1341438"/>
            <a:ext cx="7993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tr-TR" altLang="tr-TR" sz="2400">
                <a:solidFill>
                  <a:schemeClr val="accent2"/>
                </a:solidFill>
                <a:effectLst>
                  <a:outerShdw blurRad="38100" dist="38100" dir="2700000" algn="tl">
                    <a:srgbClr val="C0C0C0"/>
                  </a:outerShdw>
                </a:effectLst>
                <a:latin typeface="Comic Sans MS" panose="030F0702030302020204" pitchFamily="66" charset="0"/>
              </a:rPr>
              <a:t>1.1.DURUŞ GÖRÜŞ MESAFESİ(DGM)</a:t>
            </a:r>
          </a:p>
        </p:txBody>
      </p:sp>
      <p:sp>
        <p:nvSpPr>
          <p:cNvPr id="12292" name="Text Box 4"/>
          <p:cNvSpPr txBox="1">
            <a:spLocks noChangeArrowheads="1"/>
          </p:cNvSpPr>
          <p:nvPr/>
        </p:nvSpPr>
        <p:spPr bwMode="auto">
          <a:xfrm>
            <a:off x="1919289" y="2060576"/>
            <a:ext cx="84597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justLow" eaLnBrk="1" hangingPunct="1">
              <a:spcBef>
                <a:spcPct val="50000"/>
              </a:spcBef>
              <a:buFontTx/>
              <a:buNone/>
            </a:pPr>
            <a:r>
              <a:rPr lang="tr-TR" altLang="tr-TR" sz="1800" b="0"/>
              <a:t>Eğimli arazilerde duruş görüş mesafesi aşağıdaki formülle hesaplanmaktadır.</a:t>
            </a:r>
          </a:p>
        </p:txBody>
      </p:sp>
      <p:sp>
        <p:nvSpPr>
          <p:cNvPr id="12293" name="Rectangle 5"/>
          <p:cNvSpPr>
            <a:spLocks noChangeArrowheads="1"/>
          </p:cNvSpPr>
          <p:nvPr/>
        </p:nvSpPr>
        <p:spPr bwMode="auto">
          <a:xfrm>
            <a:off x="5931975" y="-169277"/>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12294" name="Rectangle 8"/>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graphicFrame>
        <p:nvGraphicFramePr>
          <p:cNvPr id="12295" name="Object 7"/>
          <p:cNvGraphicFramePr>
            <a:graphicFrameLocks noChangeAspect="1"/>
          </p:cNvGraphicFramePr>
          <p:nvPr/>
        </p:nvGraphicFramePr>
        <p:xfrm>
          <a:off x="1847851" y="2636838"/>
          <a:ext cx="3635375" cy="742950"/>
        </p:xfrm>
        <a:graphic>
          <a:graphicData uri="http://schemas.openxmlformats.org/presentationml/2006/ole">
            <mc:AlternateContent xmlns:mc="http://schemas.openxmlformats.org/markup-compatibility/2006">
              <mc:Choice xmlns:v="urn:schemas-microsoft-com:vml" Requires="v">
                <p:oleObj spid="_x0000_s2050" name="Denklem" r:id="rId4" imgW="2286000" imgH="469900" progId="Equation.3">
                  <p:embed/>
                </p:oleObj>
              </mc:Choice>
              <mc:Fallback>
                <p:oleObj name="Denklem" r:id="rId4" imgW="2286000" imgH="4699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47851" y="2636838"/>
                        <a:ext cx="363537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296" name="Text Box 9"/>
          <p:cNvSpPr txBox="1">
            <a:spLocks noChangeArrowheads="1"/>
          </p:cNvSpPr>
          <p:nvPr/>
        </p:nvSpPr>
        <p:spPr bwMode="auto">
          <a:xfrm>
            <a:off x="1992314" y="3494088"/>
            <a:ext cx="8459787" cy="1314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l" eaLnBrk="1" hangingPunct="1">
              <a:buFontTx/>
              <a:buNone/>
            </a:pPr>
            <a:r>
              <a:rPr lang="tr-TR" altLang="tr-TR" b="0"/>
              <a:t>DGM   	                : Minimum duruş görüş mesafesi, m</a:t>
            </a:r>
          </a:p>
          <a:p>
            <a:pPr algn="l" eaLnBrk="1" hangingPunct="1">
              <a:buFontTx/>
              <a:buNone/>
            </a:pPr>
            <a:r>
              <a:rPr lang="tr-TR" altLang="tr-TR" b="0"/>
              <a:t>V   		 :Tasanın hızı, km/h </a:t>
            </a:r>
          </a:p>
          <a:p>
            <a:pPr algn="l" eaLnBrk="1" hangingPunct="1">
              <a:buFontTx/>
              <a:buNone/>
            </a:pPr>
            <a:r>
              <a:rPr lang="tr-TR" altLang="tr-TR" b="0"/>
              <a:t>T          		 :Reaksiyon süresi, 2 s</a:t>
            </a:r>
          </a:p>
          <a:p>
            <a:pPr algn="l" eaLnBrk="1" hangingPunct="1">
              <a:buFontTx/>
              <a:buNone/>
            </a:pPr>
            <a:r>
              <a:rPr lang="tr-TR" altLang="tr-TR" b="0"/>
              <a:t>a</a:t>
            </a:r>
            <a:r>
              <a:rPr lang="tr-TR" altLang="tr-TR" b="0" i="1"/>
              <a:t>    	                 </a:t>
            </a:r>
            <a:r>
              <a:rPr lang="tr-TR" altLang="tr-TR" b="0"/>
              <a:t>:Frenleme ivmesi, 3,4 m/s2.</a:t>
            </a:r>
          </a:p>
          <a:p>
            <a:pPr algn="l" eaLnBrk="1" hangingPunct="1">
              <a:buFontTx/>
              <a:buNone/>
            </a:pPr>
            <a:r>
              <a:rPr lang="tr-TR" altLang="tr-TR" b="0"/>
              <a:t>G		 :Eğim</a:t>
            </a:r>
          </a:p>
        </p:txBody>
      </p:sp>
    </p:spTree>
    <p:extLst>
      <p:ext uri="{BB962C8B-B14F-4D97-AF65-F5344CB8AC3E}">
        <p14:creationId xmlns:p14="http://schemas.microsoft.com/office/powerpoint/2010/main" val="15285007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161795" name="Text Box 3"/>
          <p:cNvSpPr txBox="1">
            <a:spLocks noChangeArrowheads="1"/>
          </p:cNvSpPr>
          <p:nvPr/>
        </p:nvSpPr>
        <p:spPr bwMode="auto">
          <a:xfrm>
            <a:off x="1992313" y="1341438"/>
            <a:ext cx="7993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tr-TR" altLang="tr-TR" sz="2400">
                <a:solidFill>
                  <a:schemeClr val="accent2"/>
                </a:solidFill>
                <a:effectLst>
                  <a:outerShdw blurRad="38100" dist="38100" dir="2700000" algn="tl">
                    <a:srgbClr val="C0C0C0"/>
                  </a:outerShdw>
                </a:effectLst>
                <a:latin typeface="Comic Sans MS" panose="030F0702030302020204" pitchFamily="66" charset="0"/>
              </a:rPr>
              <a:t>1.1.DURUŞ GÖRÜŞ MESAFESİ(DGM)</a:t>
            </a:r>
          </a:p>
        </p:txBody>
      </p:sp>
      <p:sp>
        <p:nvSpPr>
          <p:cNvPr id="14340" name="Rectangle 5"/>
          <p:cNvSpPr>
            <a:spLocks noChangeArrowheads="1"/>
          </p:cNvSpPr>
          <p:nvPr/>
        </p:nvSpPr>
        <p:spPr bwMode="auto">
          <a:xfrm>
            <a:off x="5931975" y="-169277"/>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graphicFrame>
        <p:nvGraphicFramePr>
          <p:cNvPr id="162637" name="Group 845"/>
          <p:cNvGraphicFramePr>
            <a:graphicFrameLocks noGrp="1"/>
          </p:cNvGraphicFramePr>
          <p:nvPr>
            <p:ph/>
          </p:nvPr>
        </p:nvGraphicFramePr>
        <p:xfrm>
          <a:off x="1992313" y="2051051"/>
          <a:ext cx="7416800" cy="4627563"/>
        </p:xfrm>
        <a:graphic>
          <a:graphicData uri="http://schemas.openxmlformats.org/drawingml/2006/table">
            <a:tbl>
              <a:tblPr/>
              <a:tblGrid>
                <a:gridCol w="792162"/>
                <a:gridCol w="1439863"/>
                <a:gridCol w="1441450"/>
                <a:gridCol w="647700"/>
                <a:gridCol w="574675"/>
                <a:gridCol w="504825"/>
                <a:gridCol w="649287"/>
                <a:gridCol w="792163"/>
                <a:gridCol w="574675"/>
              </a:tblGrid>
              <a:tr h="548715">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Tasarım</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Eğimsiz, m</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tr-TR"/>
                    </a:p>
                  </a:txBody>
                  <a:tcPr/>
                </a:tc>
                <a:tc gridSpan="3">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Aşağı Eğim, m</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gridSpan="3">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Yukarı Eğim, m</a:t>
                      </a:r>
                      <a:endParaRPr kumimoji="0" lang="tr-TR" altLang="tr-TR" sz="10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r>
              <a:tr h="457263">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Hızı</a:t>
                      </a:r>
                      <a:endParaRPr kumimoji="0" lang="tr-TR" altLang="tr-TR" sz="10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(km/h)</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Hesaplanan</a:t>
                      </a:r>
                      <a:endParaRPr kumimoji="0" lang="tr-TR" altLang="tr-TR" sz="10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(m)</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Yuvarlatılan</a:t>
                      </a:r>
                      <a:endParaRPr kumimoji="0" lang="tr-TR" altLang="tr-TR" sz="10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(m)</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676">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15,70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58">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27,00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58">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40,59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58">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56,48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58">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74,65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75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79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83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89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71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58">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70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95,13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115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91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87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84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0245">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80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117,89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120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125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133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143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112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8658">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90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142,95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145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151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162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175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135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129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124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8658">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170,31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175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180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193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210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161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153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146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0245">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110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199,95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212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228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247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188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179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171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8658">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120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231,30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235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246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265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288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218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197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8658">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130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266,13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270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283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305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332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249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236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defRPr sz="2800">
                          <a:solidFill>
                            <a:schemeClr val="tx1"/>
                          </a:solidFill>
                          <a:latin typeface="Arial" panose="020B0604020202020204" pitchFamily="34" charset="0"/>
                        </a:defRPr>
                      </a:lvl1pPr>
                      <a:lvl2pPr marL="742950" indent="-285750" algn="l">
                        <a:spcBef>
                          <a:spcPct val="20000"/>
                        </a:spcBef>
                        <a:defRPr sz="2400">
                          <a:solidFill>
                            <a:schemeClr val="tx1"/>
                          </a:solidFill>
                          <a:latin typeface="Arial" panose="020B0604020202020204" pitchFamily="34" charset="0"/>
                        </a:defRPr>
                      </a:lvl2pPr>
                      <a:lvl3pPr marL="1143000" indent="-228600" algn="l">
                        <a:spcBef>
                          <a:spcPct val="20000"/>
                        </a:spcBef>
                        <a:defRPr sz="2000">
                          <a:solidFill>
                            <a:schemeClr val="tx1"/>
                          </a:solidFill>
                          <a:latin typeface="Arial" panose="020B0604020202020204" pitchFamily="34" charset="0"/>
                        </a:defRPr>
                      </a:lvl3pPr>
                      <a:lvl4pPr marL="1600200" indent="-228600" algn="l">
                        <a:spcBef>
                          <a:spcPct val="20000"/>
                        </a:spcBef>
                        <a:defRPr>
                          <a:solidFill>
                            <a:schemeClr val="tx1"/>
                          </a:solidFill>
                          <a:latin typeface="Arial" panose="020B0604020202020204" pitchFamily="34" charset="0"/>
                        </a:defRPr>
                      </a:lvl4pPr>
                      <a:lvl5pPr marL="2057400" indent="-228600" algn="l">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225 </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9108576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164867" name="Text Box 3"/>
          <p:cNvSpPr txBox="1">
            <a:spLocks noChangeArrowheads="1"/>
          </p:cNvSpPr>
          <p:nvPr/>
        </p:nvSpPr>
        <p:spPr bwMode="auto">
          <a:xfrm>
            <a:off x="1992313" y="1341438"/>
            <a:ext cx="7993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tr-TR" altLang="tr-TR" sz="2400">
                <a:solidFill>
                  <a:schemeClr val="accent2"/>
                </a:solidFill>
                <a:effectLst>
                  <a:outerShdw blurRad="38100" dist="38100" dir="2700000" algn="tl">
                    <a:srgbClr val="C0C0C0"/>
                  </a:outerShdw>
                </a:effectLst>
                <a:latin typeface="Comic Sans MS" panose="030F0702030302020204" pitchFamily="66" charset="0"/>
              </a:rPr>
              <a:t>1.2.GEÇİŞ GÖRÜŞ MESAFESİ(GGM)</a:t>
            </a:r>
          </a:p>
        </p:txBody>
      </p:sp>
      <p:sp>
        <p:nvSpPr>
          <p:cNvPr id="16388" name="Rectangle 5"/>
          <p:cNvSpPr>
            <a:spLocks noChangeArrowheads="1"/>
          </p:cNvSpPr>
          <p:nvPr/>
        </p:nvSpPr>
        <p:spPr bwMode="auto">
          <a:xfrm>
            <a:off x="5931975" y="-169277"/>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16389" name="Rectangle 6"/>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16390" name="Rectangle 9"/>
          <p:cNvSpPr>
            <a:spLocks noChangeArrowheads="1"/>
          </p:cNvSpPr>
          <p:nvPr/>
        </p:nvSpPr>
        <p:spPr bwMode="auto">
          <a:xfrm>
            <a:off x="2063751" y="1989139"/>
            <a:ext cx="7561263"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l" eaLnBrk="1" hangingPunct="1">
              <a:buFontTx/>
              <a:buNone/>
            </a:pPr>
            <a:r>
              <a:rPr lang="tr-TR" altLang="tr-TR" sz="1800" b="0"/>
              <a:t>İki şeritli karayollarında bir taşıtın diğer taşıtı güvenli bir şekilde geçebilmesi için gerekli olan minimum mesafe "Geçiş Görüş Mesafe”sidir. </a:t>
            </a:r>
            <a:endParaRPr lang="tr-TR" altLang="tr-TR"/>
          </a:p>
        </p:txBody>
      </p:sp>
      <p:pic>
        <p:nvPicPr>
          <p:cNvPr id="16391" name="Picture 1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08214" y="3068639"/>
            <a:ext cx="6840537" cy="285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14462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166915" name="Text Box 3"/>
          <p:cNvSpPr txBox="1">
            <a:spLocks noChangeArrowheads="1"/>
          </p:cNvSpPr>
          <p:nvPr/>
        </p:nvSpPr>
        <p:spPr bwMode="auto">
          <a:xfrm>
            <a:off x="1992313" y="1341438"/>
            <a:ext cx="7993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tr-TR" altLang="tr-TR" sz="2400">
                <a:solidFill>
                  <a:schemeClr val="accent2"/>
                </a:solidFill>
                <a:effectLst>
                  <a:outerShdw blurRad="38100" dist="38100" dir="2700000" algn="tl">
                    <a:srgbClr val="C0C0C0"/>
                  </a:outerShdw>
                </a:effectLst>
                <a:latin typeface="Comic Sans MS" panose="030F0702030302020204" pitchFamily="66" charset="0"/>
              </a:rPr>
              <a:t>1.2.GEÇİŞ GÖRÜŞ MESAFESİ(GGM)</a:t>
            </a:r>
          </a:p>
        </p:txBody>
      </p:sp>
      <p:sp>
        <p:nvSpPr>
          <p:cNvPr id="18436" name="Rectangle 4"/>
          <p:cNvSpPr>
            <a:spLocks noChangeArrowheads="1"/>
          </p:cNvSpPr>
          <p:nvPr/>
        </p:nvSpPr>
        <p:spPr bwMode="auto">
          <a:xfrm>
            <a:off x="5931975" y="-169277"/>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18437" name="Rectangle 5"/>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18438" name="Rectangle 9"/>
          <p:cNvSpPr>
            <a:spLocks noChangeArrowheads="1"/>
          </p:cNvSpPr>
          <p:nvPr/>
        </p:nvSpPr>
        <p:spPr bwMode="auto">
          <a:xfrm>
            <a:off x="1919288" y="2228851"/>
            <a:ext cx="8424862" cy="3662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l" eaLnBrk="1" hangingPunct="1">
              <a:buFontTx/>
              <a:buNone/>
            </a:pPr>
            <a:r>
              <a:rPr lang="tr-TR" altLang="tr-TR" sz="1800" b="0"/>
              <a:t>Şekille ilgili aşağıdaki kabuller yapılmıştır</a:t>
            </a:r>
          </a:p>
          <a:p>
            <a:pPr algn="l" eaLnBrk="1" hangingPunct="1">
              <a:buFontTx/>
              <a:buNone/>
            </a:pPr>
            <a:r>
              <a:rPr lang="tr-TR" altLang="tr-TR" sz="1800" b="0"/>
              <a:t>1-Geçilen taşıt sabit hıza sahiptir.</a:t>
            </a:r>
          </a:p>
          <a:p>
            <a:pPr algn="l" eaLnBrk="1" hangingPunct="1">
              <a:buFontTx/>
              <a:buNone/>
            </a:pPr>
            <a:r>
              <a:rPr lang="tr-TR" altLang="tr-TR" sz="1800" b="0"/>
              <a:t>2-Geçme hareketine başlamadan önce, geçen taşıt düşük hızda öndeki aracı takip etmektedir.</a:t>
            </a:r>
          </a:p>
          <a:p>
            <a:pPr algn="l" eaLnBrk="1" hangingPunct="1">
              <a:buFontTx/>
              <a:buNone/>
            </a:pPr>
            <a:r>
              <a:rPr lang="tr-TR" altLang="tr-TR" sz="1800" b="0"/>
              <a:t>3-Geçme kesimine ulaşıldığında, sürücücünün geçme manevrasına başlamadan önce karşı şeridin trafikten arındırılmış olduğunu anlayabilmesi için kısa bir zaman sürecine ihtiyaç vardır.</a:t>
            </a:r>
          </a:p>
          <a:p>
            <a:pPr algn="l" eaLnBrk="1" hangingPunct="1">
              <a:buFontTx/>
              <a:buNone/>
            </a:pPr>
            <a:r>
              <a:rPr lang="tr-TR" altLang="tr-TR" sz="1800" b="0"/>
              <a:t>4 -Geçme işlemi aniden başlayarak, geçen taşıtın karşı şeride gelmesi ile devam etmekte olup geçmeyi gerçekleştiren taşıtın hızı karşı şeridi kullandığı zaman içinde giderek artış göstermektedir. Geçen taşıtın hızı bu süre içinde geçilen taşıtın hızına göre 15 km/saat daha fazladır.</a:t>
            </a:r>
          </a:p>
          <a:p>
            <a:pPr algn="l" eaLnBrk="1" hangingPunct="1">
              <a:buFontTx/>
              <a:buNone/>
            </a:pPr>
            <a:r>
              <a:rPr lang="tr-TR" altLang="tr-TR" sz="1800" b="0"/>
              <a:t>5 -Geçen taşıt, geçme işlemini tamamlayıp kendi şeridine geçtiğinde, karşı şeritten gelen taşıtla aralarında belli bir açıklık olmalıdır (d3).</a:t>
            </a:r>
          </a:p>
        </p:txBody>
      </p:sp>
    </p:spTree>
    <p:extLst>
      <p:ext uri="{BB962C8B-B14F-4D97-AF65-F5344CB8AC3E}">
        <p14:creationId xmlns:p14="http://schemas.microsoft.com/office/powerpoint/2010/main" val="388480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598</Words>
  <Application>Microsoft Office PowerPoint</Application>
  <PresentationFormat>Geniş ekran</PresentationFormat>
  <Paragraphs>173</Paragraphs>
  <Slides>9</Slides>
  <Notes>8</Notes>
  <HiddenSlides>0</HiddenSlides>
  <MMClips>0</MMClips>
  <ScaleCrop>false</ScaleCrop>
  <HeadingPairs>
    <vt:vector size="8" baseType="variant">
      <vt:variant>
        <vt:lpstr>Kullanılan Yazı Tipleri</vt:lpstr>
      </vt:variant>
      <vt:variant>
        <vt:i4>6</vt:i4>
      </vt:variant>
      <vt:variant>
        <vt:lpstr>Tema</vt:lpstr>
      </vt:variant>
      <vt:variant>
        <vt:i4>1</vt:i4>
      </vt:variant>
      <vt:variant>
        <vt:lpstr>Eklenmiş OLE Hizmet Programları</vt:lpstr>
      </vt:variant>
      <vt:variant>
        <vt:i4>1</vt:i4>
      </vt:variant>
      <vt:variant>
        <vt:lpstr>Slayt Başlıkları</vt:lpstr>
      </vt:variant>
      <vt:variant>
        <vt:i4>9</vt:i4>
      </vt:variant>
    </vt:vector>
  </HeadingPairs>
  <TitlesOfParts>
    <vt:vector size="17" baseType="lpstr">
      <vt:lpstr>Arial</vt:lpstr>
      <vt:lpstr>Calibri</vt:lpstr>
      <vt:lpstr>Calibri Light</vt:lpstr>
      <vt:lpstr>Comic Sans MS</vt:lpstr>
      <vt:lpstr>Times New Roman</vt:lpstr>
      <vt:lpstr>Verdana</vt:lpstr>
      <vt:lpstr>Office Teması</vt:lpstr>
      <vt:lpstr>Microsoft Denklem 3.0</vt:lpstr>
      <vt:lpstr>  KIRSAL YOLLAR DERSİ  2. HAFTA    Doç.Dr. Havva Eylem POLAT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KIRSAL YOLLAR DERSİ  2. HAFTA    Doç.Dr. Havva Eylem POLAT  </dc:title>
  <dc:creator>user</dc:creator>
  <cp:lastModifiedBy>user</cp:lastModifiedBy>
  <cp:revision>1</cp:revision>
  <dcterms:created xsi:type="dcterms:W3CDTF">2020-12-03T12:34:00Z</dcterms:created>
  <dcterms:modified xsi:type="dcterms:W3CDTF">2020-12-03T12:34:18Z</dcterms:modified>
</cp:coreProperties>
</file>