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5" r:id="rId1"/>
  </p:sldMasterIdLst>
  <p:notesMasterIdLst>
    <p:notesMasterId r:id="rId16"/>
  </p:notesMasterIdLst>
  <p:sldIdLst>
    <p:sldId id="256" r:id="rId2"/>
    <p:sldId id="258" r:id="rId3"/>
    <p:sldId id="259" r:id="rId4"/>
    <p:sldId id="261" r:id="rId5"/>
    <p:sldId id="265" r:id="rId6"/>
    <p:sldId id="268" r:id="rId7"/>
    <p:sldId id="269" r:id="rId8"/>
    <p:sldId id="271" r:id="rId9"/>
    <p:sldId id="272" r:id="rId10"/>
    <p:sldId id="276" r:id="rId11"/>
    <p:sldId id="280" r:id="rId12"/>
    <p:sldId id="279" r:id="rId13"/>
    <p:sldId id="277" r:id="rId14"/>
    <p:sldId id="278" r:id="rId1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Shape 4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Shape 5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/>
          </p:cNvSpPr>
          <p:nvPr>
            <p:ph type="sldNum" idx="12"/>
          </p:nvPr>
        </p:nvSpPr>
        <p:spPr>
          <a:xfrm>
            <a:off x="1524000" y="6248400"/>
            <a:ext cx="1295400" cy="4572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cxnSp>
        <p:nvCxnSpPr>
          <p:cNvPr id="17" name="Shape 17"/>
          <p:cNvCxnSpPr/>
          <p:nvPr/>
        </p:nvCxnSpPr>
        <p:spPr>
          <a:xfrm>
            <a:off x="457200" y="1524000"/>
            <a:ext cx="8229600" cy="0"/>
          </a:xfrm>
          <a:prstGeom prst="straightConnector1">
            <a:avLst/>
          </a:prstGeom>
          <a:noFill/>
          <a:ln w="50800" cap="flat" cmpd="sng">
            <a:solidFill>
              <a:srgbClr val="DA000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2"/>
          </p:nvPr>
        </p:nvSpPr>
        <p:spPr>
          <a:xfrm>
            <a:off x="4692274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cxnSp>
        <p:nvCxnSpPr>
          <p:cNvPr id="22" name="Shape 22"/>
          <p:cNvCxnSpPr/>
          <p:nvPr/>
        </p:nvCxnSpPr>
        <p:spPr>
          <a:xfrm>
            <a:off x="457200" y="1524000"/>
            <a:ext cx="8229600" cy="0"/>
          </a:xfrm>
          <a:prstGeom prst="straightConnector1">
            <a:avLst/>
          </a:prstGeom>
          <a:noFill/>
          <a:ln w="50800" cap="flat" cmpd="sng">
            <a:solidFill>
              <a:srgbClr val="DA000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cxnSp>
        <p:nvCxnSpPr>
          <p:cNvPr id="25" name="Shape 25"/>
          <p:cNvCxnSpPr/>
          <p:nvPr/>
        </p:nvCxnSpPr>
        <p:spPr>
          <a:xfrm>
            <a:off x="457200" y="1524000"/>
            <a:ext cx="8229600" cy="0"/>
          </a:xfrm>
          <a:prstGeom prst="straightConnector1">
            <a:avLst/>
          </a:prstGeom>
          <a:noFill/>
          <a:ln w="508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57200" y="5875079"/>
            <a:ext cx="8229600" cy="6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1pPr>
            <a:lvl2pPr marL="914400" lvl="1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2pPr>
            <a:lvl3pPr marL="1371600" lvl="2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3pPr>
            <a:lvl4pPr marL="1828800" lvl="3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4pPr>
            <a:lvl5pPr marL="2286000" lvl="4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5pPr>
            <a:lvl6pPr marL="2743200" lvl="5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6pPr>
            <a:lvl7pPr marL="3200400" lvl="6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7pPr>
            <a:lvl8pPr marL="3657600" lvl="7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8pPr>
            <a:lvl9pPr marL="4114800" lvl="8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cxnSp>
        <p:nvCxnSpPr>
          <p:cNvPr id="28" name="Shape 28"/>
          <p:cNvCxnSpPr/>
          <p:nvPr/>
        </p:nvCxnSpPr>
        <p:spPr>
          <a:xfrm>
            <a:off x="457200" y="5757014"/>
            <a:ext cx="8229600" cy="0"/>
          </a:xfrm>
          <a:prstGeom prst="straightConnector1">
            <a:avLst/>
          </a:prstGeom>
          <a:noFill/>
          <a:ln w="508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Shape 30"/>
          <p:cNvCxnSpPr/>
          <p:nvPr/>
        </p:nvCxnSpPr>
        <p:spPr>
          <a:xfrm>
            <a:off x="457200" y="150852"/>
            <a:ext cx="8229600" cy="0"/>
          </a:xfrm>
          <a:prstGeom prst="straightConnector1">
            <a:avLst/>
          </a:prstGeom>
          <a:noFill/>
          <a:ln w="508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000" b="1" cap="small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lvl="0" indent="-228600" rtl="0">
              <a:spcBef>
                <a:spcPts val="600"/>
              </a:spcBef>
              <a:spcAft>
                <a:spcPts val="0"/>
              </a:spcAft>
              <a:buSzPts val="3000"/>
              <a:buFont typeface="Arial"/>
              <a:buNone/>
              <a:defRPr sz="2000"/>
            </a:lvl1pPr>
            <a:lvl2pPr marL="914400" lvl="1" indent="-228600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 sz="1800"/>
            </a:lvl2pPr>
            <a:lvl3pPr marL="1371600" lvl="2" indent="-228600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 sz="1600"/>
            </a:lvl3pPr>
            <a:lvl4pPr marL="1828800" lvl="3" indent="-228600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400"/>
            </a:lvl4pPr>
            <a:lvl5pPr marL="2286000" lvl="4" indent="-228600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400"/>
            </a:lvl5pPr>
            <a:lvl6pPr marL="2743200" lvl="5" indent="-228600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400"/>
            </a:lvl6pPr>
            <a:lvl7pPr marL="3200400" lvl="6" indent="-228600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400"/>
            </a:lvl7pPr>
            <a:lvl8pPr marL="3657600" lvl="7" indent="-228600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400"/>
            </a:lvl8pPr>
            <a:lvl9pPr marL="4114800" lvl="8" indent="-228600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●"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○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cxnSp>
        <p:nvCxnSpPr>
          <p:cNvPr id="8" name="Shape 8"/>
          <p:cNvCxnSpPr/>
          <p:nvPr/>
        </p:nvCxnSpPr>
        <p:spPr>
          <a:xfrm>
            <a:off x="457200" y="6697680"/>
            <a:ext cx="8229600" cy="0"/>
          </a:xfrm>
          <a:prstGeom prst="straightConnector1">
            <a:avLst/>
          </a:prstGeom>
          <a:noFill/>
          <a:ln w="508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/>
          <p:nvPr/>
        </p:nvSpPr>
        <p:spPr>
          <a:xfrm>
            <a:off x="1133984" y="710837"/>
            <a:ext cx="7042862" cy="4116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tr-TR" sz="3600" b="1" dirty="0" smtClean="0">
              <a:solidFill>
                <a:schemeClr val="accent1"/>
              </a:solidFill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tr-TR" sz="3600" b="1" dirty="0">
              <a:solidFill>
                <a:schemeClr val="accent1"/>
              </a:solidFill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tr-TR" sz="3600" b="1" dirty="0" smtClean="0">
              <a:solidFill>
                <a:schemeClr val="accent1"/>
              </a:solidFill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tr-TR" sz="3600" b="1" dirty="0">
              <a:solidFill>
                <a:schemeClr val="accent1"/>
              </a:solidFill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err="1" smtClean="0">
                <a:solidFill>
                  <a:schemeClr val="accent1"/>
                </a:solidFill>
              </a:rPr>
              <a:t>Denge</a:t>
            </a:r>
            <a:r>
              <a:rPr lang="en-US" sz="3600" b="1" dirty="0" smtClean="0">
                <a:solidFill>
                  <a:schemeClr val="accent1"/>
                </a:solidFill>
              </a:rPr>
              <a:t> </a:t>
            </a:r>
            <a:r>
              <a:rPr lang="en-US" sz="3600" b="1" dirty="0" err="1">
                <a:solidFill>
                  <a:schemeClr val="accent1"/>
                </a:solidFill>
              </a:rPr>
              <a:t>ve</a:t>
            </a:r>
            <a:r>
              <a:rPr lang="en-US" sz="3600" b="1" dirty="0">
                <a:solidFill>
                  <a:schemeClr val="accent1"/>
                </a:solidFill>
              </a:rPr>
              <a:t> </a:t>
            </a:r>
            <a:r>
              <a:rPr lang="en-US" sz="3600" b="1" dirty="0" err="1">
                <a:solidFill>
                  <a:schemeClr val="accent1"/>
                </a:solidFill>
              </a:rPr>
              <a:t>Koordinasyon</a:t>
            </a:r>
            <a:r>
              <a:rPr lang="en-US" sz="3600" b="1" dirty="0">
                <a:solidFill>
                  <a:schemeClr val="accent1"/>
                </a:solidFill>
              </a:rPr>
              <a:t> </a:t>
            </a:r>
            <a:r>
              <a:rPr lang="en-US" sz="3600" b="1" dirty="0" err="1">
                <a:solidFill>
                  <a:schemeClr val="accent1"/>
                </a:solidFill>
              </a:rPr>
              <a:t>Egzersizleri</a:t>
            </a:r>
            <a:endParaRPr sz="3600" b="1" dirty="0">
              <a:solidFill>
                <a:schemeClr val="accent1"/>
              </a:solidFill>
            </a:endParaRPr>
          </a:p>
        </p:txBody>
      </p:sp>
      <p:sp>
        <p:nvSpPr>
          <p:cNvPr id="2" name="Metin Yer Tutucusu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Denge Egzersizleri</a:t>
            </a:r>
            <a:endParaRPr/>
          </a:p>
        </p:txBody>
      </p:sp>
      <p:sp>
        <p:nvSpPr>
          <p:cNvPr id="161" name="Shape 16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rPr lang="en-US" sz="1800" b="1" dirty="0" err="1">
                <a:solidFill>
                  <a:srgbClr val="494949"/>
                </a:solidFill>
              </a:rPr>
              <a:t>Ayakta</a:t>
            </a:r>
            <a:r>
              <a:rPr lang="en-US" sz="1800" b="1" dirty="0">
                <a:solidFill>
                  <a:srgbClr val="494949"/>
                </a:solidFill>
              </a:rPr>
              <a:t> </a:t>
            </a:r>
            <a:r>
              <a:rPr lang="en-US" sz="1800" b="1" dirty="0" err="1">
                <a:solidFill>
                  <a:srgbClr val="494949"/>
                </a:solidFill>
              </a:rPr>
              <a:t>Denge</a:t>
            </a:r>
            <a:r>
              <a:rPr lang="en-US" sz="1800" b="1" dirty="0">
                <a:solidFill>
                  <a:srgbClr val="494949"/>
                </a:solidFill>
              </a:rPr>
              <a:t> </a:t>
            </a:r>
            <a:r>
              <a:rPr lang="en-US" sz="1800" b="1" dirty="0" err="1">
                <a:solidFill>
                  <a:srgbClr val="494949"/>
                </a:solidFill>
              </a:rPr>
              <a:t>Egzersizleri</a:t>
            </a:r>
            <a:endParaRPr sz="1800" b="1" dirty="0">
              <a:solidFill>
                <a:srgbClr val="494949"/>
              </a:solidFill>
            </a:endParaRPr>
          </a:p>
          <a:p>
            <a:pPr marL="292100" lvl="0" indent="-228600" algn="just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</a:pPr>
            <a:r>
              <a:rPr lang="en-US" sz="1800" dirty="0">
                <a:solidFill>
                  <a:srgbClr val="494949"/>
                </a:solidFill>
              </a:rPr>
              <a:t>-Normal </a:t>
            </a:r>
            <a:r>
              <a:rPr lang="en-US" sz="1800" dirty="0" err="1">
                <a:solidFill>
                  <a:srgbClr val="494949"/>
                </a:solidFill>
              </a:rPr>
              <a:t>destek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yüzeyinde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denge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eğitimi</a:t>
            </a:r>
            <a:endParaRPr sz="1800" dirty="0">
              <a:solidFill>
                <a:srgbClr val="494949"/>
              </a:solidFill>
            </a:endParaRPr>
          </a:p>
          <a:p>
            <a:pPr marL="292100" lvl="0" indent="-2286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dirty="0">
                <a:solidFill>
                  <a:srgbClr val="494949"/>
                </a:solidFill>
              </a:rPr>
              <a:t>-</a:t>
            </a:r>
            <a:r>
              <a:rPr lang="en-US" sz="1800" dirty="0" err="1">
                <a:solidFill>
                  <a:srgbClr val="494949"/>
                </a:solidFill>
              </a:rPr>
              <a:t>Önce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omuzdan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sonra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pelvisten</a:t>
            </a:r>
            <a:r>
              <a:rPr lang="en-US" sz="1800" dirty="0">
                <a:solidFill>
                  <a:srgbClr val="494949"/>
                </a:solidFill>
              </a:rPr>
              <a:t>;</a:t>
            </a:r>
            <a:endParaRPr sz="1800" dirty="0">
              <a:solidFill>
                <a:srgbClr val="494949"/>
              </a:solidFill>
            </a:endParaRPr>
          </a:p>
          <a:p>
            <a:pPr marL="292100" lvl="0" indent="-2286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dirty="0">
                <a:solidFill>
                  <a:srgbClr val="494949"/>
                </a:solidFill>
              </a:rPr>
              <a:t>-</a:t>
            </a:r>
            <a:r>
              <a:rPr lang="en-US" sz="1800" dirty="0" err="1">
                <a:solidFill>
                  <a:srgbClr val="494949"/>
                </a:solidFill>
              </a:rPr>
              <a:t>Gözler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açık</a:t>
            </a:r>
            <a:r>
              <a:rPr lang="en-US" sz="1800" dirty="0">
                <a:solidFill>
                  <a:srgbClr val="494949"/>
                </a:solidFill>
              </a:rPr>
              <a:t>, </a:t>
            </a:r>
            <a:r>
              <a:rPr lang="en-US" sz="1800" dirty="0" err="1">
                <a:solidFill>
                  <a:srgbClr val="494949"/>
                </a:solidFill>
              </a:rPr>
              <a:t>yarı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otomatik</a:t>
            </a:r>
            <a:endParaRPr sz="1800" dirty="0">
              <a:solidFill>
                <a:srgbClr val="494949"/>
              </a:solidFill>
            </a:endParaRPr>
          </a:p>
          <a:p>
            <a:pPr marL="292100" lvl="0" indent="-2286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dirty="0">
                <a:solidFill>
                  <a:srgbClr val="494949"/>
                </a:solidFill>
              </a:rPr>
              <a:t>-</a:t>
            </a:r>
            <a:r>
              <a:rPr lang="en-US" sz="1800" dirty="0" err="1">
                <a:solidFill>
                  <a:srgbClr val="494949"/>
                </a:solidFill>
              </a:rPr>
              <a:t>Gözler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kapalı</a:t>
            </a:r>
            <a:r>
              <a:rPr lang="en-US" sz="1800" dirty="0">
                <a:solidFill>
                  <a:srgbClr val="494949"/>
                </a:solidFill>
              </a:rPr>
              <a:t>, </a:t>
            </a:r>
            <a:r>
              <a:rPr lang="en-US" sz="1800" dirty="0" err="1">
                <a:solidFill>
                  <a:srgbClr val="494949"/>
                </a:solidFill>
              </a:rPr>
              <a:t>yarı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otomatik</a:t>
            </a:r>
            <a:endParaRPr sz="1800" dirty="0">
              <a:solidFill>
                <a:srgbClr val="494949"/>
              </a:solidFill>
            </a:endParaRPr>
          </a:p>
          <a:p>
            <a:pPr marL="292100" lvl="0" indent="-2286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dirty="0">
                <a:solidFill>
                  <a:srgbClr val="494949"/>
                </a:solidFill>
              </a:rPr>
              <a:t>-</a:t>
            </a:r>
            <a:r>
              <a:rPr lang="en-US" sz="1800" dirty="0" err="1">
                <a:solidFill>
                  <a:srgbClr val="494949"/>
                </a:solidFill>
              </a:rPr>
              <a:t>Gözler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açık</a:t>
            </a:r>
            <a:r>
              <a:rPr lang="en-US" sz="1800" dirty="0">
                <a:solidFill>
                  <a:srgbClr val="494949"/>
                </a:solidFill>
              </a:rPr>
              <a:t>, tam </a:t>
            </a:r>
            <a:r>
              <a:rPr lang="en-US" sz="1800" dirty="0" err="1">
                <a:solidFill>
                  <a:srgbClr val="494949"/>
                </a:solidFill>
              </a:rPr>
              <a:t>otomatik</a:t>
            </a:r>
            <a:endParaRPr sz="1800" dirty="0">
              <a:solidFill>
                <a:srgbClr val="494949"/>
              </a:solidFill>
            </a:endParaRPr>
          </a:p>
          <a:p>
            <a:pPr marL="292100" lvl="0" indent="-2286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dirty="0">
                <a:solidFill>
                  <a:srgbClr val="494949"/>
                </a:solidFill>
              </a:rPr>
              <a:t>-</a:t>
            </a:r>
            <a:r>
              <a:rPr lang="en-US" sz="1800" dirty="0" err="1">
                <a:solidFill>
                  <a:srgbClr val="494949"/>
                </a:solidFill>
              </a:rPr>
              <a:t>Gözler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kapalı</a:t>
            </a:r>
            <a:r>
              <a:rPr lang="en-US" sz="1800" dirty="0">
                <a:solidFill>
                  <a:srgbClr val="494949"/>
                </a:solidFill>
              </a:rPr>
              <a:t>, tam </a:t>
            </a:r>
            <a:r>
              <a:rPr lang="en-US" sz="1800" dirty="0" err="1">
                <a:solidFill>
                  <a:srgbClr val="494949"/>
                </a:solidFill>
              </a:rPr>
              <a:t>otomatik</a:t>
            </a:r>
            <a:endParaRPr sz="1800" dirty="0">
              <a:solidFill>
                <a:srgbClr val="494949"/>
              </a:solidFill>
            </a:endParaRPr>
          </a:p>
          <a:p>
            <a:pPr marL="292100" lvl="0" indent="-2286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dirty="0">
                <a:solidFill>
                  <a:srgbClr val="494949"/>
                </a:solidFill>
              </a:rPr>
              <a:t>-</a:t>
            </a:r>
            <a:r>
              <a:rPr lang="en-US" sz="1800" dirty="0" err="1">
                <a:solidFill>
                  <a:srgbClr val="494949"/>
                </a:solidFill>
              </a:rPr>
              <a:t>Kol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pozisyonları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değiştirilerek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denge</a:t>
            </a:r>
            <a:endParaRPr sz="1800" dirty="0">
              <a:solidFill>
                <a:srgbClr val="494949"/>
              </a:solidFill>
            </a:endParaRPr>
          </a:p>
          <a:p>
            <a:pPr marL="292100" lvl="0" indent="-2286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dirty="0">
                <a:solidFill>
                  <a:srgbClr val="494949"/>
                </a:solidFill>
              </a:rPr>
              <a:t>-</a:t>
            </a:r>
            <a:r>
              <a:rPr lang="en-US" sz="1800" dirty="0" err="1">
                <a:solidFill>
                  <a:srgbClr val="494949"/>
                </a:solidFill>
              </a:rPr>
              <a:t>Destek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yüzeyini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daraltıp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ayakları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bitişik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denge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eğitimi</a:t>
            </a:r>
            <a:endParaRPr sz="1800" dirty="0">
              <a:solidFill>
                <a:srgbClr val="494949"/>
              </a:solidFill>
            </a:endParaRPr>
          </a:p>
          <a:p>
            <a:pPr marL="292100" lvl="0" indent="-2286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dirty="0">
                <a:solidFill>
                  <a:srgbClr val="494949"/>
                </a:solidFill>
              </a:rPr>
              <a:t>-</a:t>
            </a:r>
            <a:r>
              <a:rPr lang="en-US" sz="1800" dirty="0" err="1">
                <a:solidFill>
                  <a:srgbClr val="494949"/>
                </a:solidFill>
              </a:rPr>
              <a:t>Bir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ayak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önde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denge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eğitimi</a:t>
            </a:r>
            <a:r>
              <a:rPr lang="en-US" sz="1800" dirty="0">
                <a:solidFill>
                  <a:srgbClr val="494949"/>
                </a:solidFill>
              </a:rPr>
              <a:t> (</a:t>
            </a:r>
            <a:r>
              <a:rPr lang="en-US" sz="1800" dirty="0" err="1">
                <a:solidFill>
                  <a:srgbClr val="494949"/>
                </a:solidFill>
              </a:rPr>
              <a:t>tendom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duruşu</a:t>
            </a:r>
            <a:r>
              <a:rPr lang="en-US" sz="1800" dirty="0">
                <a:solidFill>
                  <a:srgbClr val="494949"/>
                </a:solidFill>
              </a:rPr>
              <a:t>) </a:t>
            </a:r>
            <a:r>
              <a:rPr lang="en-US" sz="1800" dirty="0" err="1">
                <a:solidFill>
                  <a:srgbClr val="494949"/>
                </a:solidFill>
              </a:rPr>
              <a:t>Önce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durması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sağlanır</a:t>
            </a:r>
            <a:r>
              <a:rPr lang="en-US" sz="1800" dirty="0">
                <a:solidFill>
                  <a:srgbClr val="494949"/>
                </a:solidFill>
              </a:rPr>
              <a:t>, </a:t>
            </a:r>
            <a:r>
              <a:rPr lang="en-US" sz="1800" dirty="0" err="1">
                <a:solidFill>
                  <a:srgbClr val="494949"/>
                </a:solidFill>
              </a:rPr>
              <a:t>başını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sağa</a:t>
            </a:r>
            <a:r>
              <a:rPr lang="en-US" sz="1800" dirty="0">
                <a:solidFill>
                  <a:srgbClr val="494949"/>
                </a:solidFill>
              </a:rPr>
              <a:t>-sola </a:t>
            </a:r>
            <a:r>
              <a:rPr lang="en-US" sz="1800" dirty="0" err="1">
                <a:solidFill>
                  <a:srgbClr val="494949"/>
                </a:solidFill>
              </a:rPr>
              <a:t>sallar</a:t>
            </a:r>
            <a:r>
              <a:rPr lang="en-US" sz="1800" dirty="0">
                <a:solidFill>
                  <a:srgbClr val="494949"/>
                </a:solidFill>
              </a:rPr>
              <a:t>.(</a:t>
            </a:r>
            <a:r>
              <a:rPr lang="en-US" sz="1800" dirty="0" err="1">
                <a:solidFill>
                  <a:srgbClr val="494949"/>
                </a:solidFill>
              </a:rPr>
              <a:t>önce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gözler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açık</a:t>
            </a:r>
            <a:r>
              <a:rPr lang="en-US" sz="1800" dirty="0">
                <a:solidFill>
                  <a:srgbClr val="494949"/>
                </a:solidFill>
              </a:rPr>
              <a:t>, </a:t>
            </a:r>
            <a:r>
              <a:rPr lang="en-US" sz="1800" dirty="0" err="1">
                <a:solidFill>
                  <a:srgbClr val="494949"/>
                </a:solidFill>
              </a:rPr>
              <a:t>sonra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kapalı</a:t>
            </a:r>
            <a:r>
              <a:rPr lang="en-US" sz="1800" dirty="0">
                <a:solidFill>
                  <a:srgbClr val="494949"/>
                </a:solidFill>
              </a:rPr>
              <a:t>)</a:t>
            </a:r>
            <a:endParaRPr sz="1800" dirty="0">
              <a:solidFill>
                <a:srgbClr val="494949"/>
              </a:solidFill>
            </a:endParaRPr>
          </a:p>
          <a:p>
            <a:pPr marL="292100" lvl="0" indent="-2286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dirty="0">
                <a:solidFill>
                  <a:srgbClr val="494949"/>
                </a:solidFill>
              </a:rPr>
              <a:t>-</a:t>
            </a:r>
            <a:r>
              <a:rPr lang="en-US" sz="1800" dirty="0" err="1">
                <a:solidFill>
                  <a:srgbClr val="494949"/>
                </a:solidFill>
              </a:rPr>
              <a:t>Tek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ayak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üzerinde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durmada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denge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eğitimi</a:t>
            </a:r>
            <a:endParaRPr sz="1800" dirty="0">
              <a:solidFill>
                <a:srgbClr val="494949"/>
              </a:solidFill>
            </a:endParaRPr>
          </a:p>
          <a:p>
            <a:pPr marL="292100" lvl="0" indent="-2286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dirty="0">
                <a:solidFill>
                  <a:srgbClr val="494949"/>
                </a:solidFill>
              </a:rPr>
              <a:t>-</a:t>
            </a:r>
            <a:r>
              <a:rPr lang="en-US" sz="1800" dirty="0" err="1">
                <a:solidFill>
                  <a:srgbClr val="494949"/>
                </a:solidFill>
              </a:rPr>
              <a:t>Ayakta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duramıyorsa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önce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paralel</a:t>
            </a:r>
            <a:r>
              <a:rPr lang="en-US" sz="1800" dirty="0">
                <a:solidFill>
                  <a:srgbClr val="494949"/>
                </a:solidFill>
              </a:rPr>
              <a:t> bar </a:t>
            </a:r>
            <a:r>
              <a:rPr lang="en-US" sz="1800" dirty="0" err="1">
                <a:solidFill>
                  <a:srgbClr val="494949"/>
                </a:solidFill>
              </a:rPr>
              <a:t>içinde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çalışılır</a:t>
            </a:r>
            <a:r>
              <a:rPr lang="en-US" sz="1800" dirty="0">
                <a:solidFill>
                  <a:srgbClr val="494949"/>
                </a:solidFill>
              </a:rPr>
              <a:t>.</a:t>
            </a:r>
            <a:endParaRPr sz="1800" dirty="0">
              <a:solidFill>
                <a:srgbClr val="494949"/>
              </a:solidFill>
            </a:endParaRPr>
          </a:p>
          <a:p>
            <a:pPr marL="292100" lvl="0" indent="-2286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dirty="0">
                <a:solidFill>
                  <a:srgbClr val="494949"/>
                </a:solidFill>
              </a:rPr>
              <a:t>-</a:t>
            </a:r>
            <a:r>
              <a:rPr lang="en-US" sz="1800" dirty="0" err="1">
                <a:solidFill>
                  <a:srgbClr val="494949"/>
                </a:solidFill>
              </a:rPr>
              <a:t>İki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elle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tutarken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denge</a:t>
            </a:r>
            <a:endParaRPr sz="1800" dirty="0">
              <a:solidFill>
                <a:srgbClr val="494949"/>
              </a:solidFill>
            </a:endParaRPr>
          </a:p>
          <a:p>
            <a:pPr marL="292100" lvl="0" indent="-2286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dirty="0">
                <a:solidFill>
                  <a:srgbClr val="494949"/>
                </a:solidFill>
              </a:rPr>
              <a:t>-</a:t>
            </a:r>
            <a:r>
              <a:rPr lang="en-US" sz="1800" dirty="0" err="1">
                <a:solidFill>
                  <a:srgbClr val="494949"/>
                </a:solidFill>
              </a:rPr>
              <a:t>Tek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elle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tutarken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denge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eğitimi</a:t>
            </a:r>
            <a:endParaRPr sz="1800" dirty="0">
              <a:solidFill>
                <a:srgbClr val="494949"/>
              </a:solidFill>
            </a:endParaRPr>
          </a:p>
          <a:p>
            <a:pPr marL="292100" lvl="0" indent="-2286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800" dirty="0">
                <a:solidFill>
                  <a:srgbClr val="494949"/>
                </a:solidFill>
              </a:rPr>
              <a:t>-</a:t>
            </a:r>
            <a:r>
              <a:rPr lang="en-US" sz="1800" dirty="0" err="1">
                <a:solidFill>
                  <a:srgbClr val="494949"/>
                </a:solidFill>
              </a:rPr>
              <a:t>Elleri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bırakıp</a:t>
            </a:r>
            <a:r>
              <a:rPr lang="en-US" sz="1800" dirty="0">
                <a:solidFill>
                  <a:srgbClr val="494949"/>
                </a:solidFill>
              </a:rPr>
              <a:t> bar </a:t>
            </a:r>
            <a:r>
              <a:rPr lang="en-US" sz="1800" dirty="0" err="1">
                <a:solidFill>
                  <a:srgbClr val="494949"/>
                </a:solidFill>
              </a:rPr>
              <a:t>içinde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denge</a:t>
            </a:r>
            <a:r>
              <a:rPr lang="en-US" sz="1800" dirty="0">
                <a:solidFill>
                  <a:srgbClr val="494949"/>
                </a:solidFill>
              </a:rPr>
              <a:t> </a:t>
            </a:r>
            <a:r>
              <a:rPr lang="en-US" sz="1800" dirty="0" err="1">
                <a:solidFill>
                  <a:srgbClr val="494949"/>
                </a:solidFill>
              </a:rPr>
              <a:t>eğitimi</a:t>
            </a:r>
            <a:endParaRPr sz="1800" dirty="0">
              <a:solidFill>
                <a:srgbClr val="494949"/>
              </a:solidFill>
            </a:endParaRPr>
          </a:p>
          <a:p>
            <a:pPr marL="292100" lvl="0" indent="-2286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</p:spPr>
        <p:txBody>
          <a:bodyPr/>
          <a:lstStyle/>
          <a:p>
            <a:pPr marL="292100" lvl="0" indent="-228600" algn="just">
              <a:spcBef>
                <a:spcPts val="0"/>
              </a:spcBef>
              <a:buSzPts val="1800"/>
              <a:buNone/>
            </a:pPr>
            <a:r>
              <a:rPr lang="en-US" sz="2800" dirty="0" err="1">
                <a:solidFill>
                  <a:srgbClr val="494949"/>
                </a:solidFill>
              </a:rPr>
              <a:t>Destek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yüzeyini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daraltıp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ayakları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bitişik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denge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eğitimi</a:t>
            </a:r>
            <a:endParaRPr lang="en-US" sz="2800" dirty="0">
              <a:solidFill>
                <a:srgbClr val="494949"/>
              </a:solidFill>
            </a:endParaRPr>
          </a:p>
          <a:p>
            <a:pPr marL="292100" lvl="0" indent="-228600" algn="just">
              <a:spcBef>
                <a:spcPts val="0"/>
              </a:spcBef>
              <a:buSzPts val="1800"/>
              <a:buNone/>
            </a:pPr>
            <a:r>
              <a:rPr lang="en-US" sz="2800" dirty="0">
                <a:solidFill>
                  <a:srgbClr val="494949"/>
                </a:solidFill>
              </a:rPr>
              <a:t>-</a:t>
            </a:r>
            <a:r>
              <a:rPr lang="en-US" sz="2800" dirty="0" err="1">
                <a:solidFill>
                  <a:srgbClr val="494949"/>
                </a:solidFill>
              </a:rPr>
              <a:t>Bir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ayak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önde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denge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eğitimi</a:t>
            </a:r>
            <a:r>
              <a:rPr lang="en-US" sz="2800" dirty="0">
                <a:solidFill>
                  <a:srgbClr val="494949"/>
                </a:solidFill>
              </a:rPr>
              <a:t> (</a:t>
            </a:r>
            <a:r>
              <a:rPr lang="en-US" sz="2800" dirty="0" err="1">
                <a:solidFill>
                  <a:srgbClr val="494949"/>
                </a:solidFill>
              </a:rPr>
              <a:t>tendom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duruşu</a:t>
            </a:r>
            <a:r>
              <a:rPr lang="en-US" sz="2800" dirty="0">
                <a:solidFill>
                  <a:srgbClr val="494949"/>
                </a:solidFill>
              </a:rPr>
              <a:t>) </a:t>
            </a:r>
            <a:r>
              <a:rPr lang="en-US" sz="2800" dirty="0" err="1">
                <a:solidFill>
                  <a:srgbClr val="494949"/>
                </a:solidFill>
              </a:rPr>
              <a:t>Önce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durması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sağlanır</a:t>
            </a:r>
            <a:r>
              <a:rPr lang="en-US" sz="2800" dirty="0">
                <a:solidFill>
                  <a:srgbClr val="494949"/>
                </a:solidFill>
              </a:rPr>
              <a:t>, </a:t>
            </a:r>
            <a:r>
              <a:rPr lang="en-US" sz="2800" dirty="0" err="1">
                <a:solidFill>
                  <a:srgbClr val="494949"/>
                </a:solidFill>
              </a:rPr>
              <a:t>başını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sağa</a:t>
            </a:r>
            <a:r>
              <a:rPr lang="en-US" sz="2800" dirty="0">
                <a:solidFill>
                  <a:srgbClr val="494949"/>
                </a:solidFill>
              </a:rPr>
              <a:t>-sola </a:t>
            </a:r>
            <a:r>
              <a:rPr lang="en-US" sz="2800" dirty="0" err="1">
                <a:solidFill>
                  <a:srgbClr val="494949"/>
                </a:solidFill>
              </a:rPr>
              <a:t>sallar</a:t>
            </a:r>
            <a:r>
              <a:rPr lang="en-US" sz="2800" dirty="0">
                <a:solidFill>
                  <a:srgbClr val="494949"/>
                </a:solidFill>
              </a:rPr>
              <a:t>.(</a:t>
            </a:r>
            <a:r>
              <a:rPr lang="en-US" sz="2800" dirty="0" err="1">
                <a:solidFill>
                  <a:srgbClr val="494949"/>
                </a:solidFill>
              </a:rPr>
              <a:t>önce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gözler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açık</a:t>
            </a:r>
            <a:r>
              <a:rPr lang="en-US" sz="2800" dirty="0">
                <a:solidFill>
                  <a:srgbClr val="494949"/>
                </a:solidFill>
              </a:rPr>
              <a:t>, </a:t>
            </a:r>
            <a:r>
              <a:rPr lang="en-US" sz="2800" dirty="0" err="1">
                <a:solidFill>
                  <a:srgbClr val="494949"/>
                </a:solidFill>
              </a:rPr>
              <a:t>sonra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kapalı</a:t>
            </a:r>
            <a:r>
              <a:rPr lang="en-US" sz="2800" dirty="0">
                <a:solidFill>
                  <a:srgbClr val="494949"/>
                </a:solidFill>
              </a:rPr>
              <a:t>)</a:t>
            </a:r>
          </a:p>
          <a:p>
            <a:pPr marL="292100" lvl="0" indent="-228600" algn="just">
              <a:spcBef>
                <a:spcPts val="0"/>
              </a:spcBef>
              <a:buSzPts val="1800"/>
              <a:buNone/>
            </a:pPr>
            <a:r>
              <a:rPr lang="en-US" sz="2800" dirty="0">
                <a:solidFill>
                  <a:srgbClr val="494949"/>
                </a:solidFill>
              </a:rPr>
              <a:t>-</a:t>
            </a:r>
            <a:r>
              <a:rPr lang="en-US" sz="2800" dirty="0" err="1">
                <a:solidFill>
                  <a:srgbClr val="494949"/>
                </a:solidFill>
              </a:rPr>
              <a:t>Tek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ayak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üzerinde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durmada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denge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eğitimi</a:t>
            </a:r>
            <a:endParaRPr lang="en-US" sz="2800" dirty="0">
              <a:solidFill>
                <a:srgbClr val="494949"/>
              </a:solidFill>
            </a:endParaRPr>
          </a:p>
          <a:p>
            <a:pPr marL="292100" lvl="0" indent="-228600" algn="just">
              <a:spcBef>
                <a:spcPts val="0"/>
              </a:spcBef>
              <a:buSzPts val="1800"/>
              <a:buNone/>
            </a:pPr>
            <a:r>
              <a:rPr lang="en-US" sz="2800" dirty="0">
                <a:solidFill>
                  <a:srgbClr val="494949"/>
                </a:solidFill>
              </a:rPr>
              <a:t>-</a:t>
            </a:r>
            <a:r>
              <a:rPr lang="en-US" sz="2800" dirty="0" err="1">
                <a:solidFill>
                  <a:srgbClr val="494949"/>
                </a:solidFill>
              </a:rPr>
              <a:t>Ayakta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duramıyorsa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önce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paralel</a:t>
            </a:r>
            <a:r>
              <a:rPr lang="en-US" sz="2800" dirty="0">
                <a:solidFill>
                  <a:srgbClr val="494949"/>
                </a:solidFill>
              </a:rPr>
              <a:t> bar </a:t>
            </a:r>
            <a:r>
              <a:rPr lang="en-US" sz="2800" dirty="0" err="1">
                <a:solidFill>
                  <a:srgbClr val="494949"/>
                </a:solidFill>
              </a:rPr>
              <a:t>içinde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çalışılır</a:t>
            </a:r>
            <a:r>
              <a:rPr lang="en-US" sz="2800" dirty="0">
                <a:solidFill>
                  <a:srgbClr val="494949"/>
                </a:solidFill>
              </a:rPr>
              <a:t>.</a:t>
            </a:r>
          </a:p>
          <a:p>
            <a:pPr marL="292100" lvl="0" indent="-228600" algn="just">
              <a:spcBef>
                <a:spcPts val="0"/>
              </a:spcBef>
              <a:buSzPts val="1800"/>
              <a:buNone/>
            </a:pPr>
            <a:r>
              <a:rPr lang="en-US" sz="2800" dirty="0">
                <a:solidFill>
                  <a:srgbClr val="494949"/>
                </a:solidFill>
              </a:rPr>
              <a:t>-</a:t>
            </a:r>
            <a:r>
              <a:rPr lang="en-US" sz="2800" dirty="0" err="1">
                <a:solidFill>
                  <a:srgbClr val="494949"/>
                </a:solidFill>
              </a:rPr>
              <a:t>İki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elle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tutarken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denge</a:t>
            </a:r>
            <a:endParaRPr lang="en-US" sz="2800" dirty="0">
              <a:solidFill>
                <a:srgbClr val="494949"/>
              </a:solidFill>
            </a:endParaRPr>
          </a:p>
          <a:p>
            <a:pPr marL="292100" lvl="0" indent="-228600" algn="just">
              <a:spcBef>
                <a:spcPts val="0"/>
              </a:spcBef>
              <a:buSzPts val="1800"/>
              <a:buNone/>
            </a:pPr>
            <a:r>
              <a:rPr lang="en-US" sz="2800" dirty="0">
                <a:solidFill>
                  <a:srgbClr val="494949"/>
                </a:solidFill>
              </a:rPr>
              <a:t>-</a:t>
            </a:r>
            <a:r>
              <a:rPr lang="en-US" sz="2800" dirty="0" err="1">
                <a:solidFill>
                  <a:srgbClr val="494949"/>
                </a:solidFill>
              </a:rPr>
              <a:t>Tek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elle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tutarken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denge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eğitimi</a:t>
            </a:r>
            <a:endParaRPr lang="en-US" sz="2800" dirty="0">
              <a:solidFill>
                <a:srgbClr val="494949"/>
              </a:solidFill>
            </a:endParaRPr>
          </a:p>
          <a:p>
            <a:pPr marL="292100" lvl="0" indent="-228600" algn="just">
              <a:spcBef>
                <a:spcPts val="0"/>
              </a:spcBef>
              <a:buSzPts val="1800"/>
              <a:buNone/>
            </a:pPr>
            <a:r>
              <a:rPr lang="en-US" sz="2800" dirty="0">
                <a:solidFill>
                  <a:srgbClr val="494949"/>
                </a:solidFill>
              </a:rPr>
              <a:t>-</a:t>
            </a:r>
            <a:r>
              <a:rPr lang="en-US" sz="2800" dirty="0" err="1">
                <a:solidFill>
                  <a:srgbClr val="494949"/>
                </a:solidFill>
              </a:rPr>
              <a:t>Elleri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bırakıp</a:t>
            </a:r>
            <a:r>
              <a:rPr lang="en-US" sz="2800" dirty="0">
                <a:solidFill>
                  <a:srgbClr val="494949"/>
                </a:solidFill>
              </a:rPr>
              <a:t> bar </a:t>
            </a:r>
            <a:r>
              <a:rPr lang="en-US" sz="2800" dirty="0" err="1">
                <a:solidFill>
                  <a:srgbClr val="494949"/>
                </a:solidFill>
              </a:rPr>
              <a:t>içinde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denge</a:t>
            </a:r>
            <a:r>
              <a:rPr lang="en-US" sz="2800" dirty="0">
                <a:solidFill>
                  <a:srgbClr val="494949"/>
                </a:solidFill>
              </a:rPr>
              <a:t> </a:t>
            </a:r>
            <a:r>
              <a:rPr lang="en-US" sz="2800" dirty="0" err="1">
                <a:solidFill>
                  <a:srgbClr val="494949"/>
                </a:solidFill>
              </a:rPr>
              <a:t>eğitimi</a:t>
            </a:r>
            <a:endParaRPr lang="en-US" sz="2800" dirty="0">
              <a:solidFill>
                <a:srgbClr val="494949"/>
              </a:solidFill>
            </a:endParaRP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9546613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199" y="1600200"/>
            <a:ext cx="7183315" cy="4967700"/>
          </a:xfrm>
        </p:spPr>
        <p:txBody>
          <a:bodyPr/>
          <a:lstStyle/>
          <a:p>
            <a:pPr marL="0" lvl="0" indent="0" algn="just">
              <a:spcBef>
                <a:spcPts val="700"/>
              </a:spcBef>
              <a:buNone/>
            </a:pPr>
            <a:r>
              <a:rPr lang="en-US" b="1" dirty="0" err="1">
                <a:solidFill>
                  <a:srgbClr val="494949"/>
                </a:solidFill>
              </a:rPr>
              <a:t>Dinamik</a:t>
            </a:r>
            <a:r>
              <a:rPr lang="en-US" b="1" dirty="0">
                <a:solidFill>
                  <a:srgbClr val="494949"/>
                </a:solidFill>
              </a:rPr>
              <a:t> </a:t>
            </a:r>
            <a:r>
              <a:rPr lang="en-US" b="1" dirty="0" err="1">
                <a:solidFill>
                  <a:srgbClr val="494949"/>
                </a:solidFill>
              </a:rPr>
              <a:t>Denge</a:t>
            </a:r>
            <a:r>
              <a:rPr lang="en-US" b="1" dirty="0">
                <a:solidFill>
                  <a:srgbClr val="494949"/>
                </a:solidFill>
              </a:rPr>
              <a:t> </a:t>
            </a:r>
            <a:r>
              <a:rPr lang="en-US" b="1" dirty="0" err="1">
                <a:solidFill>
                  <a:srgbClr val="494949"/>
                </a:solidFill>
              </a:rPr>
              <a:t>Eğitimi</a:t>
            </a:r>
            <a:endParaRPr lang="en-US" b="1" dirty="0">
              <a:solidFill>
                <a:srgbClr val="494949"/>
              </a:solidFill>
            </a:endParaRPr>
          </a:p>
          <a:p>
            <a:pPr lvl="0" indent="-317500" algn="just">
              <a:spcBef>
                <a:spcPts val="700"/>
              </a:spcBef>
              <a:buSzPts val="1400"/>
            </a:pPr>
            <a:r>
              <a:rPr lang="en-US" dirty="0" err="1">
                <a:solidFill>
                  <a:srgbClr val="494949"/>
                </a:solidFill>
              </a:rPr>
              <a:t>Denge</a:t>
            </a:r>
            <a:r>
              <a:rPr lang="en-US" dirty="0">
                <a:solidFill>
                  <a:srgbClr val="494949"/>
                </a:solidFill>
              </a:rPr>
              <a:t> </a:t>
            </a:r>
            <a:r>
              <a:rPr lang="en-US" dirty="0" err="1">
                <a:solidFill>
                  <a:srgbClr val="494949"/>
                </a:solidFill>
              </a:rPr>
              <a:t>tahtasında</a:t>
            </a:r>
            <a:r>
              <a:rPr lang="en-US" dirty="0">
                <a:solidFill>
                  <a:srgbClr val="494949"/>
                </a:solidFill>
              </a:rPr>
              <a:t> </a:t>
            </a:r>
            <a:r>
              <a:rPr lang="en-US" dirty="0" err="1">
                <a:solidFill>
                  <a:srgbClr val="494949"/>
                </a:solidFill>
              </a:rPr>
              <a:t>durma</a:t>
            </a:r>
            <a:r>
              <a:rPr lang="en-US" dirty="0">
                <a:solidFill>
                  <a:srgbClr val="494949"/>
                </a:solidFill>
              </a:rPr>
              <a:t> (</a:t>
            </a:r>
            <a:r>
              <a:rPr lang="en-US" dirty="0" err="1">
                <a:solidFill>
                  <a:srgbClr val="494949"/>
                </a:solidFill>
              </a:rPr>
              <a:t>proprioceptif</a:t>
            </a:r>
            <a:r>
              <a:rPr lang="en-US" dirty="0">
                <a:solidFill>
                  <a:srgbClr val="494949"/>
                </a:solidFill>
              </a:rPr>
              <a:t> </a:t>
            </a:r>
            <a:r>
              <a:rPr lang="en-US" dirty="0" err="1">
                <a:solidFill>
                  <a:srgbClr val="494949"/>
                </a:solidFill>
              </a:rPr>
              <a:t>duyu</a:t>
            </a:r>
            <a:r>
              <a:rPr lang="en-US" dirty="0">
                <a:solidFill>
                  <a:srgbClr val="494949"/>
                </a:solidFill>
              </a:rPr>
              <a:t> </a:t>
            </a:r>
            <a:r>
              <a:rPr lang="en-US" dirty="0" err="1">
                <a:solidFill>
                  <a:srgbClr val="494949"/>
                </a:solidFill>
              </a:rPr>
              <a:t>geliştirir</a:t>
            </a:r>
            <a:r>
              <a:rPr lang="en-US" dirty="0">
                <a:solidFill>
                  <a:srgbClr val="494949"/>
                </a:solidFill>
              </a:rPr>
              <a:t>)</a:t>
            </a:r>
          </a:p>
          <a:p>
            <a:pPr lvl="0" indent="-317500">
              <a:spcBef>
                <a:spcPts val="0"/>
              </a:spcBef>
              <a:buSzPts val="1400"/>
            </a:pPr>
            <a:r>
              <a:rPr lang="en-US" dirty="0" err="1">
                <a:solidFill>
                  <a:srgbClr val="494949"/>
                </a:solidFill>
              </a:rPr>
              <a:t>Mediolateral</a:t>
            </a:r>
            <a:r>
              <a:rPr lang="en-US" dirty="0">
                <a:solidFill>
                  <a:srgbClr val="494949"/>
                </a:solidFill>
              </a:rPr>
              <a:t> </a:t>
            </a:r>
            <a:r>
              <a:rPr lang="en-US" dirty="0" err="1">
                <a:solidFill>
                  <a:srgbClr val="494949"/>
                </a:solidFill>
              </a:rPr>
              <a:t>denge</a:t>
            </a:r>
            <a:r>
              <a:rPr lang="en-US" dirty="0">
                <a:solidFill>
                  <a:srgbClr val="494949"/>
                </a:solidFill>
              </a:rPr>
              <a:t> </a:t>
            </a:r>
            <a:r>
              <a:rPr lang="en-US" dirty="0" err="1">
                <a:solidFill>
                  <a:srgbClr val="494949"/>
                </a:solidFill>
              </a:rPr>
              <a:t>geliştirme</a:t>
            </a:r>
            <a:endParaRPr lang="en-US" dirty="0">
              <a:solidFill>
                <a:srgbClr val="494949"/>
              </a:solidFill>
            </a:endParaRPr>
          </a:p>
          <a:p>
            <a:pPr lvl="0" indent="-317500">
              <a:spcBef>
                <a:spcPts val="0"/>
              </a:spcBef>
              <a:buSzPts val="1400"/>
            </a:pPr>
            <a:r>
              <a:rPr lang="en-US" dirty="0">
                <a:solidFill>
                  <a:srgbClr val="494949"/>
                </a:solidFill>
              </a:rPr>
              <a:t>Anterior </a:t>
            </a:r>
            <a:r>
              <a:rPr lang="en-US" dirty="0" err="1">
                <a:solidFill>
                  <a:srgbClr val="494949"/>
                </a:solidFill>
              </a:rPr>
              <a:t>yönde</a:t>
            </a:r>
            <a:r>
              <a:rPr lang="en-US" dirty="0">
                <a:solidFill>
                  <a:srgbClr val="494949"/>
                </a:solidFill>
              </a:rPr>
              <a:t> </a:t>
            </a:r>
            <a:r>
              <a:rPr lang="en-US" dirty="0" err="1">
                <a:solidFill>
                  <a:srgbClr val="494949"/>
                </a:solidFill>
              </a:rPr>
              <a:t>denge</a:t>
            </a:r>
            <a:r>
              <a:rPr lang="en-US" dirty="0">
                <a:solidFill>
                  <a:srgbClr val="494949"/>
                </a:solidFill>
              </a:rPr>
              <a:t> </a:t>
            </a:r>
            <a:r>
              <a:rPr lang="en-US" dirty="0" err="1">
                <a:solidFill>
                  <a:srgbClr val="494949"/>
                </a:solidFill>
              </a:rPr>
              <a:t>eğitimi</a:t>
            </a:r>
            <a:endParaRPr lang="en-US" dirty="0">
              <a:solidFill>
                <a:srgbClr val="494949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9204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accent1"/>
                </a:solidFill>
              </a:rPr>
              <a:t>Proprioception Egzersizleri</a:t>
            </a:r>
            <a:endParaRPr/>
          </a:p>
        </p:txBody>
      </p:sp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None/>
            </a:pPr>
            <a:endParaRPr sz="2000" dirty="0">
              <a:solidFill>
                <a:schemeClr val="dk2"/>
              </a:solidFill>
            </a:endParaRPr>
          </a:p>
          <a:p>
            <a:pPr marL="0" lvl="0" indent="0" rtl="0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SzPts val="900"/>
              <a:buChar char="●"/>
            </a:pPr>
            <a:r>
              <a:rPr lang="tr-TR" sz="2100" dirty="0" err="1">
                <a:solidFill>
                  <a:schemeClr val="dk2"/>
                </a:solidFill>
              </a:rPr>
              <a:t>P</a:t>
            </a:r>
            <a:r>
              <a:rPr lang="en-US" sz="2100" dirty="0" err="1" smtClean="0">
                <a:solidFill>
                  <a:schemeClr val="dk2"/>
                </a:solidFill>
              </a:rPr>
              <a:t>roprioseptif</a:t>
            </a:r>
            <a:r>
              <a:rPr lang="en-US" sz="2100" dirty="0" smtClean="0">
                <a:solidFill>
                  <a:schemeClr val="dk2"/>
                </a:solidFill>
              </a:rPr>
              <a:t> </a:t>
            </a:r>
            <a:r>
              <a:rPr lang="en-US" sz="2100" dirty="0" err="1">
                <a:solidFill>
                  <a:schemeClr val="dk2"/>
                </a:solidFill>
              </a:rPr>
              <a:t>eğitim</a:t>
            </a:r>
            <a:r>
              <a:rPr lang="en-US" sz="2100" dirty="0">
                <a:solidFill>
                  <a:schemeClr val="dk2"/>
                </a:solidFill>
              </a:rPr>
              <a:t> </a:t>
            </a:r>
            <a:r>
              <a:rPr lang="en-US" sz="2100" dirty="0" err="1">
                <a:solidFill>
                  <a:schemeClr val="dk2"/>
                </a:solidFill>
              </a:rPr>
              <a:t>için</a:t>
            </a:r>
            <a:r>
              <a:rPr lang="en-US" sz="2100" dirty="0">
                <a:solidFill>
                  <a:schemeClr val="dk2"/>
                </a:solidFill>
              </a:rPr>
              <a:t> </a:t>
            </a:r>
            <a:r>
              <a:rPr lang="en-US" sz="2100" dirty="0" err="1">
                <a:solidFill>
                  <a:schemeClr val="dk2"/>
                </a:solidFill>
              </a:rPr>
              <a:t>denge</a:t>
            </a:r>
            <a:r>
              <a:rPr lang="en-US" sz="2100" dirty="0">
                <a:solidFill>
                  <a:schemeClr val="dk2"/>
                </a:solidFill>
              </a:rPr>
              <a:t> </a:t>
            </a:r>
            <a:r>
              <a:rPr lang="en-US" sz="2100" dirty="0" err="1">
                <a:solidFill>
                  <a:schemeClr val="dk2"/>
                </a:solidFill>
              </a:rPr>
              <a:t>tahtasında</a:t>
            </a:r>
            <a:r>
              <a:rPr lang="en-US" sz="2100" dirty="0">
                <a:solidFill>
                  <a:schemeClr val="dk2"/>
                </a:solidFill>
              </a:rPr>
              <a:t> </a:t>
            </a:r>
            <a:r>
              <a:rPr lang="en-US" sz="2100" dirty="0" err="1">
                <a:solidFill>
                  <a:schemeClr val="dk2"/>
                </a:solidFill>
              </a:rPr>
              <a:t>denge</a:t>
            </a:r>
            <a:r>
              <a:rPr lang="en-US" sz="2100" dirty="0">
                <a:solidFill>
                  <a:schemeClr val="dk2"/>
                </a:solidFill>
              </a:rPr>
              <a:t> </a:t>
            </a:r>
            <a:r>
              <a:rPr lang="en-US" sz="2100" dirty="0" err="1">
                <a:solidFill>
                  <a:schemeClr val="dk2"/>
                </a:solidFill>
              </a:rPr>
              <a:t>eğitimi</a:t>
            </a:r>
            <a:r>
              <a:rPr lang="en-US" sz="2100" dirty="0">
                <a:solidFill>
                  <a:schemeClr val="dk2"/>
                </a:solidFill>
              </a:rPr>
              <a:t>, </a:t>
            </a:r>
            <a:r>
              <a:rPr lang="en-US" sz="2100" dirty="0" err="1">
                <a:solidFill>
                  <a:schemeClr val="dk2"/>
                </a:solidFill>
              </a:rPr>
              <a:t>yan</a:t>
            </a:r>
            <a:r>
              <a:rPr lang="en-US" sz="2100" dirty="0">
                <a:solidFill>
                  <a:schemeClr val="dk2"/>
                </a:solidFill>
              </a:rPr>
              <a:t> </a:t>
            </a:r>
            <a:r>
              <a:rPr lang="en-US" sz="2100" dirty="0" err="1">
                <a:solidFill>
                  <a:schemeClr val="dk2"/>
                </a:solidFill>
              </a:rPr>
              <a:t>yana</a:t>
            </a:r>
            <a:r>
              <a:rPr lang="en-US" sz="2100" dirty="0">
                <a:solidFill>
                  <a:schemeClr val="dk2"/>
                </a:solidFill>
              </a:rPr>
              <a:t> </a:t>
            </a:r>
            <a:r>
              <a:rPr lang="en-US" sz="2100" dirty="0" err="1">
                <a:solidFill>
                  <a:schemeClr val="dk2"/>
                </a:solidFill>
              </a:rPr>
              <a:t>veya</a:t>
            </a:r>
            <a:r>
              <a:rPr lang="en-US" sz="2100" dirty="0">
                <a:solidFill>
                  <a:schemeClr val="dk2"/>
                </a:solidFill>
              </a:rPr>
              <a:t> </a:t>
            </a:r>
            <a:r>
              <a:rPr lang="en-US" sz="2100" dirty="0" err="1">
                <a:solidFill>
                  <a:schemeClr val="dk2"/>
                </a:solidFill>
              </a:rPr>
              <a:t>geri</a:t>
            </a:r>
            <a:r>
              <a:rPr lang="en-US" sz="2100" dirty="0">
                <a:solidFill>
                  <a:schemeClr val="dk2"/>
                </a:solidFill>
              </a:rPr>
              <a:t> </a:t>
            </a:r>
            <a:r>
              <a:rPr lang="en-US" sz="2100" dirty="0" err="1">
                <a:solidFill>
                  <a:schemeClr val="dk2"/>
                </a:solidFill>
              </a:rPr>
              <a:t>geri</a:t>
            </a:r>
            <a:r>
              <a:rPr lang="en-US" sz="2100" dirty="0">
                <a:solidFill>
                  <a:schemeClr val="dk2"/>
                </a:solidFill>
              </a:rPr>
              <a:t> </a:t>
            </a:r>
            <a:r>
              <a:rPr lang="en-US" sz="2100" dirty="0" err="1">
                <a:solidFill>
                  <a:schemeClr val="dk2"/>
                </a:solidFill>
              </a:rPr>
              <a:t>yürüme</a:t>
            </a:r>
            <a:r>
              <a:rPr lang="en-US" sz="2100" dirty="0">
                <a:solidFill>
                  <a:schemeClr val="dk2"/>
                </a:solidFill>
              </a:rPr>
              <a:t>, </a:t>
            </a:r>
            <a:r>
              <a:rPr lang="en-US" sz="2100" dirty="0" err="1">
                <a:solidFill>
                  <a:schemeClr val="dk2"/>
                </a:solidFill>
              </a:rPr>
              <a:t>koşma</a:t>
            </a:r>
            <a:r>
              <a:rPr lang="en-US" sz="2100" dirty="0">
                <a:solidFill>
                  <a:schemeClr val="dk2"/>
                </a:solidFill>
              </a:rPr>
              <a:t> </a:t>
            </a:r>
            <a:r>
              <a:rPr lang="en-US" sz="2100" dirty="0" err="1">
                <a:solidFill>
                  <a:schemeClr val="dk2"/>
                </a:solidFill>
              </a:rPr>
              <a:t>gibi</a:t>
            </a:r>
            <a:r>
              <a:rPr lang="en-US" sz="2100" dirty="0">
                <a:solidFill>
                  <a:schemeClr val="dk2"/>
                </a:solidFill>
              </a:rPr>
              <a:t> </a:t>
            </a:r>
            <a:r>
              <a:rPr lang="en-US" sz="2100" dirty="0" err="1">
                <a:solidFill>
                  <a:schemeClr val="dk2"/>
                </a:solidFill>
              </a:rPr>
              <a:t>propriosepsiyon</a:t>
            </a:r>
            <a:r>
              <a:rPr lang="en-US" sz="2100" dirty="0">
                <a:solidFill>
                  <a:schemeClr val="dk2"/>
                </a:solidFill>
              </a:rPr>
              <a:t> </a:t>
            </a:r>
            <a:r>
              <a:rPr lang="en-US" sz="2100" dirty="0" err="1">
                <a:solidFill>
                  <a:schemeClr val="dk2"/>
                </a:solidFill>
              </a:rPr>
              <a:t>egzersizlerinden</a:t>
            </a:r>
            <a:r>
              <a:rPr lang="en-US" sz="2100" dirty="0">
                <a:solidFill>
                  <a:schemeClr val="dk2"/>
                </a:solidFill>
              </a:rPr>
              <a:t> </a:t>
            </a:r>
            <a:r>
              <a:rPr lang="en-US" sz="2100" dirty="0" err="1">
                <a:solidFill>
                  <a:schemeClr val="dk2"/>
                </a:solidFill>
              </a:rPr>
              <a:t>yararlanılır</a:t>
            </a:r>
            <a:r>
              <a:rPr lang="en-US" sz="2100" dirty="0">
                <a:solidFill>
                  <a:schemeClr val="dk2"/>
                </a:solidFill>
              </a:rPr>
              <a:t>.  </a:t>
            </a:r>
            <a:endParaRPr sz="2000" dirty="0">
              <a:solidFill>
                <a:schemeClr val="dk2"/>
              </a:solidFill>
            </a:endParaRPr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Denge Bozukluğunda Hasta Eğitimi</a:t>
            </a:r>
            <a:endParaRPr/>
          </a:p>
        </p:txBody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rtl="0">
              <a:spcBef>
                <a:spcPts val="400"/>
              </a:spcBef>
              <a:spcAft>
                <a:spcPts val="0"/>
              </a:spcAft>
              <a:buSzPts val="2000"/>
              <a:buChar char="●"/>
            </a:pPr>
            <a:r>
              <a:rPr lang="en-US" sz="2000">
                <a:solidFill>
                  <a:srgbClr val="666666"/>
                </a:solidFill>
              </a:rPr>
              <a:t>En önemli nokta hastanın güvenliğidir.</a:t>
            </a:r>
            <a:endParaRPr sz="2000">
              <a:solidFill>
                <a:srgbClr val="666666"/>
              </a:solidFill>
            </a:endParaRP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>
                <a:solidFill>
                  <a:srgbClr val="666666"/>
                </a:solidFill>
              </a:rPr>
              <a:t>Düşmeler için potansiyel risk çok fazladır.</a:t>
            </a:r>
            <a:endParaRPr sz="2000">
              <a:solidFill>
                <a:srgbClr val="666666"/>
              </a:solidFill>
            </a:endParaRP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>
                <a:solidFill>
                  <a:srgbClr val="666666"/>
                </a:solidFill>
              </a:rPr>
              <a:t>İyi bir değerlendirme ardından düşük seviyeli aktivitelerle başlama sonradan egz ağırlaştırmak gerekir.</a:t>
            </a:r>
            <a:endParaRPr sz="2000">
              <a:solidFill>
                <a:srgbClr val="666666"/>
              </a:solidFill>
            </a:endParaRP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>
                <a:solidFill>
                  <a:srgbClr val="666666"/>
                </a:solidFill>
              </a:rPr>
              <a:t>Çevre maksimum güvenli olarak ayarlanmalıdır. Gevşek kilim, kapı eşikleri, merdivenler…</a:t>
            </a:r>
            <a:endParaRPr sz="2000">
              <a:solidFill>
                <a:srgbClr val="666666"/>
              </a:solidFill>
            </a:endParaRP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-US" sz="2000">
                <a:solidFill>
                  <a:srgbClr val="666666"/>
                </a:solidFill>
              </a:rPr>
              <a:t>Ayakkabılar önemlidir. kaymayan ve rahat olmalıdır.</a:t>
            </a:r>
            <a:endParaRPr sz="2000">
              <a:solidFill>
                <a:srgbClr val="666666"/>
              </a:solidFill>
            </a:endParaRP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-US" sz="2000">
                <a:solidFill>
                  <a:srgbClr val="666666"/>
                </a:solidFill>
              </a:rPr>
              <a:t>Paralel bar, koltuk değneği, yürüteçlerden yararlanılır.</a:t>
            </a:r>
            <a:endParaRPr sz="2000">
              <a:solidFill>
                <a:srgbClr val="666666"/>
              </a:solidFill>
            </a:endParaRP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2000">
              <a:solidFill>
                <a:srgbClr val="666666"/>
              </a:solidFill>
            </a:endParaRPr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50"/>
              <a:buFont typeface="Arial"/>
              <a:buChar char="●"/>
            </a:pP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Kontrol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 motor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hareketin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gerçekleştirilmesi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sırasında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hedeflenen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hareketin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düzgün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yapılabilmesidir</a:t>
            </a:r>
            <a:r>
              <a:rPr lang="en-US" sz="20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lang="tr-TR" sz="2000" b="0" i="0" u="none" strike="noStrike" cap="none" dirty="0" smtClea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50"/>
              <a:buFont typeface="Arial"/>
              <a:buChar char="●"/>
            </a:pP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"/>
              <a:buFont typeface="Arial"/>
              <a:buChar char="●"/>
            </a:pP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Koordinasyon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ise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hedeflenen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hareket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gerçekleştirilirken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vücudun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farklı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bölümleri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arasında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uyumdur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50"/>
              <a:buFont typeface="Arial"/>
              <a:buChar char="●"/>
            </a:pP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Ekstrapiramidal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sistem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serebell</a:t>
            </a:r>
            <a:r>
              <a:rPr lang="en-US" sz="2000" dirty="0" err="1">
                <a:solidFill>
                  <a:srgbClr val="000000"/>
                </a:solidFill>
              </a:rPr>
              <a:t>a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hastalıklar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serebral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palsi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kafa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travması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inme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gibi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durumlarda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denge-koordinasyonu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geliştirmeyi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hedefe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yönelik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motor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hareket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oluşturmayı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amaçlayan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bazı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özel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egzersizler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uygulanmaktadır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 err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Kontrol</a:t>
            </a:r>
            <a:r>
              <a:rPr lang="en-US" sz="20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 err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ve</a:t>
            </a:r>
            <a:r>
              <a:rPr lang="en-US" sz="20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 err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koordinasyon</a:t>
            </a:r>
            <a:r>
              <a:rPr lang="en-US" sz="20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 err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egzersizlerinde</a:t>
            </a:r>
            <a:r>
              <a:rPr lang="en-US" sz="20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 err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sık</a:t>
            </a:r>
            <a:r>
              <a:rPr lang="en-US" sz="20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 err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tekrar</a:t>
            </a:r>
            <a:r>
              <a:rPr lang="en-US" sz="20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 err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önemlidir</a:t>
            </a:r>
            <a:r>
              <a:rPr lang="en-US" sz="20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.  </a:t>
            </a:r>
            <a:endParaRPr sz="2000" b="1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Shape 52"/>
          <p:cNvSpPr txBox="1"/>
          <p:nvPr/>
        </p:nvSpPr>
        <p:spPr>
          <a:xfrm>
            <a:off x="419375" y="357700"/>
            <a:ext cx="8264100" cy="9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>
                <a:solidFill>
                  <a:schemeClr val="accent1"/>
                </a:solidFill>
              </a:rPr>
              <a:t>Nöromuskuler Kontrol ve koordinasyon Egzersizleri</a:t>
            </a:r>
            <a:endParaRPr sz="3000" b="1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Char char="●"/>
            </a:pP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Kontrol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koordinasyon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egzersizlerinin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amacı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beyinde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duyusal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motor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bellek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oluşturmak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bunları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geliştirmek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sonraki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aktivitelerde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kullanmak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olarak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özetlenebilir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2100" dirty="0">
              <a:solidFill>
                <a:srgbClr val="000000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None/>
            </a:pPr>
            <a:endParaRPr sz="3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None/>
            </a:pPr>
            <a:endParaRPr sz="3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Char char="●"/>
            </a:pP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Kontrol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koordinasyonu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geliştirmenin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başlıca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yolu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tekrardır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Aktivite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yeteri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kadar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tekrar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edilirse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öğrenilir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hafızaya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kaydedilir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Gerekli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olan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hareket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giderek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daha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düşük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konsantrasyonlarda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daha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az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gayretle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ortaya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konabilir</a:t>
            </a:r>
            <a:r>
              <a:rPr lang="en-US" sz="2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3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Egzersizlerde İzlenecek Yol</a:t>
            </a:r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/>
              <a:t>Statikten - dinamiğe,</a:t>
            </a:r>
            <a:endParaRPr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/>
              <a:t>Göz açıktan - göz kapalıya,</a:t>
            </a:r>
            <a:endParaRPr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/>
              <a:t>Motor gelişim izleyen vakalarda motor gelişim sırasında.</a:t>
            </a:r>
            <a:endParaRPr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/>
              <a:t>Yani; </a:t>
            </a:r>
            <a:endParaRPr/>
          </a:p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AutoNum type="arabicPeriod"/>
            </a:pPr>
            <a:r>
              <a:rPr lang="en-US"/>
              <a:t>Statik-gözler açık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lang="en-US"/>
              <a:t>Statik-gözler kapalı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lang="en-US"/>
              <a:t>Dinamik-gözler açık</a:t>
            </a:r>
            <a:endParaRPr/>
          </a:p>
          <a:p>
            <a:pPr marL="457200" lvl="0" indent="-419100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lang="en-US"/>
              <a:t>Dinamik-gözler kapalı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6550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700"/>
              <a:buChar char="●"/>
            </a:pPr>
            <a:r>
              <a:rPr lang="en-US" sz="2400">
                <a:solidFill>
                  <a:srgbClr val="000000"/>
                </a:solidFill>
              </a:rPr>
              <a:t>Denge eğitiminde en ideal çalışmalardan biri havuz içindedir.</a:t>
            </a:r>
            <a:endParaRPr sz="2400">
              <a:solidFill>
                <a:srgbClr val="000000"/>
              </a:solidFill>
            </a:endParaRPr>
          </a:p>
          <a:p>
            <a:pPr marL="457200" lvl="0" indent="-3365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●"/>
            </a:pPr>
            <a:r>
              <a:rPr lang="en-US" sz="2400">
                <a:solidFill>
                  <a:srgbClr val="000000"/>
                </a:solidFill>
              </a:rPr>
              <a:t>Havuz içinde ayakta durularak, omuz seviyesinde yapılan hareketlerle sırt ve göğüs kasları güçlendirilmeye çalışılır.</a:t>
            </a:r>
            <a:endParaRPr sz="2400">
              <a:solidFill>
                <a:srgbClr val="000000"/>
              </a:solidFill>
            </a:endParaRPr>
          </a:p>
          <a:p>
            <a:pPr marL="457200" lvl="0" indent="-3365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●"/>
            </a:pPr>
            <a:r>
              <a:rPr lang="en-US" sz="2400">
                <a:solidFill>
                  <a:srgbClr val="000000"/>
                </a:solidFill>
              </a:rPr>
              <a:t>Başlangıçta her iki bacak yana açılarak direnç verilmeksizin yapılan omuz hareketleri ayaklar birleştirilerek , tek ayak üzerinde durularak , gözler kapatılarak ve direnç ilave edilerek zorlaştırılır.</a:t>
            </a:r>
            <a:endParaRPr sz="2400">
              <a:solidFill>
                <a:srgbClr val="000000"/>
              </a:solidFill>
            </a:endParaRPr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50"/>
              <a:buFont typeface="Arial"/>
              <a:buChar char="●"/>
            </a:pPr>
            <a:r>
              <a:rPr lang="en-US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Denge sorunu yaratan sadece kas zayıflığı ise kısa sürede kas kuvvetinin artışı ile düzelme sağlanır. 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50"/>
              <a:buFont typeface="Arial"/>
              <a:buChar char="●"/>
            </a:pPr>
            <a:r>
              <a:rPr lang="en-US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Ancak nörolojik bozukluk söz konusu ise periferal girdilerin etkilenmesi ile daha yavaş gelişme kaydedilir. Bu durumda ayna kullanımı (görsel uyarı), sözel uyarı gibi yöntemler mutlaka kullanılmalıdır.   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50"/>
              <a:buFont typeface="Arial"/>
              <a:buChar char="●"/>
            </a:pPr>
            <a:r>
              <a:rPr lang="en-US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Statik denge sağlandıktan sonra dinamik denge üzerinde durulur. Ayakta ağırlık aktarımı egzersizleri, elde ağırlık taşıma gibi duyusal girdileri arttıran yöntemler kullanılır. 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Frenkel Egzersizleri</a:t>
            </a:r>
            <a:endParaRPr/>
          </a:p>
        </p:txBody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800" b="1"/>
              <a:t>Sırt Üstü</a:t>
            </a:r>
            <a:endParaRPr sz="1800" b="1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800"/>
              <a:t>1-Kalça ve diz fleksionda iken her bir bacağın fleksion ve ekstansionu. Bu hareket ayak topuğu yatakta iken yapılır.</a:t>
            </a:r>
            <a:endParaRPr sz="18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800"/>
              <a:t>2-Diz fleksionda iken kalçanın abduksion-adduksionu</a:t>
            </a:r>
            <a:endParaRPr sz="18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800"/>
              <a:t>3-Diz düzken abduksion-adduksion</a:t>
            </a:r>
            <a:endParaRPr sz="18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800"/>
              <a:t>4-Bir dizi fleksiona getirip aynı taraf topukla karşı taraf üzerinde belirli noktalara koyma</a:t>
            </a:r>
            <a:endParaRPr sz="18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800"/>
              <a:t>5-Bir dizi fleksiona getirip aksi taraf tibiası üzerinde bileğe kadar kaydırma ve geri kaydırma</a:t>
            </a:r>
            <a:endParaRPr sz="18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800"/>
              <a:t>6-Bilateral simetrik kalça ve diz fleksion-ekstansion</a:t>
            </a:r>
            <a:endParaRPr sz="18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800"/>
              <a:t>7-Bilateral resiprokal kalça ve diz fleksion-ekstansionu</a:t>
            </a:r>
            <a:endParaRPr sz="18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800"/>
              <a:t>8-Bir tarafta fleksion-ekstansion, aksi tarafta abduksion-adduksion</a:t>
            </a:r>
            <a:endParaRPr sz="1800"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Frenkel Egzersizleri</a:t>
            </a:r>
            <a:endParaRPr/>
          </a:p>
        </p:txBody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 b="1"/>
              <a:t>Oturma Pozisyonu</a:t>
            </a:r>
            <a:endParaRPr sz="1800" b="1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/>
              <a:t>1-Terapist el pozisyonunu değiştirirken, hastanın topuğunu terapistin avucuna yerleştirilmesi</a:t>
            </a:r>
            <a:endParaRPr sz="18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/>
              <a:t>2-Ayak ucunun yere çizilen bir şekli izleyerek kaydırılması</a:t>
            </a:r>
            <a:endParaRPr sz="18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/>
              <a:t>3- Düzgün oturma postürü toleransının arttırılması</a:t>
            </a:r>
            <a:endParaRPr sz="18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/>
              <a:t>4-Belirli bir ritme uyarak ayağa kalkma ve oturma</a:t>
            </a:r>
            <a:endParaRPr sz="18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 b="1"/>
              <a:t>Ayakta Durma Pozisyonu</a:t>
            </a:r>
            <a:endParaRPr sz="1800" b="1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/>
              <a:t>1-Dik durup, ayağı yere çizilen düz bir hat üzerinde öne geri kaydırma</a:t>
            </a:r>
            <a:endParaRPr sz="18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/>
              <a:t>2-Yana yürüme</a:t>
            </a:r>
            <a:endParaRPr sz="18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/>
              <a:t>3-Paralel çizgiler üzerinde yürüme</a:t>
            </a:r>
            <a:endParaRPr sz="18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/>
              <a:t>4-Ayak rotasyonu değişik hatlarda yürüme</a:t>
            </a:r>
            <a:endParaRPr sz="1800"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wiss">
  <a:themeElements>
    <a:clrScheme name="Custom 218">
      <a:dk1>
        <a:srgbClr val="000000"/>
      </a:dk1>
      <a:lt1>
        <a:srgbClr val="FFFFFF"/>
      </a:lt1>
      <a:dk2>
        <a:srgbClr val="5B595A"/>
      </a:dk2>
      <a:lt2>
        <a:srgbClr val="CFD4D4"/>
      </a:lt2>
      <a:accent1>
        <a:srgbClr val="CC0202"/>
      </a:accent1>
      <a:accent2>
        <a:srgbClr val="228AFF"/>
      </a:accent2>
      <a:accent3>
        <a:srgbClr val="FBC82F"/>
      </a:accent3>
      <a:accent4>
        <a:srgbClr val="253E91"/>
      </a:accent4>
      <a:accent5>
        <a:srgbClr val="F68D0C"/>
      </a:accent5>
      <a:accent6>
        <a:srgbClr val="257E12"/>
      </a:accent6>
      <a:hlink>
        <a:srgbClr val="144C72"/>
      </a:hlink>
      <a:folHlink>
        <a:srgbClr val="8C9D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698</Words>
  <Application>Microsoft Office PowerPoint</Application>
  <PresentationFormat>Ekran Gösterisi (4:3)</PresentationFormat>
  <Paragraphs>91</Paragraphs>
  <Slides>14</Slides>
  <Notes>12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6" baseType="lpstr">
      <vt:lpstr>Arial</vt:lpstr>
      <vt:lpstr>Swiss</vt:lpstr>
      <vt:lpstr>PowerPoint Sunusu</vt:lpstr>
      <vt:lpstr>PowerPoint Sunusu</vt:lpstr>
      <vt:lpstr>PowerPoint Sunusu</vt:lpstr>
      <vt:lpstr>Egzersizlerde İzlenecek Yol</vt:lpstr>
      <vt:lpstr>PowerPoint Sunusu</vt:lpstr>
      <vt:lpstr>PowerPoint Sunusu</vt:lpstr>
      <vt:lpstr>PowerPoint Sunusu</vt:lpstr>
      <vt:lpstr>Frenkel Egzersizleri</vt:lpstr>
      <vt:lpstr>Frenkel Egzersizleri</vt:lpstr>
      <vt:lpstr>Denge Egzersizleri</vt:lpstr>
      <vt:lpstr>PowerPoint Sunusu</vt:lpstr>
      <vt:lpstr>PowerPoint Sunusu</vt:lpstr>
      <vt:lpstr>Proprioception Egzersizleri</vt:lpstr>
      <vt:lpstr>Denge Bozukluğunda Hasta Eğitimi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kmyo2</dc:creator>
  <cp:lastModifiedBy>şeyda cuma</cp:lastModifiedBy>
  <cp:revision>2</cp:revision>
  <dcterms:modified xsi:type="dcterms:W3CDTF">2018-05-08T08:12:33Z</dcterms:modified>
</cp:coreProperties>
</file>