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" r:id="rId2"/>
    <p:sldId id="357" r:id="rId3"/>
    <p:sldId id="360" r:id="rId4"/>
    <p:sldId id="365" r:id="rId5"/>
    <p:sldId id="323" r:id="rId6"/>
    <p:sldId id="362" r:id="rId7"/>
    <p:sldId id="37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3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90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96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923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741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569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051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34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70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8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73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06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37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6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93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76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82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95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Lipid</a:t>
            </a:r>
            <a:r>
              <a:rPr lang="tr-TR" b="1" dirty="0" smtClean="0"/>
              <a:t> </a:t>
            </a:r>
            <a:r>
              <a:rPr lang="tr-TR" b="1" dirty="0" err="1" smtClean="0"/>
              <a:t>Metabolism</a:t>
            </a:r>
            <a:endParaRPr lang="en-GB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b="1" dirty="0" smtClean="0"/>
              <a:t>Prof. Dr. Zeliha </a:t>
            </a:r>
            <a:r>
              <a:rPr lang="tr-TR" b="1" dirty="0" err="1" smtClean="0"/>
              <a:t>Büyükbingöl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3802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5400" b="1" smtClean="0"/>
              <a:t>Cholesterol and Steroid Metabolism</a:t>
            </a:r>
            <a:endParaRPr lang="tr-TR" sz="5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sz="3600" smtClean="0"/>
          </a:p>
          <a:p>
            <a:r>
              <a:rPr lang="tr-TR" sz="3600" smtClean="0"/>
              <a:t>Cholesterol is important in cell membranes and is the precursor for bile acids, and all steroid hormones, including vitamin D.</a:t>
            </a:r>
          </a:p>
          <a:p>
            <a:r>
              <a:rPr lang="tr-TR" sz="3600" smtClean="0"/>
              <a:t>Cholesterol synthesis occurs mainly in the liver, HMG CoA reductase is the rate limiting enzyme.  </a:t>
            </a:r>
            <a:endParaRPr lang="tr-TR" sz="3600"/>
          </a:p>
        </p:txBody>
      </p:sp>
    </p:spTree>
    <p:extLst>
      <p:ext uri="{BB962C8B-B14F-4D97-AF65-F5344CB8AC3E}">
        <p14:creationId xmlns:p14="http://schemas.microsoft.com/office/powerpoint/2010/main" val="203739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b="1" smtClean="0"/>
              <a:t>Bile Salts and Bile Acids</a:t>
            </a:r>
            <a:endParaRPr lang="tr-TR" sz="6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4000" smtClean="0"/>
              <a:t>Bile salts are primarly used to emulsify fats.</a:t>
            </a:r>
          </a:p>
          <a:p>
            <a:r>
              <a:rPr lang="tr-TR" sz="4000" smtClean="0"/>
              <a:t>Primary bile acids (e.g.,cholic acid, chenodeoxycholic acid) are synhesized in the liver from cholesterol.</a:t>
            </a:r>
          </a:p>
          <a:p>
            <a:r>
              <a:rPr lang="tr-TR" sz="4000" smtClean="0"/>
              <a:t>Primary bile acids are conjugated before secretion in the bile with taurine or glycine.</a:t>
            </a:r>
            <a:endParaRPr lang="tr-TR" sz="4000"/>
          </a:p>
        </p:txBody>
      </p:sp>
    </p:spTree>
    <p:extLst>
      <p:ext uri="{BB962C8B-B14F-4D97-AF65-F5344CB8AC3E}">
        <p14:creationId xmlns:p14="http://schemas.microsoft.com/office/powerpoint/2010/main" val="81376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smtClean="0"/>
              <a:t>Keton Bodies</a:t>
            </a:r>
            <a:endParaRPr lang="tr-TR" sz="6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4400" dirty="0" err="1" smtClean="0"/>
              <a:t>Synthesis</a:t>
            </a:r>
            <a:r>
              <a:rPr lang="tr-TR" sz="4400" dirty="0" smtClean="0"/>
              <a:t> of keton </a:t>
            </a:r>
            <a:r>
              <a:rPr lang="tr-TR" sz="4400" dirty="0" err="1" smtClean="0"/>
              <a:t>bodies</a:t>
            </a:r>
            <a:r>
              <a:rPr lang="tr-TR" sz="4400" dirty="0" smtClean="0"/>
              <a:t> </a:t>
            </a:r>
            <a:r>
              <a:rPr lang="tr-TR" sz="4400" dirty="0" err="1" smtClean="0"/>
              <a:t>occurs</a:t>
            </a:r>
            <a:r>
              <a:rPr lang="tr-TR" sz="4400" dirty="0" smtClean="0"/>
              <a:t> </a:t>
            </a:r>
            <a:r>
              <a:rPr lang="tr-TR" sz="4400" dirty="0" err="1" smtClean="0"/>
              <a:t>mainly</a:t>
            </a:r>
            <a:r>
              <a:rPr lang="tr-TR" sz="4400" dirty="0" smtClean="0"/>
              <a:t> in </a:t>
            </a:r>
            <a:r>
              <a:rPr lang="tr-TR" sz="4400" dirty="0" err="1" smtClean="0"/>
              <a:t>the</a:t>
            </a:r>
            <a:r>
              <a:rPr lang="tr-TR" sz="4400" dirty="0" smtClean="0"/>
              <a:t> </a:t>
            </a:r>
            <a:r>
              <a:rPr lang="tr-TR" sz="4400" dirty="0" err="1" smtClean="0"/>
              <a:t>liver</a:t>
            </a:r>
            <a:r>
              <a:rPr lang="tr-TR" sz="4400" dirty="0" smtClean="0"/>
              <a:t>.</a:t>
            </a:r>
          </a:p>
          <a:p>
            <a:endParaRPr lang="tr-TR" sz="4400" dirty="0" smtClean="0"/>
          </a:p>
          <a:p>
            <a:r>
              <a:rPr lang="tr-TR" sz="4400" dirty="0" smtClean="0"/>
              <a:t>Keton </a:t>
            </a:r>
            <a:r>
              <a:rPr lang="tr-TR" sz="4400" dirty="0" err="1" smtClean="0"/>
              <a:t>bodies</a:t>
            </a:r>
            <a:r>
              <a:rPr lang="tr-TR" sz="4400" dirty="0" smtClean="0"/>
              <a:t> </a:t>
            </a:r>
            <a:r>
              <a:rPr lang="tr-TR" sz="4400" dirty="0" err="1" smtClean="0"/>
              <a:t>are</a:t>
            </a:r>
            <a:r>
              <a:rPr lang="tr-TR" sz="4400" dirty="0" smtClean="0"/>
              <a:t> </a:t>
            </a:r>
            <a:r>
              <a:rPr lang="tr-TR" sz="4400" dirty="0" err="1" smtClean="0"/>
              <a:t>acetone</a:t>
            </a:r>
            <a:r>
              <a:rPr lang="tr-TR" sz="4400" dirty="0" smtClean="0"/>
              <a:t>, </a:t>
            </a:r>
            <a:r>
              <a:rPr lang="tr-TR" sz="4400" dirty="0" err="1" smtClean="0"/>
              <a:t>acetoacetate</a:t>
            </a:r>
            <a:r>
              <a:rPr lang="tr-TR" sz="4400" dirty="0" smtClean="0"/>
              <a:t>, </a:t>
            </a:r>
            <a:r>
              <a:rPr lang="tr-TR" sz="4400" dirty="0" err="1" smtClean="0"/>
              <a:t>and</a:t>
            </a:r>
            <a:r>
              <a:rPr lang="tr-TR" sz="4400" dirty="0" smtClean="0"/>
              <a:t> beta-</a:t>
            </a:r>
            <a:r>
              <a:rPr lang="tr-TR" sz="4400" dirty="0" err="1" smtClean="0"/>
              <a:t>hydroxybutirate</a:t>
            </a:r>
            <a:r>
              <a:rPr lang="tr-TR" sz="4400" dirty="0" smtClean="0"/>
              <a:t>.</a:t>
            </a:r>
          </a:p>
          <a:p>
            <a:pPr marL="0" indent="0">
              <a:buNone/>
            </a:pPr>
            <a:endParaRPr lang="tr-TR" sz="4400" dirty="0" smtClean="0"/>
          </a:p>
          <a:p>
            <a:r>
              <a:rPr lang="tr-TR" sz="4400" dirty="0" err="1" smtClean="0"/>
              <a:t>They</a:t>
            </a:r>
            <a:r>
              <a:rPr lang="tr-TR" sz="4400" dirty="0" smtClean="0"/>
              <a:t> </a:t>
            </a:r>
            <a:r>
              <a:rPr lang="tr-TR" sz="4400" dirty="0" err="1" smtClean="0"/>
              <a:t>are</a:t>
            </a:r>
            <a:r>
              <a:rPr lang="tr-TR" sz="4400" dirty="0" smtClean="0"/>
              <a:t> </a:t>
            </a:r>
            <a:r>
              <a:rPr lang="tr-TR" sz="4400" dirty="0" err="1" smtClean="0"/>
              <a:t>used</a:t>
            </a:r>
            <a:r>
              <a:rPr lang="tr-TR" sz="4400" dirty="0" smtClean="0"/>
              <a:t> as </a:t>
            </a:r>
            <a:r>
              <a:rPr lang="tr-TR" sz="4400" dirty="0" err="1" smtClean="0"/>
              <a:t>fuel</a:t>
            </a:r>
            <a:r>
              <a:rPr lang="tr-TR" sz="4400" dirty="0" smtClean="0"/>
              <a:t> </a:t>
            </a:r>
            <a:r>
              <a:rPr lang="tr-TR" sz="4400" dirty="0" err="1" smtClean="0"/>
              <a:t>by</a:t>
            </a:r>
            <a:r>
              <a:rPr lang="tr-TR" sz="4400" dirty="0" smtClean="0"/>
              <a:t> </a:t>
            </a:r>
            <a:r>
              <a:rPr lang="tr-TR" sz="4400" dirty="0" err="1" smtClean="0"/>
              <a:t>muscle</a:t>
            </a:r>
            <a:r>
              <a:rPr lang="tr-TR" sz="4400" dirty="0" smtClean="0"/>
              <a:t>, </a:t>
            </a:r>
            <a:r>
              <a:rPr lang="tr-TR" sz="4400" dirty="0" err="1" smtClean="0"/>
              <a:t>brain</a:t>
            </a:r>
            <a:r>
              <a:rPr lang="tr-TR" sz="4400" dirty="0" smtClean="0"/>
              <a:t> </a:t>
            </a:r>
            <a:r>
              <a:rPr lang="tr-TR" sz="4400" dirty="0" err="1" smtClean="0"/>
              <a:t>and</a:t>
            </a:r>
            <a:r>
              <a:rPr lang="tr-TR" sz="4400" dirty="0" smtClean="0"/>
              <a:t> </a:t>
            </a:r>
            <a:r>
              <a:rPr lang="tr-TR" sz="4400" dirty="0" err="1" smtClean="0"/>
              <a:t>kidneys</a:t>
            </a:r>
            <a:r>
              <a:rPr lang="tr-TR" sz="4400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921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Adipose</a:t>
            </a:r>
            <a:r>
              <a:rPr lang="tr-TR" b="1" dirty="0" smtClean="0"/>
              <a:t> </a:t>
            </a:r>
            <a:r>
              <a:rPr lang="tr-TR" b="1" dirty="0" err="1" smtClean="0"/>
              <a:t>Tissue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Adipocyte</a:t>
            </a:r>
            <a:r>
              <a:rPr lang="tr-TR" b="1" dirty="0" smtClean="0"/>
              <a:t> as an </a:t>
            </a:r>
            <a:r>
              <a:rPr lang="tr-TR" b="1" dirty="0" err="1" smtClean="0"/>
              <a:t>Endocrine</a:t>
            </a:r>
            <a:r>
              <a:rPr lang="tr-TR" b="1" dirty="0" smtClean="0"/>
              <a:t> Organ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Adipose</a:t>
            </a:r>
            <a:r>
              <a:rPr lang="tr-TR" b="1" dirty="0" smtClean="0"/>
              <a:t> </a:t>
            </a:r>
            <a:r>
              <a:rPr lang="tr-TR" b="1" dirty="0" err="1" smtClean="0"/>
              <a:t>tissue</a:t>
            </a:r>
            <a:endParaRPr lang="tr-TR" b="1" dirty="0" smtClean="0"/>
          </a:p>
          <a:p>
            <a:pPr lvl="1"/>
            <a:r>
              <a:rPr lang="tr-TR" dirty="0" smtClean="0"/>
              <a:t>White </a:t>
            </a:r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r>
              <a:rPr lang="tr-TR" dirty="0" smtClean="0"/>
              <a:t> (WAT)</a:t>
            </a:r>
          </a:p>
          <a:p>
            <a:pPr lvl="1"/>
            <a:r>
              <a:rPr lang="tr-TR" dirty="0" smtClean="0"/>
              <a:t>Brown </a:t>
            </a:r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r>
              <a:rPr lang="tr-TR" dirty="0" smtClean="0"/>
              <a:t> (BAT)</a:t>
            </a:r>
          </a:p>
          <a:p>
            <a:pPr lvl="1"/>
            <a:r>
              <a:rPr lang="tr-TR" dirty="0" err="1" smtClean="0"/>
              <a:t>Beige</a:t>
            </a:r>
            <a:r>
              <a:rPr lang="tr-TR" dirty="0" smtClean="0"/>
              <a:t> </a:t>
            </a:r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smtClean="0"/>
              <a:t>tissue</a:t>
            </a:r>
            <a:endParaRPr lang="tr-TR" dirty="0" smtClean="0"/>
          </a:p>
          <a:p>
            <a:endParaRPr lang="tr-TR" dirty="0"/>
          </a:p>
          <a:p>
            <a:r>
              <a:rPr lang="en-US" b="1"/>
              <a:t>Is adipose tissue an endocrine organ?</a:t>
            </a:r>
            <a:endParaRPr lang="tr-TR" b="1" dirty="0" smtClean="0"/>
          </a:p>
          <a:p>
            <a:r>
              <a:rPr lang="tr-TR" smtClean="0"/>
              <a:t>Adipokines: </a:t>
            </a:r>
            <a:r>
              <a:rPr lang="tr-TR" sz="2400" b="1" smtClean="0"/>
              <a:t>Adipocytokines</a:t>
            </a:r>
            <a:r>
              <a:rPr lang="tr-TR" sz="2400" smtClean="0"/>
              <a:t> </a:t>
            </a:r>
            <a:r>
              <a:rPr lang="tr-TR" sz="2400"/>
              <a:t>include inflammatory mediators (IL-6, IL-8), angiogenic proteins (VEGF), and metabolic regulators (adiponectin; leptin).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2169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smtClean="0"/>
              <a:t>Clinical Correlations</a:t>
            </a:r>
            <a:endParaRPr lang="tr-TR" sz="6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err="1" smtClean="0"/>
              <a:t>Dislipidemia</a:t>
            </a:r>
            <a:endParaRPr lang="tr-TR" dirty="0" smtClean="0"/>
          </a:p>
          <a:p>
            <a:r>
              <a:rPr lang="tr-TR" dirty="0" err="1"/>
              <a:t>H</a:t>
            </a:r>
            <a:r>
              <a:rPr lang="tr-TR" dirty="0" err="1" smtClean="0"/>
              <a:t>ereditary</a:t>
            </a:r>
            <a:r>
              <a:rPr lang="tr-TR" dirty="0" smtClean="0"/>
              <a:t> </a:t>
            </a:r>
            <a:r>
              <a:rPr lang="tr-TR" dirty="0" err="1"/>
              <a:t>dyslipidemia</a:t>
            </a:r>
            <a:endParaRPr lang="tr-TR" dirty="0" smtClean="0"/>
          </a:p>
          <a:p>
            <a:r>
              <a:rPr lang="tr-TR" dirty="0" err="1" smtClean="0"/>
              <a:t>Atherosclerotic</a:t>
            </a:r>
            <a:r>
              <a:rPr lang="tr-TR" dirty="0" smtClean="0"/>
              <a:t> </a:t>
            </a:r>
            <a:r>
              <a:rPr lang="tr-TR" dirty="0" err="1" smtClean="0"/>
              <a:t>vascular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 smtClean="0"/>
          </a:p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 smtClean="0"/>
          </a:p>
          <a:p>
            <a:r>
              <a:rPr lang="tr-TR" dirty="0" err="1" smtClean="0"/>
              <a:t>Obesity</a:t>
            </a:r>
            <a:r>
              <a:rPr lang="tr-TR" dirty="0" smtClean="0"/>
              <a:t>:</a:t>
            </a:r>
            <a:r>
              <a:rPr lang="en-US" b="1" dirty="0" smtClean="0"/>
              <a:t> </a:t>
            </a:r>
            <a:r>
              <a:rPr lang="en-US" dirty="0"/>
              <a:t>Even though statistics showed that people are eating less fat, it was revealed that over the course of the past 20 years the rate of </a:t>
            </a:r>
            <a:r>
              <a:rPr lang="tr-TR" dirty="0" err="1" smtClean="0"/>
              <a:t>obesity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been steadily increasing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7791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REFERENCES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Textbook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Correlations</a:t>
            </a:r>
            <a:r>
              <a:rPr lang="tr-TR" dirty="0" smtClean="0"/>
              <a:t>  Ed.TM </a:t>
            </a:r>
            <a:r>
              <a:rPr lang="tr-TR" dirty="0" err="1" smtClean="0"/>
              <a:t>Devlin</a:t>
            </a:r>
            <a:r>
              <a:rPr lang="tr-TR" dirty="0" smtClean="0"/>
              <a:t> 6. ed. </a:t>
            </a:r>
            <a:r>
              <a:rPr lang="tr-TR" dirty="0" err="1" smtClean="0"/>
              <a:t>Wiley-Liss</a:t>
            </a:r>
            <a:r>
              <a:rPr lang="tr-TR" dirty="0" smtClean="0"/>
              <a:t>, 2006</a:t>
            </a:r>
          </a:p>
          <a:p>
            <a:pPr algn="just"/>
            <a:r>
              <a:rPr lang="tr-TR" dirty="0" err="1" smtClean="0"/>
              <a:t>Principles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 DJ </a:t>
            </a:r>
            <a:r>
              <a:rPr lang="tr-TR" dirty="0" err="1" smtClean="0"/>
              <a:t>Voet</a:t>
            </a:r>
            <a:r>
              <a:rPr lang="tr-TR" dirty="0" smtClean="0"/>
              <a:t>, JG </a:t>
            </a:r>
            <a:r>
              <a:rPr lang="tr-TR" dirty="0" err="1" smtClean="0"/>
              <a:t>Voet</a:t>
            </a:r>
            <a:r>
              <a:rPr lang="tr-TR" dirty="0" smtClean="0"/>
              <a:t>, CW </a:t>
            </a:r>
            <a:r>
              <a:rPr lang="tr-TR" dirty="0" err="1" smtClean="0"/>
              <a:t>Pratt</a:t>
            </a:r>
            <a:r>
              <a:rPr lang="tr-TR" dirty="0" smtClean="0"/>
              <a:t> 3. ed. </a:t>
            </a:r>
            <a:r>
              <a:rPr lang="tr-TR" dirty="0" err="1" smtClean="0"/>
              <a:t>Wiley</a:t>
            </a:r>
            <a:r>
              <a:rPr lang="tr-TR" dirty="0" smtClean="0"/>
              <a:t> , 2008</a:t>
            </a:r>
          </a:p>
          <a:p>
            <a:pPr algn="just"/>
            <a:r>
              <a:rPr lang="tr-TR" dirty="0" err="1" smtClean="0"/>
              <a:t>Rapid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> </a:t>
            </a:r>
            <a:r>
              <a:rPr lang="tr-TR" dirty="0" err="1" smtClean="0"/>
              <a:t>Biochemistry</a:t>
            </a:r>
            <a:r>
              <a:rPr lang="tr-TR" dirty="0" smtClean="0"/>
              <a:t> JW </a:t>
            </a:r>
            <a:r>
              <a:rPr lang="tr-TR" dirty="0" err="1" smtClean="0"/>
              <a:t>Pelley</a:t>
            </a:r>
            <a:r>
              <a:rPr lang="tr-TR" dirty="0" smtClean="0"/>
              <a:t>, EF </a:t>
            </a:r>
            <a:r>
              <a:rPr lang="tr-TR" dirty="0" err="1" smtClean="0"/>
              <a:t>Goljan</a:t>
            </a:r>
            <a:r>
              <a:rPr lang="tr-TR" dirty="0" smtClean="0"/>
              <a:t> 3. ed. </a:t>
            </a:r>
            <a:r>
              <a:rPr lang="tr-TR" dirty="0" err="1" smtClean="0"/>
              <a:t>Elsevier</a:t>
            </a:r>
            <a:r>
              <a:rPr lang="tr-TR" smtClean="0"/>
              <a:t>, 2007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262245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1557</TotalTime>
  <Words>276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Lipid Metabolism</vt:lpstr>
      <vt:lpstr>Cholesterol and Steroid Metabolism</vt:lpstr>
      <vt:lpstr>Bile Salts and Bile Acids</vt:lpstr>
      <vt:lpstr>Keton Bodies</vt:lpstr>
      <vt:lpstr>Adipose Tissue The Adipocyte as an Endocrine Organ</vt:lpstr>
      <vt:lpstr>Clinical Correlations</vt:lpstr>
      <vt:lpstr> 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zeliha</dc:creator>
  <cp:lastModifiedBy>zeliha</cp:lastModifiedBy>
  <cp:revision>183</cp:revision>
  <dcterms:created xsi:type="dcterms:W3CDTF">2017-01-23T12:08:53Z</dcterms:created>
  <dcterms:modified xsi:type="dcterms:W3CDTF">2017-12-11T13:54:22Z</dcterms:modified>
</cp:coreProperties>
</file>