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92E6A4A-FEAD-4463-9B4F-F5C71F47F9ED}"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F6AAE7-8729-4040-BA16-694017811269}" type="slidenum">
              <a:rPr lang="tr-TR" smtClean="0"/>
              <a:t>‹#›</a:t>
            </a:fld>
            <a:endParaRPr lang="tr-TR"/>
          </a:p>
        </p:txBody>
      </p:sp>
    </p:spTree>
    <p:extLst>
      <p:ext uri="{BB962C8B-B14F-4D97-AF65-F5344CB8AC3E}">
        <p14:creationId xmlns:p14="http://schemas.microsoft.com/office/powerpoint/2010/main" val="1953013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92E6A4A-FEAD-4463-9B4F-F5C71F47F9ED}"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F6AAE7-8729-4040-BA16-694017811269}" type="slidenum">
              <a:rPr lang="tr-TR" smtClean="0"/>
              <a:t>‹#›</a:t>
            </a:fld>
            <a:endParaRPr lang="tr-TR"/>
          </a:p>
        </p:txBody>
      </p:sp>
    </p:spTree>
    <p:extLst>
      <p:ext uri="{BB962C8B-B14F-4D97-AF65-F5344CB8AC3E}">
        <p14:creationId xmlns:p14="http://schemas.microsoft.com/office/powerpoint/2010/main" val="1429448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92E6A4A-FEAD-4463-9B4F-F5C71F47F9ED}"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F6AAE7-8729-4040-BA16-694017811269}" type="slidenum">
              <a:rPr lang="tr-TR" smtClean="0"/>
              <a:t>‹#›</a:t>
            </a:fld>
            <a:endParaRPr lang="tr-TR"/>
          </a:p>
        </p:txBody>
      </p:sp>
    </p:spTree>
    <p:extLst>
      <p:ext uri="{BB962C8B-B14F-4D97-AF65-F5344CB8AC3E}">
        <p14:creationId xmlns:p14="http://schemas.microsoft.com/office/powerpoint/2010/main" val="145627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92E6A4A-FEAD-4463-9B4F-F5C71F47F9ED}"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F6AAE7-8729-4040-BA16-694017811269}" type="slidenum">
              <a:rPr lang="tr-TR" smtClean="0"/>
              <a:t>‹#›</a:t>
            </a:fld>
            <a:endParaRPr lang="tr-TR"/>
          </a:p>
        </p:txBody>
      </p:sp>
    </p:spTree>
    <p:extLst>
      <p:ext uri="{BB962C8B-B14F-4D97-AF65-F5344CB8AC3E}">
        <p14:creationId xmlns:p14="http://schemas.microsoft.com/office/powerpoint/2010/main" val="2240717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92E6A4A-FEAD-4463-9B4F-F5C71F47F9ED}"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9F6AAE7-8729-4040-BA16-694017811269}" type="slidenum">
              <a:rPr lang="tr-TR" smtClean="0"/>
              <a:t>‹#›</a:t>
            </a:fld>
            <a:endParaRPr lang="tr-TR"/>
          </a:p>
        </p:txBody>
      </p:sp>
    </p:spTree>
    <p:extLst>
      <p:ext uri="{BB962C8B-B14F-4D97-AF65-F5344CB8AC3E}">
        <p14:creationId xmlns:p14="http://schemas.microsoft.com/office/powerpoint/2010/main" val="805736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92E6A4A-FEAD-4463-9B4F-F5C71F47F9ED}" type="datetimeFigureOut">
              <a:rPr lang="tr-TR" smtClean="0"/>
              <a:t>22.02.2018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9F6AAE7-8729-4040-BA16-694017811269}" type="slidenum">
              <a:rPr lang="tr-TR" smtClean="0"/>
              <a:t>‹#›</a:t>
            </a:fld>
            <a:endParaRPr lang="tr-TR"/>
          </a:p>
        </p:txBody>
      </p:sp>
    </p:spTree>
    <p:extLst>
      <p:ext uri="{BB962C8B-B14F-4D97-AF65-F5344CB8AC3E}">
        <p14:creationId xmlns:p14="http://schemas.microsoft.com/office/powerpoint/2010/main" val="1760516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92E6A4A-FEAD-4463-9B4F-F5C71F47F9ED}" type="datetimeFigureOut">
              <a:rPr lang="tr-TR" smtClean="0"/>
              <a:t>22.02.2018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9F6AAE7-8729-4040-BA16-694017811269}" type="slidenum">
              <a:rPr lang="tr-TR" smtClean="0"/>
              <a:t>‹#›</a:t>
            </a:fld>
            <a:endParaRPr lang="tr-TR"/>
          </a:p>
        </p:txBody>
      </p:sp>
    </p:spTree>
    <p:extLst>
      <p:ext uri="{BB962C8B-B14F-4D97-AF65-F5344CB8AC3E}">
        <p14:creationId xmlns:p14="http://schemas.microsoft.com/office/powerpoint/2010/main" val="3857028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92E6A4A-FEAD-4463-9B4F-F5C71F47F9ED}" type="datetimeFigureOut">
              <a:rPr lang="tr-TR" smtClean="0"/>
              <a:t>22.02.2018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9F6AAE7-8729-4040-BA16-694017811269}" type="slidenum">
              <a:rPr lang="tr-TR" smtClean="0"/>
              <a:t>‹#›</a:t>
            </a:fld>
            <a:endParaRPr lang="tr-TR"/>
          </a:p>
        </p:txBody>
      </p:sp>
    </p:spTree>
    <p:extLst>
      <p:ext uri="{BB962C8B-B14F-4D97-AF65-F5344CB8AC3E}">
        <p14:creationId xmlns:p14="http://schemas.microsoft.com/office/powerpoint/2010/main" val="2736409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92E6A4A-FEAD-4463-9B4F-F5C71F47F9ED}" type="datetimeFigureOut">
              <a:rPr lang="tr-TR" smtClean="0"/>
              <a:t>22.02.2018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9F6AAE7-8729-4040-BA16-694017811269}" type="slidenum">
              <a:rPr lang="tr-TR" smtClean="0"/>
              <a:t>‹#›</a:t>
            </a:fld>
            <a:endParaRPr lang="tr-TR"/>
          </a:p>
        </p:txBody>
      </p:sp>
    </p:spTree>
    <p:extLst>
      <p:ext uri="{BB962C8B-B14F-4D97-AF65-F5344CB8AC3E}">
        <p14:creationId xmlns:p14="http://schemas.microsoft.com/office/powerpoint/2010/main" val="2681960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92E6A4A-FEAD-4463-9B4F-F5C71F47F9ED}" type="datetimeFigureOut">
              <a:rPr lang="tr-TR" smtClean="0"/>
              <a:t>22.02.2018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9F6AAE7-8729-4040-BA16-694017811269}" type="slidenum">
              <a:rPr lang="tr-TR" smtClean="0"/>
              <a:t>‹#›</a:t>
            </a:fld>
            <a:endParaRPr lang="tr-TR"/>
          </a:p>
        </p:txBody>
      </p:sp>
    </p:spTree>
    <p:extLst>
      <p:ext uri="{BB962C8B-B14F-4D97-AF65-F5344CB8AC3E}">
        <p14:creationId xmlns:p14="http://schemas.microsoft.com/office/powerpoint/2010/main" val="357855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92E6A4A-FEAD-4463-9B4F-F5C71F47F9ED}" type="datetimeFigureOut">
              <a:rPr lang="tr-TR" smtClean="0"/>
              <a:t>22.02.2018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9F6AAE7-8729-4040-BA16-694017811269}" type="slidenum">
              <a:rPr lang="tr-TR" smtClean="0"/>
              <a:t>‹#›</a:t>
            </a:fld>
            <a:endParaRPr lang="tr-TR"/>
          </a:p>
        </p:txBody>
      </p:sp>
    </p:spTree>
    <p:extLst>
      <p:ext uri="{BB962C8B-B14F-4D97-AF65-F5344CB8AC3E}">
        <p14:creationId xmlns:p14="http://schemas.microsoft.com/office/powerpoint/2010/main" val="2687660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2E6A4A-FEAD-4463-9B4F-F5C71F47F9ED}" type="datetimeFigureOut">
              <a:rPr lang="tr-TR" smtClean="0"/>
              <a:t>22.02.2018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F6AAE7-8729-4040-BA16-694017811269}" type="slidenum">
              <a:rPr lang="tr-TR" smtClean="0"/>
              <a:t>‹#›</a:t>
            </a:fld>
            <a:endParaRPr lang="tr-TR"/>
          </a:p>
        </p:txBody>
      </p:sp>
    </p:spTree>
    <p:extLst>
      <p:ext uri="{BB962C8B-B14F-4D97-AF65-F5344CB8AC3E}">
        <p14:creationId xmlns:p14="http://schemas.microsoft.com/office/powerpoint/2010/main" val="10809342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337502"/>
          </a:xfrm>
        </p:spPr>
        <p:txBody>
          <a:bodyPr>
            <a:normAutofit/>
          </a:bodyPr>
          <a:lstStyle/>
          <a:p>
            <a:r>
              <a:rPr lang="tr-TR" sz="4400" dirty="0">
                <a:solidFill>
                  <a:prstClr val="black"/>
                </a:solidFill>
              </a:rPr>
              <a:t>Alternatif Makro Modeller: Yeni </a:t>
            </a:r>
            <a:r>
              <a:rPr lang="tr-TR" sz="4400" dirty="0" err="1" smtClean="0">
                <a:solidFill>
                  <a:prstClr val="black"/>
                </a:solidFill>
              </a:rPr>
              <a:t>Keynesyen</a:t>
            </a:r>
            <a:r>
              <a:rPr lang="tr-TR" sz="4400" dirty="0" smtClean="0">
                <a:solidFill>
                  <a:prstClr val="black"/>
                </a:solidFill>
              </a:rPr>
              <a:t> İktisat</a:t>
            </a:r>
            <a:endParaRPr lang="tr-TR" sz="4400" dirty="0"/>
          </a:p>
        </p:txBody>
      </p:sp>
      <p:sp>
        <p:nvSpPr>
          <p:cNvPr id="3" name="Alt Başlık 2"/>
          <p:cNvSpPr>
            <a:spLocks noGrp="1"/>
          </p:cNvSpPr>
          <p:nvPr>
            <p:ph type="subTitle" idx="1"/>
          </p:nvPr>
        </p:nvSpPr>
        <p:spPr/>
        <p:txBody>
          <a:bodyPr/>
          <a:lstStyle/>
          <a:p>
            <a:pPr lvl="0"/>
            <a:r>
              <a:rPr lang="tr-TR" sz="3200" dirty="0">
                <a:solidFill>
                  <a:prstClr val="black">
                    <a:tint val="75000"/>
                  </a:prstClr>
                </a:solidFill>
              </a:rPr>
              <a:t>Yrd. Doç. Dr. Akın </a:t>
            </a:r>
            <a:r>
              <a:rPr lang="tr-TR" sz="3200" dirty="0" err="1">
                <a:solidFill>
                  <a:prstClr val="black">
                    <a:tint val="75000"/>
                  </a:prstClr>
                </a:solidFill>
              </a:rPr>
              <a:t>Usupbeyli</a:t>
            </a:r>
            <a:endParaRPr lang="tr-TR" sz="3200" dirty="0">
              <a:solidFill>
                <a:prstClr val="black">
                  <a:tint val="75000"/>
                </a:prstClr>
              </a:solidFill>
            </a:endParaRPr>
          </a:p>
          <a:p>
            <a:endParaRPr lang="tr-TR" dirty="0"/>
          </a:p>
        </p:txBody>
      </p:sp>
    </p:spTree>
    <p:extLst>
      <p:ext uri="{BB962C8B-B14F-4D97-AF65-F5344CB8AC3E}">
        <p14:creationId xmlns:p14="http://schemas.microsoft.com/office/powerpoint/2010/main" val="4199971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Alternatif Makro Modeller: Yeni </a:t>
            </a:r>
            <a:r>
              <a:rPr lang="tr-TR" dirty="0" err="1">
                <a:solidFill>
                  <a:prstClr val="black"/>
                </a:solidFill>
              </a:rPr>
              <a:t>Keynesyen</a:t>
            </a:r>
            <a:r>
              <a:rPr lang="tr-TR" dirty="0">
                <a:solidFill>
                  <a:prstClr val="black"/>
                </a:solidFill>
              </a:rPr>
              <a:t> İktisat</a:t>
            </a:r>
            <a:endParaRPr lang="tr-TR" dirty="0"/>
          </a:p>
        </p:txBody>
      </p:sp>
      <p:sp>
        <p:nvSpPr>
          <p:cNvPr id="3" name="İçerik Yer Tutucusu 2"/>
          <p:cNvSpPr>
            <a:spLocks noGrp="1"/>
          </p:cNvSpPr>
          <p:nvPr>
            <p:ph idx="1"/>
          </p:nvPr>
        </p:nvSpPr>
        <p:spPr/>
        <p:txBody>
          <a:bodyPr/>
          <a:lstStyle/>
          <a:p>
            <a:pPr lvl="0">
              <a:lnSpc>
                <a:spcPct val="150000"/>
              </a:lnSpc>
            </a:pPr>
            <a:r>
              <a:rPr lang="tr-TR" dirty="0"/>
              <a:t>Temsilciler; </a:t>
            </a:r>
            <a:r>
              <a:rPr lang="tr-TR" dirty="0" err="1"/>
              <a:t>Fischer</a:t>
            </a:r>
            <a:r>
              <a:rPr lang="tr-TR" dirty="0"/>
              <a:t>, </a:t>
            </a:r>
            <a:r>
              <a:rPr lang="tr-TR" dirty="0" err="1"/>
              <a:t>Bernanke</a:t>
            </a:r>
            <a:r>
              <a:rPr lang="tr-TR" dirty="0"/>
              <a:t>, Taylor, </a:t>
            </a:r>
            <a:r>
              <a:rPr lang="tr-TR" dirty="0" err="1"/>
              <a:t>Romer</a:t>
            </a:r>
            <a:r>
              <a:rPr lang="tr-TR" dirty="0"/>
              <a:t>, </a:t>
            </a:r>
            <a:r>
              <a:rPr lang="tr-TR" dirty="0" err="1"/>
              <a:t>Stiglitz</a:t>
            </a:r>
            <a:r>
              <a:rPr lang="tr-TR" dirty="0"/>
              <a:t>, </a:t>
            </a:r>
            <a:r>
              <a:rPr lang="tr-TR" dirty="0" err="1"/>
              <a:t>Akerloff</a:t>
            </a:r>
            <a:r>
              <a:rPr lang="tr-TR" dirty="0"/>
              <a:t>, </a:t>
            </a:r>
            <a:r>
              <a:rPr lang="tr-TR" dirty="0" err="1"/>
              <a:t>Blanchard</a:t>
            </a:r>
            <a:endParaRPr lang="tr-TR" dirty="0"/>
          </a:p>
          <a:p>
            <a:pPr lvl="0">
              <a:lnSpc>
                <a:spcPct val="150000"/>
              </a:lnSpc>
            </a:pPr>
            <a:r>
              <a:rPr lang="tr-TR" dirty="0"/>
              <a:t>Beklentiler rasyoneldir.</a:t>
            </a:r>
          </a:p>
          <a:p>
            <a:pPr lvl="0">
              <a:lnSpc>
                <a:spcPct val="150000"/>
              </a:lnSpc>
            </a:pPr>
            <a:r>
              <a:rPr lang="tr-TR" dirty="0" err="1"/>
              <a:t>Keynesyen</a:t>
            </a:r>
            <a:r>
              <a:rPr lang="tr-TR" dirty="0"/>
              <a:t> analizde eksik olan uzun dönem analizler yapmışlardır. </a:t>
            </a:r>
          </a:p>
          <a:p>
            <a:pPr lvl="0">
              <a:lnSpc>
                <a:spcPct val="150000"/>
              </a:lnSpc>
            </a:pPr>
            <a:r>
              <a:rPr lang="tr-TR" dirty="0"/>
              <a:t>Ekonominin sadece talep yönüne değil arz yönüne de önem vermişlerdir. </a:t>
            </a:r>
          </a:p>
          <a:p>
            <a:pPr>
              <a:lnSpc>
                <a:spcPct val="150000"/>
              </a:lnSpc>
            </a:pPr>
            <a:endParaRPr lang="tr-TR" dirty="0"/>
          </a:p>
        </p:txBody>
      </p:sp>
    </p:spTree>
    <p:extLst>
      <p:ext uri="{BB962C8B-B14F-4D97-AF65-F5344CB8AC3E}">
        <p14:creationId xmlns:p14="http://schemas.microsoft.com/office/powerpoint/2010/main" val="2217618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Alternatif Makro Modeller: Yeni </a:t>
            </a:r>
            <a:r>
              <a:rPr lang="tr-TR" dirty="0" err="1">
                <a:solidFill>
                  <a:prstClr val="black"/>
                </a:solidFill>
              </a:rPr>
              <a:t>Keynesyen</a:t>
            </a:r>
            <a:r>
              <a:rPr lang="tr-TR" dirty="0">
                <a:solidFill>
                  <a:prstClr val="black"/>
                </a:solidFill>
              </a:rPr>
              <a:t> İktisat</a:t>
            </a:r>
            <a:endParaRPr lang="tr-TR" dirty="0"/>
          </a:p>
        </p:txBody>
      </p:sp>
      <p:sp>
        <p:nvSpPr>
          <p:cNvPr id="3" name="İçerik Yer Tutucusu 2"/>
          <p:cNvSpPr>
            <a:spLocks noGrp="1"/>
          </p:cNvSpPr>
          <p:nvPr>
            <p:ph idx="1"/>
          </p:nvPr>
        </p:nvSpPr>
        <p:spPr/>
        <p:txBody>
          <a:bodyPr/>
          <a:lstStyle/>
          <a:p>
            <a:pPr>
              <a:lnSpc>
                <a:spcPct val="150000"/>
              </a:lnSpc>
            </a:pPr>
            <a:r>
              <a:rPr lang="tr-TR" dirty="0"/>
              <a:t>Piyasada eksik (asimetrik) bilgi nedeniyle piyasa başarısızlıklarının olabileceğini savunurlar. Ters seçim, ahlaki risk kavramlarını ortaya atmışlardır. Bu teoriye göre alıcılar-satıcılar arasında asimetrik enformasyon sorunu vardır. (</a:t>
            </a:r>
            <a:r>
              <a:rPr lang="tr-TR" dirty="0" err="1"/>
              <a:t>Akerloff</a:t>
            </a:r>
            <a:r>
              <a:rPr lang="tr-TR" dirty="0"/>
              <a:t> bu teorisiyle Nobel almıştır)</a:t>
            </a:r>
          </a:p>
          <a:p>
            <a:pPr>
              <a:lnSpc>
                <a:spcPct val="150000"/>
              </a:lnSpc>
            </a:pPr>
            <a:endParaRPr lang="tr-TR" dirty="0"/>
          </a:p>
        </p:txBody>
      </p:sp>
    </p:spTree>
    <p:extLst>
      <p:ext uri="{BB962C8B-B14F-4D97-AF65-F5344CB8AC3E}">
        <p14:creationId xmlns:p14="http://schemas.microsoft.com/office/powerpoint/2010/main" val="1852134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Alternatif Makro Modeller: Yeni </a:t>
            </a:r>
            <a:r>
              <a:rPr lang="tr-TR" dirty="0" err="1">
                <a:solidFill>
                  <a:prstClr val="black"/>
                </a:solidFill>
              </a:rPr>
              <a:t>Keynesyen</a:t>
            </a:r>
            <a:r>
              <a:rPr lang="tr-TR" dirty="0">
                <a:solidFill>
                  <a:prstClr val="black"/>
                </a:solidFill>
              </a:rPr>
              <a:t> İktisat</a:t>
            </a:r>
            <a:endParaRPr lang="tr-TR" dirty="0"/>
          </a:p>
        </p:txBody>
      </p:sp>
      <p:sp>
        <p:nvSpPr>
          <p:cNvPr id="3" name="İçerik Yer Tutucusu 2"/>
          <p:cNvSpPr>
            <a:spLocks noGrp="1"/>
          </p:cNvSpPr>
          <p:nvPr>
            <p:ph idx="1"/>
          </p:nvPr>
        </p:nvSpPr>
        <p:spPr/>
        <p:txBody>
          <a:bodyPr>
            <a:normAutofit fontScale="92500"/>
          </a:bodyPr>
          <a:lstStyle/>
          <a:p>
            <a:pPr>
              <a:lnSpc>
                <a:spcPct val="150000"/>
              </a:lnSpc>
            </a:pPr>
            <a:r>
              <a:rPr lang="tr-TR" dirty="0"/>
              <a:t>Nominal ücret ve fiyatlar yapışkandır. Bundan dolayı AD üzerinde etkili olan politikalar çıktı ve istihdam düzeyini arttırır. Bu yüzden otoritelerin duruma göre yani </a:t>
            </a:r>
            <a:r>
              <a:rPr lang="tr-TR" dirty="0" err="1"/>
              <a:t>aktivist</a:t>
            </a:r>
            <a:r>
              <a:rPr lang="tr-TR" dirty="0"/>
              <a:t> (ihtiyarı) politika izlemesi gerektiğini savunur. Monetaristler politikaların </a:t>
            </a:r>
            <a:r>
              <a:rPr lang="tr-TR" dirty="0" err="1"/>
              <a:t>aktivist</a:t>
            </a:r>
            <a:r>
              <a:rPr lang="tr-TR" dirty="0"/>
              <a:t> değil kurala bağlı olmasını savunurlar. Örneğin ekonomide </a:t>
            </a:r>
            <a:r>
              <a:rPr lang="tr-TR" dirty="0" err="1"/>
              <a:t>deflasyonist</a:t>
            </a:r>
            <a:r>
              <a:rPr lang="tr-TR" dirty="0"/>
              <a:t> bir açık var ise ücret ve fiyatların yapışkanlığı ekonominin kendiliğinden dengeye gelmesini engeller. Devletin müdahale ederek </a:t>
            </a:r>
            <a:r>
              <a:rPr lang="tr-TR" dirty="0" err="1"/>
              <a:t>AD’yi</a:t>
            </a:r>
            <a:r>
              <a:rPr lang="tr-TR" dirty="0"/>
              <a:t> sağa kaydırması gerektiğini söylerler.</a:t>
            </a:r>
          </a:p>
          <a:p>
            <a:endParaRPr lang="tr-TR" dirty="0"/>
          </a:p>
        </p:txBody>
      </p:sp>
    </p:spTree>
    <p:extLst>
      <p:ext uri="{BB962C8B-B14F-4D97-AF65-F5344CB8AC3E}">
        <p14:creationId xmlns:p14="http://schemas.microsoft.com/office/powerpoint/2010/main" val="1584910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Alternatif Makro Modeller: Yeni </a:t>
            </a:r>
            <a:r>
              <a:rPr lang="tr-TR" dirty="0" err="1">
                <a:solidFill>
                  <a:prstClr val="black"/>
                </a:solidFill>
              </a:rPr>
              <a:t>Keynesyen</a:t>
            </a:r>
            <a:r>
              <a:rPr lang="tr-TR" dirty="0">
                <a:solidFill>
                  <a:prstClr val="black"/>
                </a:solidFill>
              </a:rPr>
              <a:t> İktisat</a:t>
            </a:r>
            <a:endParaRPr lang="tr-TR" dirty="0"/>
          </a:p>
        </p:txBody>
      </p:sp>
      <p:sp>
        <p:nvSpPr>
          <p:cNvPr id="3" name="İçerik Yer Tutucusu 2"/>
          <p:cNvSpPr>
            <a:spLocks noGrp="1"/>
          </p:cNvSpPr>
          <p:nvPr>
            <p:ph idx="1"/>
          </p:nvPr>
        </p:nvSpPr>
        <p:spPr/>
        <p:txBody>
          <a:bodyPr/>
          <a:lstStyle/>
          <a:p>
            <a:pPr>
              <a:lnSpc>
                <a:spcPct val="150000"/>
              </a:lnSpc>
            </a:pPr>
            <a:r>
              <a:rPr lang="tr-TR" dirty="0"/>
              <a:t>Ücret yapışkanlığını savunduklarından fiyatlar genel seviyesini arttıran bir politikanın reel ücretleri düşüreceğini ve emek talebini arttıracağını söylerler. Buna karşın reel ücretleri düşen işçilerin nominal ücret artışı talep etmek için sözleşmelerinin yenilenme tarihini beklemeleri gerekmektedir. Bunun sonucunda fiyatlar genel seviyesi arttığında çıktı düzeyi artacaktır. SRAS pozitif eğimlidir.</a:t>
            </a:r>
          </a:p>
        </p:txBody>
      </p:sp>
    </p:spTree>
    <p:extLst>
      <p:ext uri="{BB962C8B-B14F-4D97-AF65-F5344CB8AC3E}">
        <p14:creationId xmlns:p14="http://schemas.microsoft.com/office/powerpoint/2010/main" val="250402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Alternatif Makro Modeller: Yeni </a:t>
            </a:r>
            <a:r>
              <a:rPr lang="tr-TR" dirty="0" err="1">
                <a:solidFill>
                  <a:prstClr val="black"/>
                </a:solidFill>
              </a:rPr>
              <a:t>Keynesyen</a:t>
            </a:r>
            <a:r>
              <a:rPr lang="tr-TR" dirty="0">
                <a:solidFill>
                  <a:prstClr val="black"/>
                </a:solidFill>
              </a:rPr>
              <a:t> İktisat</a:t>
            </a:r>
            <a:endParaRPr lang="tr-TR" dirty="0"/>
          </a:p>
        </p:txBody>
      </p:sp>
      <p:sp>
        <p:nvSpPr>
          <p:cNvPr id="3" name="İçerik Yer Tutucusu 2"/>
          <p:cNvSpPr>
            <a:spLocks noGrp="1"/>
          </p:cNvSpPr>
          <p:nvPr>
            <p:ph idx="1"/>
          </p:nvPr>
        </p:nvSpPr>
        <p:spPr/>
        <p:txBody>
          <a:bodyPr>
            <a:normAutofit fontScale="85000" lnSpcReduction="20000"/>
          </a:bodyPr>
          <a:lstStyle/>
          <a:p>
            <a:pPr lvl="0">
              <a:lnSpc>
                <a:spcPct val="150000"/>
              </a:lnSpc>
            </a:pPr>
            <a:r>
              <a:rPr lang="tr-TR" dirty="0"/>
              <a:t>Ücret ve fiyatların yapışkan olma sebepleri;</a:t>
            </a:r>
          </a:p>
          <a:p>
            <a:pPr lvl="0">
              <a:lnSpc>
                <a:spcPct val="150000"/>
              </a:lnSpc>
            </a:pPr>
            <a:r>
              <a:rPr lang="tr-TR" u="sng" dirty="0"/>
              <a:t>Koordinasyon problemleri:</a:t>
            </a:r>
            <a:r>
              <a:rPr lang="tr-TR" dirty="0"/>
              <a:t> Firmalar maliyetler dolayısıyla fiyatlar genel seviyesi artsa bile pazar payı kaybetme korkusundan fiyatları değiştirmeme eğilimindedirler. </a:t>
            </a:r>
          </a:p>
          <a:p>
            <a:pPr lvl="0">
              <a:lnSpc>
                <a:spcPct val="150000"/>
              </a:lnSpc>
            </a:pPr>
            <a:r>
              <a:rPr lang="tr-TR" u="sng" dirty="0"/>
              <a:t>Fiyatların karışık ayarlanması: </a:t>
            </a:r>
            <a:r>
              <a:rPr lang="tr-TR" dirty="0"/>
              <a:t>Ekonomide tüm firmalar fiyatlarını aynı zamanda ayarlamazlar. Bu durum fiyat intibaklarının gecikmeli olmasına sebep olur.</a:t>
            </a:r>
          </a:p>
          <a:p>
            <a:pPr lvl="0">
              <a:lnSpc>
                <a:spcPct val="150000"/>
              </a:lnSpc>
            </a:pPr>
            <a:r>
              <a:rPr lang="tr-TR" u="sng" dirty="0"/>
              <a:t>Menü maliyetleri:</a:t>
            </a:r>
            <a:r>
              <a:rPr lang="tr-TR" dirty="0"/>
              <a:t> Yeni katalog basmanın maliyetleri yüksek ise fiyatları güncellememeye karar verebilirler.</a:t>
            </a:r>
          </a:p>
          <a:p>
            <a:pPr>
              <a:lnSpc>
                <a:spcPct val="150000"/>
              </a:lnSpc>
            </a:pPr>
            <a:endParaRPr lang="tr-TR" dirty="0"/>
          </a:p>
        </p:txBody>
      </p:sp>
    </p:spTree>
    <p:extLst>
      <p:ext uri="{BB962C8B-B14F-4D97-AF65-F5344CB8AC3E}">
        <p14:creationId xmlns:p14="http://schemas.microsoft.com/office/powerpoint/2010/main" val="895768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Alternatif Makro Modeller: Yeni </a:t>
            </a:r>
            <a:r>
              <a:rPr lang="tr-TR" dirty="0" err="1">
                <a:solidFill>
                  <a:prstClr val="black"/>
                </a:solidFill>
              </a:rPr>
              <a:t>Keynesyen</a:t>
            </a:r>
            <a:r>
              <a:rPr lang="tr-TR" dirty="0">
                <a:solidFill>
                  <a:prstClr val="black"/>
                </a:solidFill>
              </a:rPr>
              <a:t> İktisat</a:t>
            </a:r>
            <a:endParaRPr lang="tr-TR" dirty="0"/>
          </a:p>
        </p:txBody>
      </p:sp>
      <p:sp>
        <p:nvSpPr>
          <p:cNvPr id="3" name="İçerik Yer Tutucusu 2"/>
          <p:cNvSpPr>
            <a:spLocks noGrp="1"/>
          </p:cNvSpPr>
          <p:nvPr>
            <p:ph idx="1"/>
          </p:nvPr>
        </p:nvSpPr>
        <p:spPr/>
        <p:txBody>
          <a:bodyPr>
            <a:normAutofit fontScale="70000" lnSpcReduction="20000"/>
          </a:bodyPr>
          <a:lstStyle/>
          <a:p>
            <a:pPr>
              <a:lnSpc>
                <a:spcPct val="150000"/>
              </a:lnSpc>
            </a:pPr>
            <a:r>
              <a:rPr lang="tr-TR" dirty="0" smtClean="0"/>
              <a:t>Ücret ve fiyatların yapışkan olma sebepleri;</a:t>
            </a:r>
          </a:p>
          <a:p>
            <a:pPr lvl="0">
              <a:lnSpc>
                <a:spcPct val="150000"/>
              </a:lnSpc>
            </a:pPr>
            <a:r>
              <a:rPr lang="tr-TR" u="sng" dirty="0"/>
              <a:t>Uzun dönemli sözleşmeler ve sendikaların varlığı:</a:t>
            </a:r>
            <a:r>
              <a:rPr lang="tr-TR" dirty="0"/>
              <a:t>  Sözleşme süresince bir ekonomide ücretler sabit olacaktır. </a:t>
            </a:r>
          </a:p>
          <a:p>
            <a:pPr lvl="0">
              <a:lnSpc>
                <a:spcPct val="150000"/>
              </a:lnSpc>
            </a:pPr>
            <a:r>
              <a:rPr lang="tr-TR" u="sng" dirty="0"/>
              <a:t>İçerdekiler dışarıdakiler teorisi (</a:t>
            </a:r>
            <a:r>
              <a:rPr lang="tr-TR" u="sng" dirty="0" err="1"/>
              <a:t>insiders-outsiders</a:t>
            </a:r>
            <a:r>
              <a:rPr lang="tr-TR" u="sng" dirty="0"/>
              <a:t>):</a:t>
            </a:r>
            <a:r>
              <a:rPr lang="tr-TR" dirty="0"/>
              <a:t> Firmalar yeni işçi bulmanın maliyetleri yüzünden nominal ücretler düşse bile mevcut işçilerin ücretlerini düşürmez ve işçiler de işsiz kalma korkusuyla piyasada nominal ücret arttığında kendi ücretleri arttırılmasa bile çalışmaya devam ederler. </a:t>
            </a:r>
          </a:p>
          <a:p>
            <a:pPr lvl="0">
              <a:lnSpc>
                <a:spcPct val="150000"/>
              </a:lnSpc>
            </a:pPr>
            <a:r>
              <a:rPr lang="tr-TR" u="sng" dirty="0"/>
              <a:t>Etkin ücret teorisi:</a:t>
            </a:r>
            <a:r>
              <a:rPr lang="tr-TR" dirty="0"/>
              <a:t> Firmalar ücretleri düşürür ise verimliliğin azalmasından korkarak ücretleri düşürmez. </a:t>
            </a:r>
          </a:p>
          <a:p>
            <a:endParaRPr lang="tr-TR" dirty="0"/>
          </a:p>
        </p:txBody>
      </p:sp>
    </p:spTree>
    <p:extLst>
      <p:ext uri="{BB962C8B-B14F-4D97-AF65-F5344CB8AC3E}">
        <p14:creationId xmlns:p14="http://schemas.microsoft.com/office/powerpoint/2010/main" val="2551187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Alternatif Makro Modeller: Yeni </a:t>
            </a:r>
            <a:r>
              <a:rPr lang="tr-TR" dirty="0" err="1">
                <a:solidFill>
                  <a:prstClr val="black"/>
                </a:solidFill>
              </a:rPr>
              <a:t>Keynesyen</a:t>
            </a:r>
            <a:r>
              <a:rPr lang="tr-TR" dirty="0">
                <a:solidFill>
                  <a:prstClr val="black"/>
                </a:solidFill>
              </a:rPr>
              <a:t> İktisat</a:t>
            </a:r>
            <a:endParaRPr lang="tr-TR" dirty="0"/>
          </a:p>
        </p:txBody>
      </p:sp>
      <p:sp>
        <p:nvSpPr>
          <p:cNvPr id="3" name="İçerik Yer Tutucusu 2"/>
          <p:cNvSpPr>
            <a:spLocks noGrp="1"/>
          </p:cNvSpPr>
          <p:nvPr>
            <p:ph idx="1"/>
          </p:nvPr>
        </p:nvSpPr>
        <p:spPr/>
        <p:txBody>
          <a:bodyPr/>
          <a:lstStyle/>
          <a:p>
            <a:pPr lvl="0">
              <a:lnSpc>
                <a:spcPct val="150000"/>
              </a:lnSpc>
            </a:pPr>
            <a:r>
              <a:rPr lang="tr-TR" dirty="0"/>
              <a:t>Doğal işsizliği savunurlar.</a:t>
            </a:r>
          </a:p>
          <a:p>
            <a:pPr>
              <a:lnSpc>
                <a:spcPct val="150000"/>
              </a:lnSpc>
            </a:pPr>
            <a:r>
              <a:rPr lang="tr-TR" u="sng" dirty="0" err="1"/>
              <a:t>Histeriz</a:t>
            </a:r>
            <a:r>
              <a:rPr lang="tr-TR" u="sng" dirty="0"/>
              <a:t> Etkisini savunurlar</a:t>
            </a:r>
            <a:r>
              <a:rPr lang="tr-TR" dirty="0"/>
              <a:t>: Ekonomide yaşanan bir şokun ortaya çıkarttığı sonuçların, şokun etkisi geçtikten sonra dahi ortadan kalkmadığını savunurlar. Diğer bir deyişle kısa dönemdeki bir şokun etkisi uzun dönemde ortadan kalkmayabilir. </a:t>
            </a:r>
          </a:p>
        </p:txBody>
      </p:sp>
    </p:spTree>
    <p:extLst>
      <p:ext uri="{BB962C8B-B14F-4D97-AF65-F5344CB8AC3E}">
        <p14:creationId xmlns:p14="http://schemas.microsoft.com/office/powerpoint/2010/main" val="3962403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Alternatif Makro Modeller: Yeni </a:t>
            </a:r>
            <a:r>
              <a:rPr lang="tr-TR" dirty="0" err="1">
                <a:solidFill>
                  <a:prstClr val="black"/>
                </a:solidFill>
              </a:rPr>
              <a:t>Keynesyen</a:t>
            </a:r>
            <a:r>
              <a:rPr lang="tr-TR" dirty="0">
                <a:solidFill>
                  <a:prstClr val="black"/>
                </a:solidFill>
              </a:rPr>
              <a:t> İktisat</a:t>
            </a:r>
            <a:endParaRPr lang="tr-TR" dirty="0"/>
          </a:p>
        </p:txBody>
      </p:sp>
      <p:sp>
        <p:nvSpPr>
          <p:cNvPr id="3" name="İçerik Yer Tutucusu 2"/>
          <p:cNvSpPr>
            <a:spLocks noGrp="1"/>
          </p:cNvSpPr>
          <p:nvPr>
            <p:ph idx="1"/>
          </p:nvPr>
        </p:nvSpPr>
        <p:spPr/>
        <p:txBody>
          <a:bodyPr/>
          <a:lstStyle/>
          <a:p>
            <a:pPr lvl="0">
              <a:lnSpc>
                <a:spcPct val="150000"/>
              </a:lnSpc>
            </a:pPr>
            <a:r>
              <a:rPr lang="tr-TR" dirty="0"/>
              <a:t>Hem öngörülen hem de öngörülmeyen politikaların etkili olduğunu savunur ancak öngörülmeyenin etkisinin daha fazla olduğunu kabul ederler.</a:t>
            </a:r>
          </a:p>
          <a:p>
            <a:pPr lvl="0">
              <a:lnSpc>
                <a:spcPct val="150000"/>
              </a:lnSpc>
            </a:pPr>
            <a:r>
              <a:rPr lang="tr-TR" dirty="0"/>
              <a:t>Para arzı içseldir.(faize bağlıdır)</a:t>
            </a:r>
          </a:p>
          <a:p>
            <a:pPr marL="0" indent="0">
              <a:lnSpc>
                <a:spcPct val="150000"/>
              </a:lnSpc>
              <a:buNone/>
            </a:pPr>
            <a:endParaRPr lang="tr-TR" dirty="0"/>
          </a:p>
          <a:p>
            <a:endParaRPr lang="tr-TR" dirty="0"/>
          </a:p>
        </p:txBody>
      </p:sp>
    </p:spTree>
    <p:extLst>
      <p:ext uri="{BB962C8B-B14F-4D97-AF65-F5344CB8AC3E}">
        <p14:creationId xmlns:p14="http://schemas.microsoft.com/office/powerpoint/2010/main" val="187956543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464</Words>
  <Application>Microsoft Office PowerPoint</Application>
  <PresentationFormat>Geniş ekran</PresentationFormat>
  <Paragraphs>29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Alternatif Makro Modeller: Yeni Keynesyen İktisat</vt:lpstr>
      <vt:lpstr>Alternatif Makro Modeller: Yeni Keynesyen İktisat</vt:lpstr>
      <vt:lpstr>Alternatif Makro Modeller: Yeni Keynesyen İktisat</vt:lpstr>
      <vt:lpstr>Alternatif Makro Modeller: Yeni Keynesyen İktisat</vt:lpstr>
      <vt:lpstr>Alternatif Makro Modeller: Yeni Keynesyen İktisat</vt:lpstr>
      <vt:lpstr>Alternatif Makro Modeller: Yeni Keynesyen İktisat</vt:lpstr>
      <vt:lpstr>Alternatif Makro Modeller: Yeni Keynesyen İktisat</vt:lpstr>
      <vt:lpstr>Alternatif Makro Modeller: Yeni Keynesyen İktisat</vt:lpstr>
      <vt:lpstr>Alternatif Makro Modeller: Yeni Keynesyen İktisat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Alternatif Makro Modeller: Yeni Keynesyen İktisat</dc:title>
  <dc:creator>AKIN USUPBEYLI</dc:creator>
  <cp:lastModifiedBy>AKIN USUPBEYLI</cp:lastModifiedBy>
  <cp:revision>1</cp:revision>
  <dcterms:created xsi:type="dcterms:W3CDTF">2018-02-21T22:52:26Z</dcterms:created>
  <dcterms:modified xsi:type="dcterms:W3CDTF">2018-02-21T22:52:33Z</dcterms:modified>
</cp:coreProperties>
</file>