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63" r:id="rId2"/>
    <p:sldId id="256" r:id="rId3"/>
    <p:sldId id="271" r:id="rId4"/>
    <p:sldId id="257" r:id="rId5"/>
    <p:sldId id="266" r:id="rId6"/>
    <p:sldId id="270" r:id="rId7"/>
    <p:sldId id="267" r:id="rId8"/>
    <p:sldId id="268" r:id="rId9"/>
    <p:sldId id="269" r:id="rId10"/>
    <p:sldId id="264" r:id="rId11"/>
    <p:sldId id="265" r:id="rId12"/>
    <p:sldId id="258" r:id="rId13"/>
    <p:sldId id="262"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567" autoAdjust="0"/>
    <p:restoredTop sz="86401" autoAdjust="0"/>
  </p:normalViewPr>
  <p:slideViewPr>
    <p:cSldViewPr>
      <p:cViewPr varScale="1">
        <p:scale>
          <a:sx n="84" d="100"/>
          <a:sy n="84" d="100"/>
        </p:scale>
        <p:origin x="678" y="90"/>
      </p:cViewPr>
      <p:guideLst>
        <p:guide orient="horz" pos="2160"/>
        <p:guide pos="2880"/>
      </p:guideLst>
    </p:cSldViewPr>
  </p:slideViewPr>
  <p:outlineViewPr>
    <p:cViewPr>
      <p:scale>
        <a:sx n="33" d="100"/>
        <a:sy n="33" d="100"/>
      </p:scale>
      <p:origin x="0" y="-162"/>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2CECE29-4410-4927-ACB1-26A83E3B7CD7}" type="doc">
      <dgm:prSet loTypeId="urn:microsoft.com/office/officeart/2005/8/layout/venn1" loCatId="relationship" qsTypeId="urn:microsoft.com/office/officeart/2005/8/quickstyle/simple1" qsCatId="simple" csTypeId="urn:microsoft.com/office/officeart/2005/8/colors/accent1_2" csCatId="accent1"/>
      <dgm:spPr/>
      <dgm:t>
        <a:bodyPr/>
        <a:lstStyle/>
        <a:p>
          <a:endParaRPr lang="tr-TR"/>
        </a:p>
      </dgm:t>
    </dgm:pt>
    <dgm:pt modelId="{00A42F8E-1ACB-49A8-811E-A0CF66FEA8F9}">
      <dgm:prSet/>
      <dgm:spPr/>
      <dgm:t>
        <a:bodyPr/>
        <a:lstStyle/>
        <a:p>
          <a:pPr rtl="0"/>
          <a:r>
            <a:rPr lang="tr-TR" smtClean="0"/>
            <a:t>Betimsel (Descriptive) Araştırmalar</a:t>
          </a:r>
          <a:endParaRPr lang="tr-TR"/>
        </a:p>
      </dgm:t>
    </dgm:pt>
    <dgm:pt modelId="{84862001-6343-40D2-AE41-9AC03EAE680C}" type="parTrans" cxnId="{104B55DA-F208-4622-A056-3CDDC2694BE0}">
      <dgm:prSet/>
      <dgm:spPr/>
      <dgm:t>
        <a:bodyPr/>
        <a:lstStyle/>
        <a:p>
          <a:endParaRPr lang="tr-TR"/>
        </a:p>
      </dgm:t>
    </dgm:pt>
    <dgm:pt modelId="{A275D9CA-078D-4AFC-B261-03894EEBD535}" type="sibTrans" cxnId="{104B55DA-F208-4622-A056-3CDDC2694BE0}">
      <dgm:prSet/>
      <dgm:spPr/>
      <dgm:t>
        <a:bodyPr/>
        <a:lstStyle/>
        <a:p>
          <a:endParaRPr lang="tr-TR"/>
        </a:p>
      </dgm:t>
    </dgm:pt>
    <dgm:pt modelId="{3DCB27BB-BB66-4A2B-8E7F-1E55122925DF}">
      <dgm:prSet/>
      <dgm:spPr/>
      <dgm:t>
        <a:bodyPr/>
        <a:lstStyle/>
        <a:p>
          <a:pPr rtl="0"/>
          <a:r>
            <a:rPr lang="tr-TR" smtClean="0"/>
            <a:t>İlişkisel (Associational) Araştırmalar</a:t>
          </a:r>
          <a:endParaRPr lang="tr-TR"/>
        </a:p>
      </dgm:t>
    </dgm:pt>
    <dgm:pt modelId="{B780BF26-0A9C-40AF-9525-6F3CCE3BD70E}" type="parTrans" cxnId="{E79DDC1A-5378-4217-9B6A-84260FD8F792}">
      <dgm:prSet/>
      <dgm:spPr/>
      <dgm:t>
        <a:bodyPr/>
        <a:lstStyle/>
        <a:p>
          <a:endParaRPr lang="tr-TR"/>
        </a:p>
      </dgm:t>
    </dgm:pt>
    <dgm:pt modelId="{8E88A9D1-6FC4-45D2-A2FE-83246B52EA0F}" type="sibTrans" cxnId="{E79DDC1A-5378-4217-9B6A-84260FD8F792}">
      <dgm:prSet/>
      <dgm:spPr/>
      <dgm:t>
        <a:bodyPr/>
        <a:lstStyle/>
        <a:p>
          <a:endParaRPr lang="tr-TR"/>
        </a:p>
      </dgm:t>
    </dgm:pt>
    <dgm:pt modelId="{089C9C6E-3486-495E-B7F1-D3879816C3F9}">
      <dgm:prSet/>
      <dgm:spPr/>
      <dgm:t>
        <a:bodyPr/>
        <a:lstStyle/>
        <a:p>
          <a:pPr rtl="0"/>
          <a:r>
            <a:rPr lang="tr-TR" smtClean="0"/>
            <a:t>Müdahale (Invervention) Araştırmaları</a:t>
          </a:r>
          <a:endParaRPr lang="tr-TR"/>
        </a:p>
      </dgm:t>
    </dgm:pt>
    <dgm:pt modelId="{66EB3AFA-18FB-45B1-96AC-5FD087669E7F}" type="parTrans" cxnId="{D856C67C-7D40-4680-86CD-F1D6FAA6FC4A}">
      <dgm:prSet/>
      <dgm:spPr/>
      <dgm:t>
        <a:bodyPr/>
        <a:lstStyle/>
        <a:p>
          <a:endParaRPr lang="tr-TR"/>
        </a:p>
      </dgm:t>
    </dgm:pt>
    <dgm:pt modelId="{F0034877-A7BD-4E6E-9287-31B5F769901B}" type="sibTrans" cxnId="{D856C67C-7D40-4680-86CD-F1D6FAA6FC4A}">
      <dgm:prSet/>
      <dgm:spPr/>
      <dgm:t>
        <a:bodyPr/>
        <a:lstStyle/>
        <a:p>
          <a:endParaRPr lang="tr-TR"/>
        </a:p>
      </dgm:t>
    </dgm:pt>
    <dgm:pt modelId="{34EEFB61-012A-4855-A531-4C191793FE44}" type="pres">
      <dgm:prSet presAssocID="{62CECE29-4410-4927-ACB1-26A83E3B7CD7}" presName="compositeShape" presStyleCnt="0">
        <dgm:presLayoutVars>
          <dgm:chMax val="7"/>
          <dgm:dir/>
          <dgm:resizeHandles val="exact"/>
        </dgm:presLayoutVars>
      </dgm:prSet>
      <dgm:spPr/>
    </dgm:pt>
    <dgm:pt modelId="{682F4427-21F2-4445-9035-E4BFCD40F670}" type="pres">
      <dgm:prSet presAssocID="{00A42F8E-1ACB-49A8-811E-A0CF66FEA8F9}" presName="circ1" presStyleLbl="vennNode1" presStyleIdx="0" presStyleCnt="3"/>
      <dgm:spPr/>
    </dgm:pt>
    <dgm:pt modelId="{B7BADB14-6A94-4747-8CED-8475E05F95EB}" type="pres">
      <dgm:prSet presAssocID="{00A42F8E-1ACB-49A8-811E-A0CF66FEA8F9}" presName="circ1Tx" presStyleLbl="revTx" presStyleIdx="0" presStyleCnt="0">
        <dgm:presLayoutVars>
          <dgm:chMax val="0"/>
          <dgm:chPref val="0"/>
          <dgm:bulletEnabled val="1"/>
        </dgm:presLayoutVars>
      </dgm:prSet>
      <dgm:spPr/>
    </dgm:pt>
    <dgm:pt modelId="{E9446D93-952A-48EF-8728-254549234F66}" type="pres">
      <dgm:prSet presAssocID="{3DCB27BB-BB66-4A2B-8E7F-1E55122925DF}" presName="circ2" presStyleLbl="vennNode1" presStyleIdx="1" presStyleCnt="3"/>
      <dgm:spPr/>
    </dgm:pt>
    <dgm:pt modelId="{1886A795-E09C-4062-A622-B89227E066B9}" type="pres">
      <dgm:prSet presAssocID="{3DCB27BB-BB66-4A2B-8E7F-1E55122925DF}" presName="circ2Tx" presStyleLbl="revTx" presStyleIdx="0" presStyleCnt="0">
        <dgm:presLayoutVars>
          <dgm:chMax val="0"/>
          <dgm:chPref val="0"/>
          <dgm:bulletEnabled val="1"/>
        </dgm:presLayoutVars>
      </dgm:prSet>
      <dgm:spPr/>
    </dgm:pt>
    <dgm:pt modelId="{1BDD2779-2E8B-4779-A72F-DBCD5BC8BF2C}" type="pres">
      <dgm:prSet presAssocID="{089C9C6E-3486-495E-B7F1-D3879816C3F9}" presName="circ3" presStyleLbl="vennNode1" presStyleIdx="2" presStyleCnt="3"/>
      <dgm:spPr/>
    </dgm:pt>
    <dgm:pt modelId="{924B62D0-86D2-4A75-BAD1-D559F94C5EB2}" type="pres">
      <dgm:prSet presAssocID="{089C9C6E-3486-495E-B7F1-D3879816C3F9}" presName="circ3Tx" presStyleLbl="revTx" presStyleIdx="0" presStyleCnt="0">
        <dgm:presLayoutVars>
          <dgm:chMax val="0"/>
          <dgm:chPref val="0"/>
          <dgm:bulletEnabled val="1"/>
        </dgm:presLayoutVars>
      </dgm:prSet>
      <dgm:spPr/>
    </dgm:pt>
  </dgm:ptLst>
  <dgm:cxnLst>
    <dgm:cxn modelId="{67702FC0-84CE-43CE-A002-ED4FA4ADEF89}" type="presOf" srcId="{00A42F8E-1ACB-49A8-811E-A0CF66FEA8F9}" destId="{682F4427-21F2-4445-9035-E4BFCD40F670}" srcOrd="0" destOrd="0" presId="urn:microsoft.com/office/officeart/2005/8/layout/venn1"/>
    <dgm:cxn modelId="{D856C67C-7D40-4680-86CD-F1D6FAA6FC4A}" srcId="{62CECE29-4410-4927-ACB1-26A83E3B7CD7}" destId="{089C9C6E-3486-495E-B7F1-D3879816C3F9}" srcOrd="2" destOrd="0" parTransId="{66EB3AFA-18FB-45B1-96AC-5FD087669E7F}" sibTransId="{F0034877-A7BD-4E6E-9287-31B5F769901B}"/>
    <dgm:cxn modelId="{94784A13-ACBB-47A8-A092-04F70F2B9A1C}" type="presOf" srcId="{3DCB27BB-BB66-4A2B-8E7F-1E55122925DF}" destId="{E9446D93-952A-48EF-8728-254549234F66}" srcOrd="0" destOrd="0" presId="urn:microsoft.com/office/officeart/2005/8/layout/venn1"/>
    <dgm:cxn modelId="{3D4F6FB9-98F8-460C-99E8-159FDC98DBB8}" type="presOf" srcId="{00A42F8E-1ACB-49A8-811E-A0CF66FEA8F9}" destId="{B7BADB14-6A94-4747-8CED-8475E05F95EB}" srcOrd="1" destOrd="0" presId="urn:microsoft.com/office/officeart/2005/8/layout/venn1"/>
    <dgm:cxn modelId="{9B57758B-36E1-4068-B9FE-A82985592F80}" type="presOf" srcId="{089C9C6E-3486-495E-B7F1-D3879816C3F9}" destId="{1BDD2779-2E8B-4779-A72F-DBCD5BC8BF2C}" srcOrd="0" destOrd="0" presId="urn:microsoft.com/office/officeart/2005/8/layout/venn1"/>
    <dgm:cxn modelId="{104B55DA-F208-4622-A056-3CDDC2694BE0}" srcId="{62CECE29-4410-4927-ACB1-26A83E3B7CD7}" destId="{00A42F8E-1ACB-49A8-811E-A0CF66FEA8F9}" srcOrd="0" destOrd="0" parTransId="{84862001-6343-40D2-AE41-9AC03EAE680C}" sibTransId="{A275D9CA-078D-4AFC-B261-03894EEBD535}"/>
    <dgm:cxn modelId="{513AA9E3-50A6-464B-ADEA-77078721318E}" type="presOf" srcId="{089C9C6E-3486-495E-B7F1-D3879816C3F9}" destId="{924B62D0-86D2-4A75-BAD1-D559F94C5EB2}" srcOrd="1" destOrd="0" presId="urn:microsoft.com/office/officeart/2005/8/layout/venn1"/>
    <dgm:cxn modelId="{E79DDC1A-5378-4217-9B6A-84260FD8F792}" srcId="{62CECE29-4410-4927-ACB1-26A83E3B7CD7}" destId="{3DCB27BB-BB66-4A2B-8E7F-1E55122925DF}" srcOrd="1" destOrd="0" parTransId="{B780BF26-0A9C-40AF-9525-6F3CCE3BD70E}" sibTransId="{8E88A9D1-6FC4-45D2-A2FE-83246B52EA0F}"/>
    <dgm:cxn modelId="{CECFE190-6C40-4D89-B1E9-B3A1E4941AB0}" type="presOf" srcId="{3DCB27BB-BB66-4A2B-8E7F-1E55122925DF}" destId="{1886A795-E09C-4062-A622-B89227E066B9}" srcOrd="1" destOrd="0" presId="urn:microsoft.com/office/officeart/2005/8/layout/venn1"/>
    <dgm:cxn modelId="{EAA3BAE7-75D7-429A-9174-6722612BB817}" type="presOf" srcId="{62CECE29-4410-4927-ACB1-26A83E3B7CD7}" destId="{34EEFB61-012A-4855-A531-4C191793FE44}" srcOrd="0" destOrd="0" presId="urn:microsoft.com/office/officeart/2005/8/layout/venn1"/>
    <dgm:cxn modelId="{FA8472E4-FE72-47CB-858F-8608F157ADBA}" type="presParOf" srcId="{34EEFB61-012A-4855-A531-4C191793FE44}" destId="{682F4427-21F2-4445-9035-E4BFCD40F670}" srcOrd="0" destOrd="0" presId="urn:microsoft.com/office/officeart/2005/8/layout/venn1"/>
    <dgm:cxn modelId="{E2D37554-44F4-4787-BA25-633CB4A3158D}" type="presParOf" srcId="{34EEFB61-012A-4855-A531-4C191793FE44}" destId="{B7BADB14-6A94-4747-8CED-8475E05F95EB}" srcOrd="1" destOrd="0" presId="urn:microsoft.com/office/officeart/2005/8/layout/venn1"/>
    <dgm:cxn modelId="{E68B3300-EF14-478D-9F50-2CAEE62A2C14}" type="presParOf" srcId="{34EEFB61-012A-4855-A531-4C191793FE44}" destId="{E9446D93-952A-48EF-8728-254549234F66}" srcOrd="2" destOrd="0" presId="urn:microsoft.com/office/officeart/2005/8/layout/venn1"/>
    <dgm:cxn modelId="{D73150A5-A9C4-46CD-B9FC-CF6B03F43BB5}" type="presParOf" srcId="{34EEFB61-012A-4855-A531-4C191793FE44}" destId="{1886A795-E09C-4062-A622-B89227E066B9}" srcOrd="3" destOrd="0" presId="urn:microsoft.com/office/officeart/2005/8/layout/venn1"/>
    <dgm:cxn modelId="{19B7DD63-360B-4862-9D60-C816F78D22EE}" type="presParOf" srcId="{34EEFB61-012A-4855-A531-4C191793FE44}" destId="{1BDD2779-2E8B-4779-A72F-DBCD5BC8BF2C}" srcOrd="4" destOrd="0" presId="urn:microsoft.com/office/officeart/2005/8/layout/venn1"/>
    <dgm:cxn modelId="{04C76D20-F9E8-4385-8148-AE321E55A4F0}" type="presParOf" srcId="{34EEFB61-012A-4855-A531-4C191793FE44}" destId="{924B62D0-86D2-4A75-BAD1-D559F94C5EB2}"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263837A-1892-434E-A024-5A44790E5EF3}" type="doc">
      <dgm:prSet loTypeId="urn:microsoft.com/office/officeart/2005/8/layout/vList5" loCatId="list" qsTypeId="urn:microsoft.com/office/officeart/2005/8/quickstyle/simple1" qsCatId="simple" csTypeId="urn:microsoft.com/office/officeart/2005/8/colors/accent1_2" csCatId="accent1"/>
      <dgm:spPr/>
      <dgm:t>
        <a:bodyPr/>
        <a:lstStyle/>
        <a:p>
          <a:endParaRPr lang="tr-TR"/>
        </a:p>
      </dgm:t>
    </dgm:pt>
    <dgm:pt modelId="{AFE3EB78-8499-41CA-A1C4-0A0AFFF3F037}">
      <dgm:prSet/>
      <dgm:spPr/>
      <dgm:t>
        <a:bodyPr/>
        <a:lstStyle/>
        <a:p>
          <a:pPr rtl="0"/>
          <a:r>
            <a:rPr lang="tr-TR" smtClean="0"/>
            <a:t>Etnografik Araştırma </a:t>
          </a:r>
          <a:endParaRPr lang="tr-TR"/>
        </a:p>
      </dgm:t>
    </dgm:pt>
    <dgm:pt modelId="{41313B79-FD8D-4E6A-84CB-870E70DA5904}" type="parTrans" cxnId="{0D35352E-FBB1-4725-B5B6-D47269162D23}">
      <dgm:prSet/>
      <dgm:spPr/>
      <dgm:t>
        <a:bodyPr/>
        <a:lstStyle/>
        <a:p>
          <a:endParaRPr lang="tr-TR"/>
        </a:p>
      </dgm:t>
    </dgm:pt>
    <dgm:pt modelId="{7C2D10C4-59A7-4D50-808F-3CFC71EC6EA2}" type="sibTrans" cxnId="{0D35352E-FBB1-4725-B5B6-D47269162D23}">
      <dgm:prSet/>
      <dgm:spPr/>
      <dgm:t>
        <a:bodyPr/>
        <a:lstStyle/>
        <a:p>
          <a:endParaRPr lang="tr-TR"/>
        </a:p>
      </dgm:t>
    </dgm:pt>
    <dgm:pt modelId="{EC2EA6BE-3326-4DB6-9C36-A0E41BC91144}">
      <dgm:prSet/>
      <dgm:spPr/>
      <dgm:t>
        <a:bodyPr/>
        <a:lstStyle/>
        <a:p>
          <a:pPr rtl="0"/>
          <a:r>
            <a:rPr lang="tr-TR" smtClean="0"/>
            <a:t>Tarihi Araştırma </a:t>
          </a:r>
          <a:endParaRPr lang="tr-TR"/>
        </a:p>
      </dgm:t>
    </dgm:pt>
    <dgm:pt modelId="{C4944B49-64CF-4C41-8118-7E4277678BDB}" type="parTrans" cxnId="{712E2828-5B58-486F-922E-2F3F43CD4868}">
      <dgm:prSet/>
      <dgm:spPr/>
      <dgm:t>
        <a:bodyPr/>
        <a:lstStyle/>
        <a:p>
          <a:endParaRPr lang="tr-TR"/>
        </a:p>
      </dgm:t>
    </dgm:pt>
    <dgm:pt modelId="{3EE9BD48-DE2E-4C38-90FF-14A32B5DD9B0}" type="sibTrans" cxnId="{712E2828-5B58-486F-922E-2F3F43CD4868}">
      <dgm:prSet/>
      <dgm:spPr/>
      <dgm:t>
        <a:bodyPr/>
        <a:lstStyle/>
        <a:p>
          <a:endParaRPr lang="tr-TR"/>
        </a:p>
      </dgm:t>
    </dgm:pt>
    <dgm:pt modelId="{333D282C-631D-43FF-9636-67AAF0E54D12}">
      <dgm:prSet/>
      <dgm:spPr/>
      <dgm:t>
        <a:bodyPr/>
        <a:lstStyle/>
        <a:p>
          <a:pPr rtl="0"/>
          <a:r>
            <a:rPr lang="tr-TR" smtClean="0"/>
            <a:t>Eylem Araştırması </a:t>
          </a:r>
          <a:endParaRPr lang="tr-TR"/>
        </a:p>
      </dgm:t>
    </dgm:pt>
    <dgm:pt modelId="{04F22165-9E51-45F3-B8AE-0B87B0F3F4CE}" type="parTrans" cxnId="{C6D62282-566A-462A-AAB9-6D93B6A97DE9}">
      <dgm:prSet/>
      <dgm:spPr/>
      <dgm:t>
        <a:bodyPr/>
        <a:lstStyle/>
        <a:p>
          <a:endParaRPr lang="tr-TR"/>
        </a:p>
      </dgm:t>
    </dgm:pt>
    <dgm:pt modelId="{32D97C4D-440E-48EC-A591-E23DB6FD0402}" type="sibTrans" cxnId="{C6D62282-566A-462A-AAB9-6D93B6A97DE9}">
      <dgm:prSet/>
      <dgm:spPr/>
      <dgm:t>
        <a:bodyPr/>
        <a:lstStyle/>
        <a:p>
          <a:endParaRPr lang="tr-TR"/>
        </a:p>
      </dgm:t>
    </dgm:pt>
    <dgm:pt modelId="{D52C14FE-E8FF-4D4E-85EC-CDB1009554A1}">
      <dgm:prSet/>
      <dgm:spPr/>
      <dgm:t>
        <a:bodyPr/>
        <a:lstStyle/>
        <a:p>
          <a:pPr rtl="0"/>
          <a:r>
            <a:rPr lang="tr-TR" smtClean="0"/>
            <a:t>Olgubilim Çalışmaları </a:t>
          </a:r>
          <a:endParaRPr lang="tr-TR"/>
        </a:p>
      </dgm:t>
    </dgm:pt>
    <dgm:pt modelId="{3AB1CC42-799A-4B84-A500-4FE83A58FD30}" type="parTrans" cxnId="{0E9980D5-E5A9-412C-B9DB-637B7B8C4DE8}">
      <dgm:prSet/>
      <dgm:spPr/>
      <dgm:t>
        <a:bodyPr/>
        <a:lstStyle/>
        <a:p>
          <a:endParaRPr lang="tr-TR"/>
        </a:p>
      </dgm:t>
    </dgm:pt>
    <dgm:pt modelId="{057A0127-1FEE-4224-BDDA-0E483138927C}" type="sibTrans" cxnId="{0E9980D5-E5A9-412C-B9DB-637B7B8C4DE8}">
      <dgm:prSet/>
      <dgm:spPr/>
      <dgm:t>
        <a:bodyPr/>
        <a:lstStyle/>
        <a:p>
          <a:endParaRPr lang="tr-TR"/>
        </a:p>
      </dgm:t>
    </dgm:pt>
    <dgm:pt modelId="{CD9A4224-82D7-4FC1-949F-0DE2A96E94EA}">
      <dgm:prSet/>
      <dgm:spPr/>
      <dgm:t>
        <a:bodyPr/>
        <a:lstStyle/>
        <a:p>
          <a:pPr rtl="0"/>
          <a:r>
            <a:rPr lang="tr-TR" smtClean="0"/>
            <a:t>Kuram Oluşturma Çalışmaları </a:t>
          </a:r>
          <a:endParaRPr lang="tr-TR"/>
        </a:p>
      </dgm:t>
    </dgm:pt>
    <dgm:pt modelId="{B7F6327C-16AB-4FD0-A230-5AA96FBE1A76}" type="parTrans" cxnId="{5355C526-6F55-4962-AD4A-1D39F7E88D03}">
      <dgm:prSet/>
      <dgm:spPr/>
      <dgm:t>
        <a:bodyPr/>
        <a:lstStyle/>
        <a:p>
          <a:endParaRPr lang="tr-TR"/>
        </a:p>
      </dgm:t>
    </dgm:pt>
    <dgm:pt modelId="{1BCB198A-5D46-4B12-9EDC-8EBEA9A87263}" type="sibTrans" cxnId="{5355C526-6F55-4962-AD4A-1D39F7E88D03}">
      <dgm:prSet/>
      <dgm:spPr/>
      <dgm:t>
        <a:bodyPr/>
        <a:lstStyle/>
        <a:p>
          <a:endParaRPr lang="tr-TR"/>
        </a:p>
      </dgm:t>
    </dgm:pt>
    <dgm:pt modelId="{724FEADE-B90A-4489-BF34-2F362F4A6FAE}">
      <dgm:prSet/>
      <dgm:spPr/>
      <dgm:t>
        <a:bodyPr/>
        <a:lstStyle/>
        <a:p>
          <a:pPr rtl="0"/>
          <a:r>
            <a:rPr lang="tr-TR" smtClean="0"/>
            <a:t>Durum Çalışması </a:t>
          </a:r>
          <a:endParaRPr lang="tr-TR"/>
        </a:p>
      </dgm:t>
    </dgm:pt>
    <dgm:pt modelId="{08B4BFE4-0B3D-401A-B31F-1C2D5211E575}" type="parTrans" cxnId="{DEFF4F11-DAAE-42C4-AD4B-4643D19E63FE}">
      <dgm:prSet/>
      <dgm:spPr/>
      <dgm:t>
        <a:bodyPr/>
        <a:lstStyle/>
        <a:p>
          <a:endParaRPr lang="tr-TR"/>
        </a:p>
      </dgm:t>
    </dgm:pt>
    <dgm:pt modelId="{E095CFA1-7F14-4A78-8D54-B4B1A9B34BDC}" type="sibTrans" cxnId="{DEFF4F11-DAAE-42C4-AD4B-4643D19E63FE}">
      <dgm:prSet/>
      <dgm:spPr/>
      <dgm:t>
        <a:bodyPr/>
        <a:lstStyle/>
        <a:p>
          <a:endParaRPr lang="tr-TR"/>
        </a:p>
      </dgm:t>
    </dgm:pt>
    <dgm:pt modelId="{46E23277-B3CC-44A4-8736-1AB613CA4BA1}">
      <dgm:prSet/>
      <dgm:spPr/>
      <dgm:t>
        <a:bodyPr/>
        <a:lstStyle/>
        <a:p>
          <a:pPr rtl="0"/>
          <a:r>
            <a:rPr lang="tr-TR" smtClean="0"/>
            <a:t>Anlatı Araştırması </a:t>
          </a:r>
          <a:endParaRPr lang="tr-TR"/>
        </a:p>
      </dgm:t>
    </dgm:pt>
    <dgm:pt modelId="{88A5ABEC-1A9E-4F6B-8EE1-BE72B17C8A9F}" type="parTrans" cxnId="{72EE7109-F7F3-4857-92AD-D6AA3CCF606D}">
      <dgm:prSet/>
      <dgm:spPr/>
      <dgm:t>
        <a:bodyPr/>
        <a:lstStyle/>
        <a:p>
          <a:endParaRPr lang="tr-TR"/>
        </a:p>
      </dgm:t>
    </dgm:pt>
    <dgm:pt modelId="{4AEC1AA1-5CD6-4420-9596-BF2CDC250026}" type="sibTrans" cxnId="{72EE7109-F7F3-4857-92AD-D6AA3CCF606D}">
      <dgm:prSet/>
      <dgm:spPr/>
      <dgm:t>
        <a:bodyPr/>
        <a:lstStyle/>
        <a:p>
          <a:endParaRPr lang="tr-TR"/>
        </a:p>
      </dgm:t>
    </dgm:pt>
    <dgm:pt modelId="{A5127380-56E4-4883-ADF0-D128B711CC73}" type="pres">
      <dgm:prSet presAssocID="{0263837A-1892-434E-A024-5A44790E5EF3}" presName="Name0" presStyleCnt="0">
        <dgm:presLayoutVars>
          <dgm:dir/>
          <dgm:animLvl val="lvl"/>
          <dgm:resizeHandles val="exact"/>
        </dgm:presLayoutVars>
      </dgm:prSet>
      <dgm:spPr/>
    </dgm:pt>
    <dgm:pt modelId="{DAFC9DD8-5277-4A19-A0B5-98AA82AFADB5}" type="pres">
      <dgm:prSet presAssocID="{AFE3EB78-8499-41CA-A1C4-0A0AFFF3F037}" presName="linNode" presStyleCnt="0"/>
      <dgm:spPr/>
    </dgm:pt>
    <dgm:pt modelId="{4D3FA1C4-E4CB-44EA-A24F-6655C2685D4E}" type="pres">
      <dgm:prSet presAssocID="{AFE3EB78-8499-41CA-A1C4-0A0AFFF3F037}" presName="parentText" presStyleLbl="node1" presStyleIdx="0" presStyleCnt="7">
        <dgm:presLayoutVars>
          <dgm:chMax val="1"/>
          <dgm:bulletEnabled val="1"/>
        </dgm:presLayoutVars>
      </dgm:prSet>
      <dgm:spPr/>
    </dgm:pt>
    <dgm:pt modelId="{3F9FB06C-5AE7-4ACF-A663-8E4EAC236F4E}" type="pres">
      <dgm:prSet presAssocID="{7C2D10C4-59A7-4D50-808F-3CFC71EC6EA2}" presName="sp" presStyleCnt="0"/>
      <dgm:spPr/>
    </dgm:pt>
    <dgm:pt modelId="{DFEA8C85-52C1-4762-8883-4D01F6EE6F91}" type="pres">
      <dgm:prSet presAssocID="{EC2EA6BE-3326-4DB6-9C36-A0E41BC91144}" presName="linNode" presStyleCnt="0"/>
      <dgm:spPr/>
    </dgm:pt>
    <dgm:pt modelId="{FA3B7F5F-672A-462F-AB04-C4D6C14B0ADF}" type="pres">
      <dgm:prSet presAssocID="{EC2EA6BE-3326-4DB6-9C36-A0E41BC91144}" presName="parentText" presStyleLbl="node1" presStyleIdx="1" presStyleCnt="7">
        <dgm:presLayoutVars>
          <dgm:chMax val="1"/>
          <dgm:bulletEnabled val="1"/>
        </dgm:presLayoutVars>
      </dgm:prSet>
      <dgm:spPr/>
    </dgm:pt>
    <dgm:pt modelId="{EEC1C2B4-4D59-4961-A0D2-C2C1082FE241}" type="pres">
      <dgm:prSet presAssocID="{3EE9BD48-DE2E-4C38-90FF-14A32B5DD9B0}" presName="sp" presStyleCnt="0"/>
      <dgm:spPr/>
    </dgm:pt>
    <dgm:pt modelId="{A4974761-4275-4D68-A64E-DE09F53E7CE0}" type="pres">
      <dgm:prSet presAssocID="{333D282C-631D-43FF-9636-67AAF0E54D12}" presName="linNode" presStyleCnt="0"/>
      <dgm:spPr/>
    </dgm:pt>
    <dgm:pt modelId="{AC8071DF-CEE0-43A2-9C9C-A782838E8502}" type="pres">
      <dgm:prSet presAssocID="{333D282C-631D-43FF-9636-67AAF0E54D12}" presName="parentText" presStyleLbl="node1" presStyleIdx="2" presStyleCnt="7">
        <dgm:presLayoutVars>
          <dgm:chMax val="1"/>
          <dgm:bulletEnabled val="1"/>
        </dgm:presLayoutVars>
      </dgm:prSet>
      <dgm:spPr/>
    </dgm:pt>
    <dgm:pt modelId="{1BD812BE-4815-454A-B33B-09218A6E57FC}" type="pres">
      <dgm:prSet presAssocID="{32D97C4D-440E-48EC-A591-E23DB6FD0402}" presName="sp" presStyleCnt="0"/>
      <dgm:spPr/>
    </dgm:pt>
    <dgm:pt modelId="{3729A9CA-2DFD-4F9D-8BA7-73EBD60F945F}" type="pres">
      <dgm:prSet presAssocID="{D52C14FE-E8FF-4D4E-85EC-CDB1009554A1}" presName="linNode" presStyleCnt="0"/>
      <dgm:spPr/>
    </dgm:pt>
    <dgm:pt modelId="{521A56B5-15A9-4C5A-9443-798EB42157F0}" type="pres">
      <dgm:prSet presAssocID="{D52C14FE-E8FF-4D4E-85EC-CDB1009554A1}" presName="parentText" presStyleLbl="node1" presStyleIdx="3" presStyleCnt="7">
        <dgm:presLayoutVars>
          <dgm:chMax val="1"/>
          <dgm:bulletEnabled val="1"/>
        </dgm:presLayoutVars>
      </dgm:prSet>
      <dgm:spPr/>
    </dgm:pt>
    <dgm:pt modelId="{A7F0C3F9-C2B9-4FB6-BE56-91542611709F}" type="pres">
      <dgm:prSet presAssocID="{057A0127-1FEE-4224-BDDA-0E483138927C}" presName="sp" presStyleCnt="0"/>
      <dgm:spPr/>
    </dgm:pt>
    <dgm:pt modelId="{1AAB2B2E-0A83-413F-BCB9-9871939CCABD}" type="pres">
      <dgm:prSet presAssocID="{CD9A4224-82D7-4FC1-949F-0DE2A96E94EA}" presName="linNode" presStyleCnt="0"/>
      <dgm:spPr/>
    </dgm:pt>
    <dgm:pt modelId="{3F8A3D5C-7244-49E6-B713-5947648B19F1}" type="pres">
      <dgm:prSet presAssocID="{CD9A4224-82D7-4FC1-949F-0DE2A96E94EA}" presName="parentText" presStyleLbl="node1" presStyleIdx="4" presStyleCnt="7">
        <dgm:presLayoutVars>
          <dgm:chMax val="1"/>
          <dgm:bulletEnabled val="1"/>
        </dgm:presLayoutVars>
      </dgm:prSet>
      <dgm:spPr/>
    </dgm:pt>
    <dgm:pt modelId="{3D06A155-60E3-43BF-AFB1-10EFB6F8D004}" type="pres">
      <dgm:prSet presAssocID="{1BCB198A-5D46-4B12-9EDC-8EBEA9A87263}" presName="sp" presStyleCnt="0"/>
      <dgm:spPr/>
    </dgm:pt>
    <dgm:pt modelId="{7EDD4088-7387-4D77-BF89-CD1B3CD509DD}" type="pres">
      <dgm:prSet presAssocID="{724FEADE-B90A-4489-BF34-2F362F4A6FAE}" presName="linNode" presStyleCnt="0"/>
      <dgm:spPr/>
    </dgm:pt>
    <dgm:pt modelId="{10E5E52D-A06A-4A6F-B6E0-28C48F5671F7}" type="pres">
      <dgm:prSet presAssocID="{724FEADE-B90A-4489-BF34-2F362F4A6FAE}" presName="parentText" presStyleLbl="node1" presStyleIdx="5" presStyleCnt="7">
        <dgm:presLayoutVars>
          <dgm:chMax val="1"/>
          <dgm:bulletEnabled val="1"/>
        </dgm:presLayoutVars>
      </dgm:prSet>
      <dgm:spPr/>
    </dgm:pt>
    <dgm:pt modelId="{1D033A47-F1FF-45BC-A522-7089DB0A0DF2}" type="pres">
      <dgm:prSet presAssocID="{E095CFA1-7F14-4A78-8D54-B4B1A9B34BDC}" presName="sp" presStyleCnt="0"/>
      <dgm:spPr/>
    </dgm:pt>
    <dgm:pt modelId="{19343433-9839-4EAB-A5EA-B1C2C05FD036}" type="pres">
      <dgm:prSet presAssocID="{46E23277-B3CC-44A4-8736-1AB613CA4BA1}" presName="linNode" presStyleCnt="0"/>
      <dgm:spPr/>
    </dgm:pt>
    <dgm:pt modelId="{72489E0E-67E8-460B-8C1E-026F2314AB51}" type="pres">
      <dgm:prSet presAssocID="{46E23277-B3CC-44A4-8736-1AB613CA4BA1}" presName="parentText" presStyleLbl="node1" presStyleIdx="6" presStyleCnt="7">
        <dgm:presLayoutVars>
          <dgm:chMax val="1"/>
          <dgm:bulletEnabled val="1"/>
        </dgm:presLayoutVars>
      </dgm:prSet>
      <dgm:spPr/>
    </dgm:pt>
  </dgm:ptLst>
  <dgm:cxnLst>
    <dgm:cxn modelId="{A1E8B09A-C2C7-4A9B-BFF2-8518B746C609}" type="presOf" srcId="{724FEADE-B90A-4489-BF34-2F362F4A6FAE}" destId="{10E5E52D-A06A-4A6F-B6E0-28C48F5671F7}" srcOrd="0" destOrd="0" presId="urn:microsoft.com/office/officeart/2005/8/layout/vList5"/>
    <dgm:cxn modelId="{1C34DAC5-A72A-457B-B8C4-0F4AFFCC7E89}" type="presOf" srcId="{46E23277-B3CC-44A4-8736-1AB613CA4BA1}" destId="{72489E0E-67E8-460B-8C1E-026F2314AB51}" srcOrd="0" destOrd="0" presId="urn:microsoft.com/office/officeart/2005/8/layout/vList5"/>
    <dgm:cxn modelId="{0D35352E-FBB1-4725-B5B6-D47269162D23}" srcId="{0263837A-1892-434E-A024-5A44790E5EF3}" destId="{AFE3EB78-8499-41CA-A1C4-0A0AFFF3F037}" srcOrd="0" destOrd="0" parTransId="{41313B79-FD8D-4E6A-84CB-870E70DA5904}" sibTransId="{7C2D10C4-59A7-4D50-808F-3CFC71EC6EA2}"/>
    <dgm:cxn modelId="{DEFF4F11-DAAE-42C4-AD4B-4643D19E63FE}" srcId="{0263837A-1892-434E-A024-5A44790E5EF3}" destId="{724FEADE-B90A-4489-BF34-2F362F4A6FAE}" srcOrd="5" destOrd="0" parTransId="{08B4BFE4-0B3D-401A-B31F-1C2D5211E575}" sibTransId="{E095CFA1-7F14-4A78-8D54-B4B1A9B34BDC}"/>
    <dgm:cxn modelId="{A171C2C6-2717-42FF-8F2D-E05FC629B850}" type="presOf" srcId="{D52C14FE-E8FF-4D4E-85EC-CDB1009554A1}" destId="{521A56B5-15A9-4C5A-9443-798EB42157F0}" srcOrd="0" destOrd="0" presId="urn:microsoft.com/office/officeart/2005/8/layout/vList5"/>
    <dgm:cxn modelId="{5355C526-6F55-4962-AD4A-1D39F7E88D03}" srcId="{0263837A-1892-434E-A024-5A44790E5EF3}" destId="{CD9A4224-82D7-4FC1-949F-0DE2A96E94EA}" srcOrd="4" destOrd="0" parTransId="{B7F6327C-16AB-4FD0-A230-5AA96FBE1A76}" sibTransId="{1BCB198A-5D46-4B12-9EDC-8EBEA9A87263}"/>
    <dgm:cxn modelId="{712E2828-5B58-486F-922E-2F3F43CD4868}" srcId="{0263837A-1892-434E-A024-5A44790E5EF3}" destId="{EC2EA6BE-3326-4DB6-9C36-A0E41BC91144}" srcOrd="1" destOrd="0" parTransId="{C4944B49-64CF-4C41-8118-7E4277678BDB}" sibTransId="{3EE9BD48-DE2E-4C38-90FF-14A32B5DD9B0}"/>
    <dgm:cxn modelId="{51BE2CFD-CC31-46FF-9A9F-2CCC14BB881A}" type="presOf" srcId="{333D282C-631D-43FF-9636-67AAF0E54D12}" destId="{AC8071DF-CEE0-43A2-9C9C-A782838E8502}" srcOrd="0" destOrd="0" presId="urn:microsoft.com/office/officeart/2005/8/layout/vList5"/>
    <dgm:cxn modelId="{1F0DA0ED-80BC-40BB-BDCB-36A6EC26595F}" type="presOf" srcId="{AFE3EB78-8499-41CA-A1C4-0A0AFFF3F037}" destId="{4D3FA1C4-E4CB-44EA-A24F-6655C2685D4E}" srcOrd="0" destOrd="0" presId="urn:microsoft.com/office/officeart/2005/8/layout/vList5"/>
    <dgm:cxn modelId="{C6D62282-566A-462A-AAB9-6D93B6A97DE9}" srcId="{0263837A-1892-434E-A024-5A44790E5EF3}" destId="{333D282C-631D-43FF-9636-67AAF0E54D12}" srcOrd="2" destOrd="0" parTransId="{04F22165-9E51-45F3-B8AE-0B87B0F3F4CE}" sibTransId="{32D97C4D-440E-48EC-A591-E23DB6FD0402}"/>
    <dgm:cxn modelId="{C063CBEC-8402-4260-B2B2-299A5A9933A0}" type="presOf" srcId="{0263837A-1892-434E-A024-5A44790E5EF3}" destId="{A5127380-56E4-4883-ADF0-D128B711CC73}" srcOrd="0" destOrd="0" presId="urn:microsoft.com/office/officeart/2005/8/layout/vList5"/>
    <dgm:cxn modelId="{12385EAF-FB13-4444-8A1B-742140C0AEB8}" type="presOf" srcId="{EC2EA6BE-3326-4DB6-9C36-A0E41BC91144}" destId="{FA3B7F5F-672A-462F-AB04-C4D6C14B0ADF}" srcOrd="0" destOrd="0" presId="urn:microsoft.com/office/officeart/2005/8/layout/vList5"/>
    <dgm:cxn modelId="{0E9980D5-E5A9-412C-B9DB-637B7B8C4DE8}" srcId="{0263837A-1892-434E-A024-5A44790E5EF3}" destId="{D52C14FE-E8FF-4D4E-85EC-CDB1009554A1}" srcOrd="3" destOrd="0" parTransId="{3AB1CC42-799A-4B84-A500-4FE83A58FD30}" sibTransId="{057A0127-1FEE-4224-BDDA-0E483138927C}"/>
    <dgm:cxn modelId="{72EE7109-F7F3-4857-92AD-D6AA3CCF606D}" srcId="{0263837A-1892-434E-A024-5A44790E5EF3}" destId="{46E23277-B3CC-44A4-8736-1AB613CA4BA1}" srcOrd="6" destOrd="0" parTransId="{88A5ABEC-1A9E-4F6B-8EE1-BE72B17C8A9F}" sibTransId="{4AEC1AA1-5CD6-4420-9596-BF2CDC250026}"/>
    <dgm:cxn modelId="{CF5B30B3-D812-4A39-99C8-C7D3198A5200}" type="presOf" srcId="{CD9A4224-82D7-4FC1-949F-0DE2A96E94EA}" destId="{3F8A3D5C-7244-49E6-B713-5947648B19F1}" srcOrd="0" destOrd="0" presId="urn:microsoft.com/office/officeart/2005/8/layout/vList5"/>
    <dgm:cxn modelId="{CC955545-D480-428D-A775-2F150C3CF43C}" type="presParOf" srcId="{A5127380-56E4-4883-ADF0-D128B711CC73}" destId="{DAFC9DD8-5277-4A19-A0B5-98AA82AFADB5}" srcOrd="0" destOrd="0" presId="urn:microsoft.com/office/officeart/2005/8/layout/vList5"/>
    <dgm:cxn modelId="{210320CF-C99B-4854-9959-620A5878631F}" type="presParOf" srcId="{DAFC9DD8-5277-4A19-A0B5-98AA82AFADB5}" destId="{4D3FA1C4-E4CB-44EA-A24F-6655C2685D4E}" srcOrd="0" destOrd="0" presId="urn:microsoft.com/office/officeart/2005/8/layout/vList5"/>
    <dgm:cxn modelId="{BBB9DA9C-EAC5-4F3F-B79C-E02A91D207A1}" type="presParOf" srcId="{A5127380-56E4-4883-ADF0-D128B711CC73}" destId="{3F9FB06C-5AE7-4ACF-A663-8E4EAC236F4E}" srcOrd="1" destOrd="0" presId="urn:microsoft.com/office/officeart/2005/8/layout/vList5"/>
    <dgm:cxn modelId="{4261BD2F-C15A-4F97-9750-670CA33153CC}" type="presParOf" srcId="{A5127380-56E4-4883-ADF0-D128B711CC73}" destId="{DFEA8C85-52C1-4762-8883-4D01F6EE6F91}" srcOrd="2" destOrd="0" presId="urn:microsoft.com/office/officeart/2005/8/layout/vList5"/>
    <dgm:cxn modelId="{8B4D5590-E29B-459A-A2DB-E763920BFC2D}" type="presParOf" srcId="{DFEA8C85-52C1-4762-8883-4D01F6EE6F91}" destId="{FA3B7F5F-672A-462F-AB04-C4D6C14B0ADF}" srcOrd="0" destOrd="0" presId="urn:microsoft.com/office/officeart/2005/8/layout/vList5"/>
    <dgm:cxn modelId="{3903E391-C399-49AC-A22C-7743D8F7D3DF}" type="presParOf" srcId="{A5127380-56E4-4883-ADF0-D128B711CC73}" destId="{EEC1C2B4-4D59-4961-A0D2-C2C1082FE241}" srcOrd="3" destOrd="0" presId="urn:microsoft.com/office/officeart/2005/8/layout/vList5"/>
    <dgm:cxn modelId="{B092CAA6-CD46-467E-BBC4-AA0380795041}" type="presParOf" srcId="{A5127380-56E4-4883-ADF0-D128B711CC73}" destId="{A4974761-4275-4D68-A64E-DE09F53E7CE0}" srcOrd="4" destOrd="0" presId="urn:microsoft.com/office/officeart/2005/8/layout/vList5"/>
    <dgm:cxn modelId="{14CAC0B7-DB02-4BE4-A929-9BC3BB4B1E50}" type="presParOf" srcId="{A4974761-4275-4D68-A64E-DE09F53E7CE0}" destId="{AC8071DF-CEE0-43A2-9C9C-A782838E8502}" srcOrd="0" destOrd="0" presId="urn:microsoft.com/office/officeart/2005/8/layout/vList5"/>
    <dgm:cxn modelId="{91669042-55E7-4A53-9661-FA0B5AE05206}" type="presParOf" srcId="{A5127380-56E4-4883-ADF0-D128B711CC73}" destId="{1BD812BE-4815-454A-B33B-09218A6E57FC}" srcOrd="5" destOrd="0" presId="urn:microsoft.com/office/officeart/2005/8/layout/vList5"/>
    <dgm:cxn modelId="{3D990336-6779-4EE0-A9A5-0783DA0A1EDB}" type="presParOf" srcId="{A5127380-56E4-4883-ADF0-D128B711CC73}" destId="{3729A9CA-2DFD-4F9D-8BA7-73EBD60F945F}" srcOrd="6" destOrd="0" presId="urn:microsoft.com/office/officeart/2005/8/layout/vList5"/>
    <dgm:cxn modelId="{408E26AD-6D72-4133-AE35-C470573DE384}" type="presParOf" srcId="{3729A9CA-2DFD-4F9D-8BA7-73EBD60F945F}" destId="{521A56B5-15A9-4C5A-9443-798EB42157F0}" srcOrd="0" destOrd="0" presId="urn:microsoft.com/office/officeart/2005/8/layout/vList5"/>
    <dgm:cxn modelId="{BAC90A7D-A629-41B7-81F1-D9728B2300C0}" type="presParOf" srcId="{A5127380-56E4-4883-ADF0-D128B711CC73}" destId="{A7F0C3F9-C2B9-4FB6-BE56-91542611709F}" srcOrd="7" destOrd="0" presId="urn:microsoft.com/office/officeart/2005/8/layout/vList5"/>
    <dgm:cxn modelId="{89A4B21A-4D81-4140-AC9E-7E8C5912C0E5}" type="presParOf" srcId="{A5127380-56E4-4883-ADF0-D128B711CC73}" destId="{1AAB2B2E-0A83-413F-BCB9-9871939CCABD}" srcOrd="8" destOrd="0" presId="urn:microsoft.com/office/officeart/2005/8/layout/vList5"/>
    <dgm:cxn modelId="{E6E4E171-EDC8-42EB-A6B5-D9A6C5F3C4CA}" type="presParOf" srcId="{1AAB2B2E-0A83-413F-BCB9-9871939CCABD}" destId="{3F8A3D5C-7244-49E6-B713-5947648B19F1}" srcOrd="0" destOrd="0" presId="urn:microsoft.com/office/officeart/2005/8/layout/vList5"/>
    <dgm:cxn modelId="{A24AF34B-6085-4FBE-81C0-9F069B1E0CE3}" type="presParOf" srcId="{A5127380-56E4-4883-ADF0-D128B711CC73}" destId="{3D06A155-60E3-43BF-AFB1-10EFB6F8D004}" srcOrd="9" destOrd="0" presId="urn:microsoft.com/office/officeart/2005/8/layout/vList5"/>
    <dgm:cxn modelId="{90188AEB-7EF8-43AA-A188-D26773187BE7}" type="presParOf" srcId="{A5127380-56E4-4883-ADF0-D128B711CC73}" destId="{7EDD4088-7387-4D77-BF89-CD1B3CD509DD}" srcOrd="10" destOrd="0" presId="urn:microsoft.com/office/officeart/2005/8/layout/vList5"/>
    <dgm:cxn modelId="{ED4D25B2-520A-49D1-9D24-4577A4CB8362}" type="presParOf" srcId="{7EDD4088-7387-4D77-BF89-CD1B3CD509DD}" destId="{10E5E52D-A06A-4A6F-B6E0-28C48F5671F7}" srcOrd="0" destOrd="0" presId="urn:microsoft.com/office/officeart/2005/8/layout/vList5"/>
    <dgm:cxn modelId="{FB180F99-A116-4DE1-BEEB-A11011DC0104}" type="presParOf" srcId="{A5127380-56E4-4883-ADF0-D128B711CC73}" destId="{1D033A47-F1FF-45BC-A522-7089DB0A0DF2}" srcOrd="11" destOrd="0" presId="urn:microsoft.com/office/officeart/2005/8/layout/vList5"/>
    <dgm:cxn modelId="{2F37704B-0A7F-4516-BEAF-50BD26FBEE7E}" type="presParOf" srcId="{A5127380-56E4-4883-ADF0-D128B711CC73}" destId="{19343433-9839-4EAB-A5EA-B1C2C05FD036}" srcOrd="12" destOrd="0" presId="urn:microsoft.com/office/officeart/2005/8/layout/vList5"/>
    <dgm:cxn modelId="{2E2FD32F-20FC-40A7-A977-B1FCBBA48CF3}" type="presParOf" srcId="{19343433-9839-4EAB-A5EA-B1C2C05FD036}" destId="{72489E0E-67E8-460B-8C1E-026F2314AB51}"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F724FAA-EE6E-4FDF-B641-CF4BB8E964AA}" type="doc">
      <dgm:prSet loTypeId="urn:microsoft.com/office/officeart/2005/8/layout/hProcess9" loCatId="process" qsTypeId="urn:microsoft.com/office/officeart/2005/8/quickstyle/simple1" qsCatId="simple" csTypeId="urn:microsoft.com/office/officeart/2005/8/colors/accent1_2" csCatId="accent1"/>
      <dgm:spPr/>
      <dgm:t>
        <a:bodyPr/>
        <a:lstStyle/>
        <a:p>
          <a:endParaRPr lang="tr-TR"/>
        </a:p>
      </dgm:t>
    </dgm:pt>
    <dgm:pt modelId="{E2E1D54B-3D56-4779-8830-128E4862A5D0}">
      <dgm:prSet/>
      <dgm:spPr/>
      <dgm:t>
        <a:bodyPr/>
        <a:lstStyle/>
        <a:p>
          <a:pPr rtl="0"/>
          <a:r>
            <a:rPr lang="tr-TR" smtClean="0"/>
            <a:t>Çalışılacak olan olayın, saptanması</a:t>
          </a:r>
          <a:endParaRPr lang="tr-TR"/>
        </a:p>
      </dgm:t>
    </dgm:pt>
    <dgm:pt modelId="{C1A9F41B-362D-4EA0-A796-72D657641404}" type="parTrans" cxnId="{EEBDBDD8-8097-4474-B5D5-F0E3D7C1BF85}">
      <dgm:prSet/>
      <dgm:spPr/>
      <dgm:t>
        <a:bodyPr/>
        <a:lstStyle/>
        <a:p>
          <a:endParaRPr lang="tr-TR"/>
        </a:p>
      </dgm:t>
    </dgm:pt>
    <dgm:pt modelId="{89EF94DF-E4ED-49D1-97EB-81B2184CF406}" type="sibTrans" cxnId="{EEBDBDD8-8097-4474-B5D5-F0E3D7C1BF85}">
      <dgm:prSet/>
      <dgm:spPr/>
      <dgm:t>
        <a:bodyPr/>
        <a:lstStyle/>
        <a:p>
          <a:endParaRPr lang="tr-TR"/>
        </a:p>
      </dgm:t>
    </dgm:pt>
    <dgm:pt modelId="{A2FC66EB-856D-49CB-B977-2996B7DDC2AB}">
      <dgm:prSet/>
      <dgm:spPr/>
      <dgm:t>
        <a:bodyPr/>
        <a:lstStyle/>
        <a:p>
          <a:pPr rtl="0"/>
          <a:r>
            <a:rPr lang="tr-TR" smtClean="0"/>
            <a:t>Çalışmadaki katılımcıların belirlenmesi</a:t>
          </a:r>
          <a:endParaRPr lang="tr-TR"/>
        </a:p>
      </dgm:t>
    </dgm:pt>
    <dgm:pt modelId="{7EB7D87A-1E77-4BE3-9131-888ACB538885}" type="parTrans" cxnId="{DC411224-3A47-4446-AD99-0D0417445C8F}">
      <dgm:prSet/>
      <dgm:spPr/>
      <dgm:t>
        <a:bodyPr/>
        <a:lstStyle/>
        <a:p>
          <a:endParaRPr lang="tr-TR"/>
        </a:p>
      </dgm:t>
    </dgm:pt>
    <dgm:pt modelId="{8E3D1C84-E27E-48F5-AD00-987647E9AB48}" type="sibTrans" cxnId="{DC411224-3A47-4446-AD99-0D0417445C8F}">
      <dgm:prSet/>
      <dgm:spPr/>
      <dgm:t>
        <a:bodyPr/>
        <a:lstStyle/>
        <a:p>
          <a:endParaRPr lang="tr-TR"/>
        </a:p>
      </dgm:t>
    </dgm:pt>
    <dgm:pt modelId="{A090C9FA-CACF-42DF-8F48-D607FC75558D}">
      <dgm:prSet/>
      <dgm:spPr/>
      <dgm:t>
        <a:bodyPr/>
        <a:lstStyle/>
        <a:p>
          <a:pPr rtl="0"/>
          <a:r>
            <a:rPr lang="tr-TR" smtClean="0"/>
            <a:t>Hipotezlerin üretilmesi</a:t>
          </a:r>
          <a:endParaRPr lang="tr-TR"/>
        </a:p>
      </dgm:t>
    </dgm:pt>
    <dgm:pt modelId="{082075DA-1A92-4732-B71C-0D50BC27F838}" type="parTrans" cxnId="{BB09AF88-17A1-47F4-9919-3EEE64215FC4}">
      <dgm:prSet/>
      <dgm:spPr/>
      <dgm:t>
        <a:bodyPr/>
        <a:lstStyle/>
        <a:p>
          <a:endParaRPr lang="tr-TR"/>
        </a:p>
      </dgm:t>
    </dgm:pt>
    <dgm:pt modelId="{58B08883-5AAD-4773-9C3E-7AB05FDB3183}" type="sibTrans" cxnId="{BB09AF88-17A1-47F4-9919-3EEE64215FC4}">
      <dgm:prSet/>
      <dgm:spPr/>
      <dgm:t>
        <a:bodyPr/>
        <a:lstStyle/>
        <a:p>
          <a:endParaRPr lang="tr-TR"/>
        </a:p>
      </dgm:t>
    </dgm:pt>
    <dgm:pt modelId="{7E30BFA9-A8C9-47AC-B62F-9875BA3C8092}">
      <dgm:prSet/>
      <dgm:spPr/>
      <dgm:t>
        <a:bodyPr/>
        <a:lstStyle/>
        <a:p>
          <a:pPr rtl="0"/>
          <a:r>
            <a:rPr lang="tr-TR" smtClean="0"/>
            <a:t>Verilerin toplanması</a:t>
          </a:r>
          <a:endParaRPr lang="tr-TR"/>
        </a:p>
      </dgm:t>
    </dgm:pt>
    <dgm:pt modelId="{6139EA71-B3FA-4ADB-ACBC-9EC4BC57ED1E}" type="parTrans" cxnId="{AFF91CA0-8F67-415B-9A59-41B96C5A8725}">
      <dgm:prSet/>
      <dgm:spPr/>
      <dgm:t>
        <a:bodyPr/>
        <a:lstStyle/>
        <a:p>
          <a:endParaRPr lang="tr-TR"/>
        </a:p>
      </dgm:t>
    </dgm:pt>
    <dgm:pt modelId="{AB06FF9C-BB16-42D4-8907-9FBFCD87B53D}" type="sibTrans" cxnId="{AFF91CA0-8F67-415B-9A59-41B96C5A8725}">
      <dgm:prSet/>
      <dgm:spPr/>
      <dgm:t>
        <a:bodyPr/>
        <a:lstStyle/>
        <a:p>
          <a:endParaRPr lang="tr-TR"/>
        </a:p>
      </dgm:t>
    </dgm:pt>
    <dgm:pt modelId="{69533661-4149-4A6C-99EF-F91CC397BE54}">
      <dgm:prSet/>
      <dgm:spPr/>
      <dgm:t>
        <a:bodyPr/>
        <a:lstStyle/>
        <a:p>
          <a:pPr rtl="0"/>
          <a:r>
            <a:rPr lang="tr-TR" smtClean="0"/>
            <a:t>Verilerin analizi</a:t>
          </a:r>
          <a:endParaRPr lang="tr-TR"/>
        </a:p>
      </dgm:t>
    </dgm:pt>
    <dgm:pt modelId="{3BED635E-E1BF-4D99-A4C9-12D4E9E88255}" type="parTrans" cxnId="{9F9AF273-B307-43DD-810D-164D79D168BD}">
      <dgm:prSet/>
      <dgm:spPr/>
      <dgm:t>
        <a:bodyPr/>
        <a:lstStyle/>
        <a:p>
          <a:endParaRPr lang="tr-TR"/>
        </a:p>
      </dgm:t>
    </dgm:pt>
    <dgm:pt modelId="{7FAD095C-891C-4A87-A07B-6BC413994B54}" type="sibTrans" cxnId="{9F9AF273-B307-43DD-810D-164D79D168BD}">
      <dgm:prSet/>
      <dgm:spPr/>
      <dgm:t>
        <a:bodyPr/>
        <a:lstStyle/>
        <a:p>
          <a:endParaRPr lang="tr-TR"/>
        </a:p>
      </dgm:t>
    </dgm:pt>
    <dgm:pt modelId="{257A9113-E515-400C-A614-6A063353F0CD}">
      <dgm:prSet/>
      <dgm:spPr/>
      <dgm:t>
        <a:bodyPr/>
        <a:lstStyle/>
        <a:p>
          <a:pPr rtl="0"/>
          <a:r>
            <a:rPr lang="tr-TR" smtClean="0"/>
            <a:t>Yorumlar ve sonuçlar </a:t>
          </a:r>
          <a:endParaRPr lang="tr-TR"/>
        </a:p>
      </dgm:t>
    </dgm:pt>
    <dgm:pt modelId="{C20614C7-9ACC-4666-B396-D4C287218C22}" type="parTrans" cxnId="{64470CE9-0990-4235-A353-1AE486E7785A}">
      <dgm:prSet/>
      <dgm:spPr/>
      <dgm:t>
        <a:bodyPr/>
        <a:lstStyle/>
        <a:p>
          <a:endParaRPr lang="tr-TR"/>
        </a:p>
      </dgm:t>
    </dgm:pt>
    <dgm:pt modelId="{E2711189-E383-44C7-A18A-43178B7BAC1F}" type="sibTrans" cxnId="{64470CE9-0990-4235-A353-1AE486E7785A}">
      <dgm:prSet/>
      <dgm:spPr/>
      <dgm:t>
        <a:bodyPr/>
        <a:lstStyle/>
        <a:p>
          <a:endParaRPr lang="tr-TR"/>
        </a:p>
      </dgm:t>
    </dgm:pt>
    <dgm:pt modelId="{AECC676B-6FFE-4BA2-8ED5-2FBE44C1E097}" type="pres">
      <dgm:prSet presAssocID="{0F724FAA-EE6E-4FDF-B641-CF4BB8E964AA}" presName="CompostProcess" presStyleCnt="0">
        <dgm:presLayoutVars>
          <dgm:dir/>
          <dgm:resizeHandles val="exact"/>
        </dgm:presLayoutVars>
      </dgm:prSet>
      <dgm:spPr/>
    </dgm:pt>
    <dgm:pt modelId="{79C352C6-C1DF-44BB-90FD-6783409B6D47}" type="pres">
      <dgm:prSet presAssocID="{0F724FAA-EE6E-4FDF-B641-CF4BB8E964AA}" presName="arrow" presStyleLbl="bgShp" presStyleIdx="0" presStyleCnt="1"/>
      <dgm:spPr/>
    </dgm:pt>
    <dgm:pt modelId="{0975FA71-12A5-4008-BF06-4B3BD7543FE4}" type="pres">
      <dgm:prSet presAssocID="{0F724FAA-EE6E-4FDF-B641-CF4BB8E964AA}" presName="linearProcess" presStyleCnt="0"/>
      <dgm:spPr/>
    </dgm:pt>
    <dgm:pt modelId="{F22189BB-9929-4E6D-B0DF-B98466642888}" type="pres">
      <dgm:prSet presAssocID="{E2E1D54B-3D56-4779-8830-128E4862A5D0}" presName="textNode" presStyleLbl="node1" presStyleIdx="0" presStyleCnt="6">
        <dgm:presLayoutVars>
          <dgm:bulletEnabled val="1"/>
        </dgm:presLayoutVars>
      </dgm:prSet>
      <dgm:spPr/>
    </dgm:pt>
    <dgm:pt modelId="{96D642AA-2813-464A-93E1-74FF06867B50}" type="pres">
      <dgm:prSet presAssocID="{89EF94DF-E4ED-49D1-97EB-81B2184CF406}" presName="sibTrans" presStyleCnt="0"/>
      <dgm:spPr/>
    </dgm:pt>
    <dgm:pt modelId="{89AEB656-5D42-44B9-8425-6331D86B8BF3}" type="pres">
      <dgm:prSet presAssocID="{A2FC66EB-856D-49CB-B977-2996B7DDC2AB}" presName="textNode" presStyleLbl="node1" presStyleIdx="1" presStyleCnt="6">
        <dgm:presLayoutVars>
          <dgm:bulletEnabled val="1"/>
        </dgm:presLayoutVars>
      </dgm:prSet>
      <dgm:spPr/>
    </dgm:pt>
    <dgm:pt modelId="{8F058A9D-26B8-4B5D-BB95-1FEBF98CF841}" type="pres">
      <dgm:prSet presAssocID="{8E3D1C84-E27E-48F5-AD00-987647E9AB48}" presName="sibTrans" presStyleCnt="0"/>
      <dgm:spPr/>
    </dgm:pt>
    <dgm:pt modelId="{5AEC7045-557A-4413-B961-F6B1462E9594}" type="pres">
      <dgm:prSet presAssocID="{A090C9FA-CACF-42DF-8F48-D607FC75558D}" presName="textNode" presStyleLbl="node1" presStyleIdx="2" presStyleCnt="6">
        <dgm:presLayoutVars>
          <dgm:bulletEnabled val="1"/>
        </dgm:presLayoutVars>
      </dgm:prSet>
      <dgm:spPr/>
    </dgm:pt>
    <dgm:pt modelId="{6D6F03E3-EE45-4189-8FA9-05DF0E515549}" type="pres">
      <dgm:prSet presAssocID="{58B08883-5AAD-4773-9C3E-7AB05FDB3183}" presName="sibTrans" presStyleCnt="0"/>
      <dgm:spPr/>
    </dgm:pt>
    <dgm:pt modelId="{F6F7E841-504A-438C-875F-DE01410FFFE6}" type="pres">
      <dgm:prSet presAssocID="{7E30BFA9-A8C9-47AC-B62F-9875BA3C8092}" presName="textNode" presStyleLbl="node1" presStyleIdx="3" presStyleCnt="6">
        <dgm:presLayoutVars>
          <dgm:bulletEnabled val="1"/>
        </dgm:presLayoutVars>
      </dgm:prSet>
      <dgm:spPr/>
    </dgm:pt>
    <dgm:pt modelId="{2BF8EF89-C5AF-4E25-AB33-5C3413ED1094}" type="pres">
      <dgm:prSet presAssocID="{AB06FF9C-BB16-42D4-8907-9FBFCD87B53D}" presName="sibTrans" presStyleCnt="0"/>
      <dgm:spPr/>
    </dgm:pt>
    <dgm:pt modelId="{4A803307-6C35-46B1-BB70-4C34D49090F8}" type="pres">
      <dgm:prSet presAssocID="{69533661-4149-4A6C-99EF-F91CC397BE54}" presName="textNode" presStyleLbl="node1" presStyleIdx="4" presStyleCnt="6">
        <dgm:presLayoutVars>
          <dgm:bulletEnabled val="1"/>
        </dgm:presLayoutVars>
      </dgm:prSet>
      <dgm:spPr/>
    </dgm:pt>
    <dgm:pt modelId="{7BE07D0E-9369-4130-879C-7C3395FBD7A5}" type="pres">
      <dgm:prSet presAssocID="{7FAD095C-891C-4A87-A07B-6BC413994B54}" presName="sibTrans" presStyleCnt="0"/>
      <dgm:spPr/>
    </dgm:pt>
    <dgm:pt modelId="{D70CF1B1-6838-4B60-A5E4-5770724B013B}" type="pres">
      <dgm:prSet presAssocID="{257A9113-E515-400C-A614-6A063353F0CD}" presName="textNode" presStyleLbl="node1" presStyleIdx="5" presStyleCnt="6">
        <dgm:presLayoutVars>
          <dgm:bulletEnabled val="1"/>
        </dgm:presLayoutVars>
      </dgm:prSet>
      <dgm:spPr/>
    </dgm:pt>
  </dgm:ptLst>
  <dgm:cxnLst>
    <dgm:cxn modelId="{AFF91CA0-8F67-415B-9A59-41B96C5A8725}" srcId="{0F724FAA-EE6E-4FDF-B641-CF4BB8E964AA}" destId="{7E30BFA9-A8C9-47AC-B62F-9875BA3C8092}" srcOrd="3" destOrd="0" parTransId="{6139EA71-B3FA-4ADB-ACBC-9EC4BC57ED1E}" sibTransId="{AB06FF9C-BB16-42D4-8907-9FBFCD87B53D}"/>
    <dgm:cxn modelId="{1857553B-FC7D-4075-BC79-13AA53EF93B1}" type="presOf" srcId="{A2FC66EB-856D-49CB-B977-2996B7DDC2AB}" destId="{89AEB656-5D42-44B9-8425-6331D86B8BF3}" srcOrd="0" destOrd="0" presId="urn:microsoft.com/office/officeart/2005/8/layout/hProcess9"/>
    <dgm:cxn modelId="{BB09AF88-17A1-47F4-9919-3EEE64215FC4}" srcId="{0F724FAA-EE6E-4FDF-B641-CF4BB8E964AA}" destId="{A090C9FA-CACF-42DF-8F48-D607FC75558D}" srcOrd="2" destOrd="0" parTransId="{082075DA-1A92-4732-B71C-0D50BC27F838}" sibTransId="{58B08883-5AAD-4773-9C3E-7AB05FDB3183}"/>
    <dgm:cxn modelId="{DC411224-3A47-4446-AD99-0D0417445C8F}" srcId="{0F724FAA-EE6E-4FDF-B641-CF4BB8E964AA}" destId="{A2FC66EB-856D-49CB-B977-2996B7DDC2AB}" srcOrd="1" destOrd="0" parTransId="{7EB7D87A-1E77-4BE3-9131-888ACB538885}" sibTransId="{8E3D1C84-E27E-48F5-AD00-987647E9AB48}"/>
    <dgm:cxn modelId="{9F9AF273-B307-43DD-810D-164D79D168BD}" srcId="{0F724FAA-EE6E-4FDF-B641-CF4BB8E964AA}" destId="{69533661-4149-4A6C-99EF-F91CC397BE54}" srcOrd="4" destOrd="0" parTransId="{3BED635E-E1BF-4D99-A4C9-12D4E9E88255}" sibTransId="{7FAD095C-891C-4A87-A07B-6BC413994B54}"/>
    <dgm:cxn modelId="{CC3E7524-6617-4734-B035-DFA61DFB93E0}" type="presOf" srcId="{7E30BFA9-A8C9-47AC-B62F-9875BA3C8092}" destId="{F6F7E841-504A-438C-875F-DE01410FFFE6}" srcOrd="0" destOrd="0" presId="urn:microsoft.com/office/officeart/2005/8/layout/hProcess9"/>
    <dgm:cxn modelId="{C5322A0B-CCDC-449A-B059-6DB38C0D8CCC}" type="presOf" srcId="{69533661-4149-4A6C-99EF-F91CC397BE54}" destId="{4A803307-6C35-46B1-BB70-4C34D49090F8}" srcOrd="0" destOrd="0" presId="urn:microsoft.com/office/officeart/2005/8/layout/hProcess9"/>
    <dgm:cxn modelId="{2792C430-BB4D-4894-9C89-C0EDC5D7C37D}" type="presOf" srcId="{A090C9FA-CACF-42DF-8F48-D607FC75558D}" destId="{5AEC7045-557A-4413-B961-F6B1462E9594}" srcOrd="0" destOrd="0" presId="urn:microsoft.com/office/officeart/2005/8/layout/hProcess9"/>
    <dgm:cxn modelId="{EEBDBDD8-8097-4474-B5D5-F0E3D7C1BF85}" srcId="{0F724FAA-EE6E-4FDF-B641-CF4BB8E964AA}" destId="{E2E1D54B-3D56-4779-8830-128E4862A5D0}" srcOrd="0" destOrd="0" parTransId="{C1A9F41B-362D-4EA0-A796-72D657641404}" sibTransId="{89EF94DF-E4ED-49D1-97EB-81B2184CF406}"/>
    <dgm:cxn modelId="{BDAA1C5E-D68A-4FFF-9E45-AB46EC54F398}" type="presOf" srcId="{0F724FAA-EE6E-4FDF-B641-CF4BB8E964AA}" destId="{AECC676B-6FFE-4BA2-8ED5-2FBE44C1E097}" srcOrd="0" destOrd="0" presId="urn:microsoft.com/office/officeart/2005/8/layout/hProcess9"/>
    <dgm:cxn modelId="{A7AEA25C-34EF-412D-9589-376C79F30EAE}" type="presOf" srcId="{257A9113-E515-400C-A614-6A063353F0CD}" destId="{D70CF1B1-6838-4B60-A5E4-5770724B013B}" srcOrd="0" destOrd="0" presId="urn:microsoft.com/office/officeart/2005/8/layout/hProcess9"/>
    <dgm:cxn modelId="{64470CE9-0990-4235-A353-1AE486E7785A}" srcId="{0F724FAA-EE6E-4FDF-B641-CF4BB8E964AA}" destId="{257A9113-E515-400C-A614-6A063353F0CD}" srcOrd="5" destOrd="0" parTransId="{C20614C7-9ACC-4666-B396-D4C287218C22}" sibTransId="{E2711189-E383-44C7-A18A-43178B7BAC1F}"/>
    <dgm:cxn modelId="{D605797E-B54D-4EB1-9BAF-6A84756C3797}" type="presOf" srcId="{E2E1D54B-3D56-4779-8830-128E4862A5D0}" destId="{F22189BB-9929-4E6D-B0DF-B98466642888}" srcOrd="0" destOrd="0" presId="urn:microsoft.com/office/officeart/2005/8/layout/hProcess9"/>
    <dgm:cxn modelId="{7BE5D6B4-8A2E-4D6D-A9F4-9F4C16666353}" type="presParOf" srcId="{AECC676B-6FFE-4BA2-8ED5-2FBE44C1E097}" destId="{79C352C6-C1DF-44BB-90FD-6783409B6D47}" srcOrd="0" destOrd="0" presId="urn:microsoft.com/office/officeart/2005/8/layout/hProcess9"/>
    <dgm:cxn modelId="{19B491CF-8617-4566-B6DA-C5F29F2DDA96}" type="presParOf" srcId="{AECC676B-6FFE-4BA2-8ED5-2FBE44C1E097}" destId="{0975FA71-12A5-4008-BF06-4B3BD7543FE4}" srcOrd="1" destOrd="0" presId="urn:microsoft.com/office/officeart/2005/8/layout/hProcess9"/>
    <dgm:cxn modelId="{9232CCF8-E475-4C78-AC73-75E440F5F7DF}" type="presParOf" srcId="{0975FA71-12A5-4008-BF06-4B3BD7543FE4}" destId="{F22189BB-9929-4E6D-B0DF-B98466642888}" srcOrd="0" destOrd="0" presId="urn:microsoft.com/office/officeart/2005/8/layout/hProcess9"/>
    <dgm:cxn modelId="{1E5C37CB-2E02-4B0B-8171-FA8AB9087A47}" type="presParOf" srcId="{0975FA71-12A5-4008-BF06-4B3BD7543FE4}" destId="{96D642AA-2813-464A-93E1-74FF06867B50}" srcOrd="1" destOrd="0" presId="urn:microsoft.com/office/officeart/2005/8/layout/hProcess9"/>
    <dgm:cxn modelId="{863CBB4D-7A49-4E23-9CB6-3CB790268794}" type="presParOf" srcId="{0975FA71-12A5-4008-BF06-4B3BD7543FE4}" destId="{89AEB656-5D42-44B9-8425-6331D86B8BF3}" srcOrd="2" destOrd="0" presId="urn:microsoft.com/office/officeart/2005/8/layout/hProcess9"/>
    <dgm:cxn modelId="{8B225347-840D-48F9-993F-151DB5158FEE}" type="presParOf" srcId="{0975FA71-12A5-4008-BF06-4B3BD7543FE4}" destId="{8F058A9D-26B8-4B5D-BB95-1FEBF98CF841}" srcOrd="3" destOrd="0" presId="urn:microsoft.com/office/officeart/2005/8/layout/hProcess9"/>
    <dgm:cxn modelId="{40017192-20B5-4DD8-A5A1-0937A1AF3CE9}" type="presParOf" srcId="{0975FA71-12A5-4008-BF06-4B3BD7543FE4}" destId="{5AEC7045-557A-4413-B961-F6B1462E9594}" srcOrd="4" destOrd="0" presId="urn:microsoft.com/office/officeart/2005/8/layout/hProcess9"/>
    <dgm:cxn modelId="{93A9D0F2-20C7-493C-8F9E-0D2295821E81}" type="presParOf" srcId="{0975FA71-12A5-4008-BF06-4B3BD7543FE4}" destId="{6D6F03E3-EE45-4189-8FA9-05DF0E515549}" srcOrd="5" destOrd="0" presId="urn:microsoft.com/office/officeart/2005/8/layout/hProcess9"/>
    <dgm:cxn modelId="{748AE450-665D-47E4-9D70-12F99F5588B0}" type="presParOf" srcId="{0975FA71-12A5-4008-BF06-4B3BD7543FE4}" destId="{F6F7E841-504A-438C-875F-DE01410FFFE6}" srcOrd="6" destOrd="0" presId="urn:microsoft.com/office/officeart/2005/8/layout/hProcess9"/>
    <dgm:cxn modelId="{1D8774E6-3073-42B2-8914-CC2E0F3C7B38}" type="presParOf" srcId="{0975FA71-12A5-4008-BF06-4B3BD7543FE4}" destId="{2BF8EF89-C5AF-4E25-AB33-5C3413ED1094}" srcOrd="7" destOrd="0" presId="urn:microsoft.com/office/officeart/2005/8/layout/hProcess9"/>
    <dgm:cxn modelId="{05BDA5D9-CEF0-41C6-9A0E-33BEAF67C9AA}" type="presParOf" srcId="{0975FA71-12A5-4008-BF06-4B3BD7543FE4}" destId="{4A803307-6C35-46B1-BB70-4C34D49090F8}" srcOrd="8" destOrd="0" presId="urn:microsoft.com/office/officeart/2005/8/layout/hProcess9"/>
    <dgm:cxn modelId="{38BD880F-DCF3-409D-9821-A32808072891}" type="presParOf" srcId="{0975FA71-12A5-4008-BF06-4B3BD7543FE4}" destId="{7BE07D0E-9369-4130-879C-7C3395FBD7A5}" srcOrd="9" destOrd="0" presId="urn:microsoft.com/office/officeart/2005/8/layout/hProcess9"/>
    <dgm:cxn modelId="{AD4906D5-D503-46AD-8982-16C6AECC992A}" type="presParOf" srcId="{0975FA71-12A5-4008-BF06-4B3BD7543FE4}" destId="{D70CF1B1-6838-4B60-A5E4-5770724B013B}" srcOrd="10"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2F4427-21F2-4445-9035-E4BFCD40F670}">
      <dsp:nvSpPr>
        <dsp:cNvPr id="0" name=""/>
        <dsp:cNvSpPr/>
      </dsp:nvSpPr>
      <dsp:spPr>
        <a:xfrm>
          <a:off x="2448083" y="45005"/>
          <a:ext cx="2160270" cy="2160270"/>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755650" rtl="0">
            <a:lnSpc>
              <a:spcPct val="90000"/>
            </a:lnSpc>
            <a:spcBef>
              <a:spcPct val="0"/>
            </a:spcBef>
            <a:spcAft>
              <a:spcPct val="35000"/>
            </a:spcAft>
          </a:pPr>
          <a:r>
            <a:rPr lang="tr-TR" sz="1700" kern="1200" smtClean="0"/>
            <a:t>Betimsel (Descriptive) Araştırmalar</a:t>
          </a:r>
          <a:endParaRPr lang="tr-TR" sz="1700" kern="1200"/>
        </a:p>
      </dsp:txBody>
      <dsp:txXfrm>
        <a:off x="2736119" y="423052"/>
        <a:ext cx="1584198" cy="972121"/>
      </dsp:txXfrm>
    </dsp:sp>
    <dsp:sp modelId="{E9446D93-952A-48EF-8728-254549234F66}">
      <dsp:nvSpPr>
        <dsp:cNvPr id="0" name=""/>
        <dsp:cNvSpPr/>
      </dsp:nvSpPr>
      <dsp:spPr>
        <a:xfrm>
          <a:off x="3227580" y="1395174"/>
          <a:ext cx="2160270" cy="2160270"/>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755650" rtl="0">
            <a:lnSpc>
              <a:spcPct val="90000"/>
            </a:lnSpc>
            <a:spcBef>
              <a:spcPct val="0"/>
            </a:spcBef>
            <a:spcAft>
              <a:spcPct val="35000"/>
            </a:spcAft>
          </a:pPr>
          <a:r>
            <a:rPr lang="tr-TR" sz="1700" kern="1200" smtClean="0"/>
            <a:t>İlişkisel (Associational) Araştırmalar</a:t>
          </a:r>
          <a:endParaRPr lang="tr-TR" sz="1700" kern="1200"/>
        </a:p>
      </dsp:txBody>
      <dsp:txXfrm>
        <a:off x="3888263" y="1953244"/>
        <a:ext cx="1296162" cy="1188148"/>
      </dsp:txXfrm>
    </dsp:sp>
    <dsp:sp modelId="{1BDD2779-2E8B-4779-A72F-DBCD5BC8BF2C}">
      <dsp:nvSpPr>
        <dsp:cNvPr id="0" name=""/>
        <dsp:cNvSpPr/>
      </dsp:nvSpPr>
      <dsp:spPr>
        <a:xfrm>
          <a:off x="1668586" y="1395174"/>
          <a:ext cx="2160270" cy="2160270"/>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755650" rtl="0">
            <a:lnSpc>
              <a:spcPct val="90000"/>
            </a:lnSpc>
            <a:spcBef>
              <a:spcPct val="0"/>
            </a:spcBef>
            <a:spcAft>
              <a:spcPct val="35000"/>
            </a:spcAft>
          </a:pPr>
          <a:r>
            <a:rPr lang="tr-TR" sz="1700" kern="1200" smtClean="0"/>
            <a:t>Müdahale (Invervention) Araştırmaları</a:t>
          </a:r>
          <a:endParaRPr lang="tr-TR" sz="1700" kern="1200"/>
        </a:p>
      </dsp:txBody>
      <dsp:txXfrm>
        <a:off x="1872011" y="1953244"/>
        <a:ext cx="1296162" cy="118814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3FA1C4-E4CB-44EA-A24F-6655C2685D4E}">
      <dsp:nvSpPr>
        <dsp:cNvPr id="0" name=""/>
        <dsp:cNvSpPr/>
      </dsp:nvSpPr>
      <dsp:spPr>
        <a:xfrm>
          <a:off x="2004702" y="228"/>
          <a:ext cx="2255290" cy="36673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rtl="0">
            <a:lnSpc>
              <a:spcPct val="90000"/>
            </a:lnSpc>
            <a:spcBef>
              <a:spcPct val="0"/>
            </a:spcBef>
            <a:spcAft>
              <a:spcPct val="35000"/>
            </a:spcAft>
          </a:pPr>
          <a:r>
            <a:rPr lang="tr-TR" sz="1400" kern="1200" smtClean="0"/>
            <a:t>Etnografik Araştırma </a:t>
          </a:r>
          <a:endParaRPr lang="tr-TR" sz="1400" kern="1200"/>
        </a:p>
      </dsp:txBody>
      <dsp:txXfrm>
        <a:off x="2022605" y="18131"/>
        <a:ext cx="2219484" cy="330933"/>
      </dsp:txXfrm>
    </dsp:sp>
    <dsp:sp modelId="{FA3B7F5F-672A-462F-AB04-C4D6C14B0ADF}">
      <dsp:nvSpPr>
        <dsp:cNvPr id="0" name=""/>
        <dsp:cNvSpPr/>
      </dsp:nvSpPr>
      <dsp:spPr>
        <a:xfrm>
          <a:off x="2004702" y="385305"/>
          <a:ext cx="2255290" cy="36673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rtl="0">
            <a:lnSpc>
              <a:spcPct val="90000"/>
            </a:lnSpc>
            <a:spcBef>
              <a:spcPct val="0"/>
            </a:spcBef>
            <a:spcAft>
              <a:spcPct val="35000"/>
            </a:spcAft>
          </a:pPr>
          <a:r>
            <a:rPr lang="tr-TR" sz="1400" kern="1200" smtClean="0"/>
            <a:t>Tarihi Araştırma </a:t>
          </a:r>
          <a:endParaRPr lang="tr-TR" sz="1400" kern="1200"/>
        </a:p>
      </dsp:txBody>
      <dsp:txXfrm>
        <a:off x="2022605" y="403208"/>
        <a:ext cx="2219484" cy="330933"/>
      </dsp:txXfrm>
    </dsp:sp>
    <dsp:sp modelId="{AC8071DF-CEE0-43A2-9C9C-A782838E8502}">
      <dsp:nvSpPr>
        <dsp:cNvPr id="0" name=""/>
        <dsp:cNvSpPr/>
      </dsp:nvSpPr>
      <dsp:spPr>
        <a:xfrm>
          <a:off x="2004702" y="770381"/>
          <a:ext cx="2255290" cy="36673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rtl="0">
            <a:lnSpc>
              <a:spcPct val="90000"/>
            </a:lnSpc>
            <a:spcBef>
              <a:spcPct val="0"/>
            </a:spcBef>
            <a:spcAft>
              <a:spcPct val="35000"/>
            </a:spcAft>
          </a:pPr>
          <a:r>
            <a:rPr lang="tr-TR" sz="1400" kern="1200" smtClean="0"/>
            <a:t>Eylem Araştırması </a:t>
          </a:r>
          <a:endParaRPr lang="tr-TR" sz="1400" kern="1200"/>
        </a:p>
      </dsp:txBody>
      <dsp:txXfrm>
        <a:off x="2022605" y="788284"/>
        <a:ext cx="2219484" cy="330933"/>
      </dsp:txXfrm>
    </dsp:sp>
    <dsp:sp modelId="{521A56B5-15A9-4C5A-9443-798EB42157F0}">
      <dsp:nvSpPr>
        <dsp:cNvPr id="0" name=""/>
        <dsp:cNvSpPr/>
      </dsp:nvSpPr>
      <dsp:spPr>
        <a:xfrm>
          <a:off x="2004702" y="1155458"/>
          <a:ext cx="2255290" cy="36673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rtl="0">
            <a:lnSpc>
              <a:spcPct val="90000"/>
            </a:lnSpc>
            <a:spcBef>
              <a:spcPct val="0"/>
            </a:spcBef>
            <a:spcAft>
              <a:spcPct val="35000"/>
            </a:spcAft>
          </a:pPr>
          <a:r>
            <a:rPr lang="tr-TR" sz="1400" kern="1200" smtClean="0"/>
            <a:t>Olgubilim Çalışmaları </a:t>
          </a:r>
          <a:endParaRPr lang="tr-TR" sz="1400" kern="1200"/>
        </a:p>
      </dsp:txBody>
      <dsp:txXfrm>
        <a:off x="2022605" y="1173361"/>
        <a:ext cx="2219484" cy="330933"/>
      </dsp:txXfrm>
    </dsp:sp>
    <dsp:sp modelId="{3F8A3D5C-7244-49E6-B713-5947648B19F1}">
      <dsp:nvSpPr>
        <dsp:cNvPr id="0" name=""/>
        <dsp:cNvSpPr/>
      </dsp:nvSpPr>
      <dsp:spPr>
        <a:xfrm>
          <a:off x="2004702" y="1540534"/>
          <a:ext cx="2255290" cy="36673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rtl="0">
            <a:lnSpc>
              <a:spcPct val="90000"/>
            </a:lnSpc>
            <a:spcBef>
              <a:spcPct val="0"/>
            </a:spcBef>
            <a:spcAft>
              <a:spcPct val="35000"/>
            </a:spcAft>
          </a:pPr>
          <a:r>
            <a:rPr lang="tr-TR" sz="1400" kern="1200" smtClean="0"/>
            <a:t>Kuram Oluşturma Çalışmaları </a:t>
          </a:r>
          <a:endParaRPr lang="tr-TR" sz="1400" kern="1200"/>
        </a:p>
      </dsp:txBody>
      <dsp:txXfrm>
        <a:off x="2022605" y="1558437"/>
        <a:ext cx="2219484" cy="330933"/>
      </dsp:txXfrm>
    </dsp:sp>
    <dsp:sp modelId="{10E5E52D-A06A-4A6F-B6E0-28C48F5671F7}">
      <dsp:nvSpPr>
        <dsp:cNvPr id="0" name=""/>
        <dsp:cNvSpPr/>
      </dsp:nvSpPr>
      <dsp:spPr>
        <a:xfrm>
          <a:off x="2004702" y="1925611"/>
          <a:ext cx="2255290" cy="36673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rtl="0">
            <a:lnSpc>
              <a:spcPct val="90000"/>
            </a:lnSpc>
            <a:spcBef>
              <a:spcPct val="0"/>
            </a:spcBef>
            <a:spcAft>
              <a:spcPct val="35000"/>
            </a:spcAft>
          </a:pPr>
          <a:r>
            <a:rPr lang="tr-TR" sz="1400" kern="1200" smtClean="0"/>
            <a:t>Durum Çalışması </a:t>
          </a:r>
          <a:endParaRPr lang="tr-TR" sz="1400" kern="1200"/>
        </a:p>
      </dsp:txBody>
      <dsp:txXfrm>
        <a:off x="2022605" y="1943514"/>
        <a:ext cx="2219484" cy="330933"/>
      </dsp:txXfrm>
    </dsp:sp>
    <dsp:sp modelId="{72489E0E-67E8-460B-8C1E-026F2314AB51}">
      <dsp:nvSpPr>
        <dsp:cNvPr id="0" name=""/>
        <dsp:cNvSpPr/>
      </dsp:nvSpPr>
      <dsp:spPr>
        <a:xfrm>
          <a:off x="2004702" y="2310687"/>
          <a:ext cx="2255290" cy="36673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rtl="0">
            <a:lnSpc>
              <a:spcPct val="90000"/>
            </a:lnSpc>
            <a:spcBef>
              <a:spcPct val="0"/>
            </a:spcBef>
            <a:spcAft>
              <a:spcPct val="35000"/>
            </a:spcAft>
          </a:pPr>
          <a:r>
            <a:rPr lang="tr-TR" sz="1400" kern="1200" smtClean="0"/>
            <a:t>Anlatı Araştırması </a:t>
          </a:r>
          <a:endParaRPr lang="tr-TR" sz="1400" kern="1200"/>
        </a:p>
      </dsp:txBody>
      <dsp:txXfrm>
        <a:off x="2022605" y="2328590"/>
        <a:ext cx="2219484" cy="33093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C352C6-C1DF-44BB-90FD-6783409B6D47}">
      <dsp:nvSpPr>
        <dsp:cNvPr id="0" name=""/>
        <dsp:cNvSpPr/>
      </dsp:nvSpPr>
      <dsp:spPr>
        <a:xfrm>
          <a:off x="599479" y="0"/>
          <a:ext cx="6794102" cy="3113088"/>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22189BB-9929-4E6D-B0DF-B98466642888}">
      <dsp:nvSpPr>
        <dsp:cNvPr id="0" name=""/>
        <dsp:cNvSpPr/>
      </dsp:nvSpPr>
      <dsp:spPr>
        <a:xfrm>
          <a:off x="2195" y="933926"/>
          <a:ext cx="1278187" cy="124523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rtl="0">
            <a:lnSpc>
              <a:spcPct val="90000"/>
            </a:lnSpc>
            <a:spcBef>
              <a:spcPct val="0"/>
            </a:spcBef>
            <a:spcAft>
              <a:spcPct val="35000"/>
            </a:spcAft>
          </a:pPr>
          <a:r>
            <a:rPr lang="tr-TR" sz="1500" kern="1200" smtClean="0"/>
            <a:t>Çalışılacak olan olayın, saptanması</a:t>
          </a:r>
          <a:endParaRPr lang="tr-TR" sz="1500" kern="1200"/>
        </a:p>
      </dsp:txBody>
      <dsp:txXfrm>
        <a:off x="62982" y="994713"/>
        <a:ext cx="1156613" cy="1123661"/>
      </dsp:txXfrm>
    </dsp:sp>
    <dsp:sp modelId="{89AEB656-5D42-44B9-8425-6331D86B8BF3}">
      <dsp:nvSpPr>
        <dsp:cNvPr id="0" name=""/>
        <dsp:cNvSpPr/>
      </dsp:nvSpPr>
      <dsp:spPr>
        <a:xfrm>
          <a:off x="1344292" y="933926"/>
          <a:ext cx="1278187" cy="124523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rtl="0">
            <a:lnSpc>
              <a:spcPct val="90000"/>
            </a:lnSpc>
            <a:spcBef>
              <a:spcPct val="0"/>
            </a:spcBef>
            <a:spcAft>
              <a:spcPct val="35000"/>
            </a:spcAft>
          </a:pPr>
          <a:r>
            <a:rPr lang="tr-TR" sz="1500" kern="1200" smtClean="0"/>
            <a:t>Çalışmadaki katılımcıların belirlenmesi</a:t>
          </a:r>
          <a:endParaRPr lang="tr-TR" sz="1500" kern="1200"/>
        </a:p>
      </dsp:txBody>
      <dsp:txXfrm>
        <a:off x="1405079" y="994713"/>
        <a:ext cx="1156613" cy="1123661"/>
      </dsp:txXfrm>
    </dsp:sp>
    <dsp:sp modelId="{5AEC7045-557A-4413-B961-F6B1462E9594}">
      <dsp:nvSpPr>
        <dsp:cNvPr id="0" name=""/>
        <dsp:cNvSpPr/>
      </dsp:nvSpPr>
      <dsp:spPr>
        <a:xfrm>
          <a:off x="2686388" y="933926"/>
          <a:ext cx="1278187" cy="124523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rtl="0">
            <a:lnSpc>
              <a:spcPct val="90000"/>
            </a:lnSpc>
            <a:spcBef>
              <a:spcPct val="0"/>
            </a:spcBef>
            <a:spcAft>
              <a:spcPct val="35000"/>
            </a:spcAft>
          </a:pPr>
          <a:r>
            <a:rPr lang="tr-TR" sz="1500" kern="1200" smtClean="0"/>
            <a:t>Hipotezlerin üretilmesi</a:t>
          </a:r>
          <a:endParaRPr lang="tr-TR" sz="1500" kern="1200"/>
        </a:p>
      </dsp:txBody>
      <dsp:txXfrm>
        <a:off x="2747175" y="994713"/>
        <a:ext cx="1156613" cy="1123661"/>
      </dsp:txXfrm>
    </dsp:sp>
    <dsp:sp modelId="{F6F7E841-504A-438C-875F-DE01410FFFE6}">
      <dsp:nvSpPr>
        <dsp:cNvPr id="0" name=""/>
        <dsp:cNvSpPr/>
      </dsp:nvSpPr>
      <dsp:spPr>
        <a:xfrm>
          <a:off x="4028485" y="933926"/>
          <a:ext cx="1278187" cy="124523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rtl="0">
            <a:lnSpc>
              <a:spcPct val="90000"/>
            </a:lnSpc>
            <a:spcBef>
              <a:spcPct val="0"/>
            </a:spcBef>
            <a:spcAft>
              <a:spcPct val="35000"/>
            </a:spcAft>
          </a:pPr>
          <a:r>
            <a:rPr lang="tr-TR" sz="1500" kern="1200" smtClean="0"/>
            <a:t>Verilerin toplanması</a:t>
          </a:r>
          <a:endParaRPr lang="tr-TR" sz="1500" kern="1200"/>
        </a:p>
      </dsp:txBody>
      <dsp:txXfrm>
        <a:off x="4089272" y="994713"/>
        <a:ext cx="1156613" cy="1123661"/>
      </dsp:txXfrm>
    </dsp:sp>
    <dsp:sp modelId="{4A803307-6C35-46B1-BB70-4C34D49090F8}">
      <dsp:nvSpPr>
        <dsp:cNvPr id="0" name=""/>
        <dsp:cNvSpPr/>
      </dsp:nvSpPr>
      <dsp:spPr>
        <a:xfrm>
          <a:off x="5370582" y="933926"/>
          <a:ext cx="1278187" cy="124523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rtl="0">
            <a:lnSpc>
              <a:spcPct val="90000"/>
            </a:lnSpc>
            <a:spcBef>
              <a:spcPct val="0"/>
            </a:spcBef>
            <a:spcAft>
              <a:spcPct val="35000"/>
            </a:spcAft>
          </a:pPr>
          <a:r>
            <a:rPr lang="tr-TR" sz="1500" kern="1200" smtClean="0"/>
            <a:t>Verilerin analizi</a:t>
          </a:r>
          <a:endParaRPr lang="tr-TR" sz="1500" kern="1200"/>
        </a:p>
      </dsp:txBody>
      <dsp:txXfrm>
        <a:off x="5431369" y="994713"/>
        <a:ext cx="1156613" cy="1123661"/>
      </dsp:txXfrm>
    </dsp:sp>
    <dsp:sp modelId="{D70CF1B1-6838-4B60-A5E4-5770724B013B}">
      <dsp:nvSpPr>
        <dsp:cNvPr id="0" name=""/>
        <dsp:cNvSpPr/>
      </dsp:nvSpPr>
      <dsp:spPr>
        <a:xfrm>
          <a:off x="6712679" y="933926"/>
          <a:ext cx="1278187" cy="124523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rtl="0">
            <a:lnSpc>
              <a:spcPct val="90000"/>
            </a:lnSpc>
            <a:spcBef>
              <a:spcPct val="0"/>
            </a:spcBef>
            <a:spcAft>
              <a:spcPct val="35000"/>
            </a:spcAft>
          </a:pPr>
          <a:r>
            <a:rPr lang="tr-TR" sz="1500" kern="1200" smtClean="0"/>
            <a:t>Yorumlar ve sonuçlar </a:t>
          </a:r>
          <a:endParaRPr lang="tr-TR" sz="1500" kern="1200"/>
        </a:p>
      </dsp:txBody>
      <dsp:txXfrm>
        <a:off x="6773466" y="994713"/>
        <a:ext cx="1156613" cy="1123661"/>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F311D0-4A6B-4025-8B9C-FF360818A71B}" type="datetimeFigureOut">
              <a:rPr lang="tr-TR" smtClean="0"/>
              <a:t>7.02.2020</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D32104-D1BA-496A-ABC4-27722029C730}" type="slidenum">
              <a:rPr lang="tr-TR" smtClean="0"/>
              <a:t>‹#›</a:t>
            </a:fld>
            <a:endParaRPr lang="tr-TR"/>
          </a:p>
        </p:txBody>
      </p:sp>
    </p:spTree>
    <p:extLst>
      <p:ext uri="{BB962C8B-B14F-4D97-AF65-F5344CB8AC3E}">
        <p14:creationId xmlns:p14="http://schemas.microsoft.com/office/powerpoint/2010/main" val="125535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7.02.2020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7.02.2020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7.02.2020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7.02.2020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7.02.2020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7.02.2020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7.02.2020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7.02.2020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7.02.2020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7.02.2020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7.02.2020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7.02.2020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5800" y="1700808"/>
            <a:ext cx="7772400" cy="1470025"/>
          </a:xfrm>
        </p:spPr>
        <p:txBody>
          <a:bodyPr>
            <a:normAutofit fontScale="90000"/>
          </a:bodyPr>
          <a:lstStyle/>
          <a:p>
            <a:r>
              <a:rPr lang="tr-TR" b="1" dirty="0">
                <a:latin typeface="Constantia" panose="02030602050306030303" pitchFamily="18" charset="0"/>
              </a:rPr>
              <a:t>ANT332 FİZİK ANTROPOLOJİDE ARAŞTIRMA YÖNTEM VE TEKNİKLERİ</a:t>
            </a:r>
            <a:endParaRPr lang="tr-TR" dirty="0">
              <a:latin typeface="Constantia" panose="02030602050306030303" pitchFamily="18" charset="0"/>
            </a:endParaRPr>
          </a:p>
        </p:txBody>
      </p:sp>
      <p:sp>
        <p:nvSpPr>
          <p:cNvPr id="3" name="Alt Başlık 2"/>
          <p:cNvSpPr>
            <a:spLocks noGrp="1"/>
          </p:cNvSpPr>
          <p:nvPr>
            <p:ph type="subTitle" idx="1"/>
          </p:nvPr>
        </p:nvSpPr>
        <p:spPr/>
        <p:txBody>
          <a:bodyPr/>
          <a:lstStyle/>
          <a:p>
            <a:r>
              <a:rPr lang="en-AU" dirty="0" err="1">
                <a:latin typeface="Constantia" panose="02030602050306030303" pitchFamily="18" charset="0"/>
              </a:rPr>
              <a:t>Prof</a:t>
            </a:r>
            <a:r>
              <a:rPr lang="en-AU" dirty="0" err="1" smtClean="0">
                <a:latin typeface="Constantia" panose="02030602050306030303" pitchFamily="18" charset="0"/>
              </a:rPr>
              <a:t>.</a:t>
            </a:r>
            <a:r>
              <a:rPr lang="tr-TR" dirty="0" smtClean="0">
                <a:latin typeface="Constantia" panose="02030602050306030303" pitchFamily="18" charset="0"/>
              </a:rPr>
              <a:t> </a:t>
            </a:r>
            <a:r>
              <a:rPr lang="en-AU" dirty="0" err="1" smtClean="0">
                <a:latin typeface="Constantia" panose="02030602050306030303" pitchFamily="18" charset="0"/>
              </a:rPr>
              <a:t>Dr</a:t>
            </a:r>
            <a:r>
              <a:rPr lang="en-AU" dirty="0" err="1">
                <a:latin typeface="Constantia" panose="02030602050306030303" pitchFamily="18" charset="0"/>
              </a:rPr>
              <a:t>.</a:t>
            </a:r>
            <a:r>
              <a:rPr lang="en-AU" dirty="0">
                <a:latin typeface="Constantia" panose="02030602050306030303" pitchFamily="18" charset="0"/>
              </a:rPr>
              <a:t> Başak KOCA ÖZER</a:t>
            </a:r>
            <a:endParaRPr lang="tr-TR" dirty="0">
              <a:latin typeface="Constantia" panose="02030602050306030303" pitchFamily="18" charset="0"/>
            </a:endParaRPr>
          </a:p>
          <a:p>
            <a:endParaRPr lang="tr-TR" dirty="0">
              <a:latin typeface="Constantia" panose="02030602050306030303" pitchFamily="18" charset="0"/>
            </a:endParaRPr>
          </a:p>
        </p:txBody>
      </p:sp>
      <p:sp>
        <p:nvSpPr>
          <p:cNvPr id="4" name="Metin kutusu 3"/>
          <p:cNvSpPr txBox="1"/>
          <p:nvPr/>
        </p:nvSpPr>
        <p:spPr>
          <a:xfrm>
            <a:off x="3203848" y="4941168"/>
            <a:ext cx="3096344" cy="523220"/>
          </a:xfrm>
          <a:prstGeom prst="rect">
            <a:avLst/>
          </a:prstGeom>
          <a:noFill/>
        </p:spPr>
        <p:txBody>
          <a:bodyPr wrap="square" rtlCol="0">
            <a:spAutoFit/>
          </a:bodyPr>
          <a:lstStyle/>
          <a:p>
            <a:pPr algn="ctr"/>
            <a:r>
              <a:rPr lang="tr-TR" sz="2800" dirty="0" smtClean="0">
                <a:latin typeface="Constantia" panose="02030602050306030303" pitchFamily="18" charset="0"/>
              </a:rPr>
              <a:t>II. HAFTA</a:t>
            </a:r>
            <a:endParaRPr lang="tr-TR" sz="2800" dirty="0">
              <a:latin typeface="Constantia" panose="02030602050306030303" pitchFamily="18" charset="0"/>
            </a:endParaRPr>
          </a:p>
        </p:txBody>
      </p:sp>
    </p:spTree>
    <p:extLst>
      <p:ext uri="{BB962C8B-B14F-4D97-AF65-F5344CB8AC3E}">
        <p14:creationId xmlns:p14="http://schemas.microsoft.com/office/powerpoint/2010/main" val="34372131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l"/>
            <a:r>
              <a:rPr lang="tr-TR" dirty="0" smtClean="0">
                <a:latin typeface="Constantia" panose="02030602050306030303" pitchFamily="18" charset="0"/>
              </a:rPr>
              <a:t>Veri toplama tekniklerine göre;</a:t>
            </a:r>
            <a:endParaRPr lang="tr-TR" dirty="0">
              <a:latin typeface="Constantia" panose="02030602050306030303" pitchFamily="18" charset="0"/>
            </a:endParaRPr>
          </a:p>
        </p:txBody>
      </p:sp>
      <p:sp>
        <p:nvSpPr>
          <p:cNvPr id="3" name="İçerik Yer Tutucusu 2"/>
          <p:cNvSpPr>
            <a:spLocks noGrp="1"/>
          </p:cNvSpPr>
          <p:nvPr>
            <p:ph idx="1"/>
          </p:nvPr>
        </p:nvSpPr>
        <p:spPr/>
        <p:txBody>
          <a:bodyPr/>
          <a:lstStyle/>
          <a:p>
            <a:r>
              <a:rPr lang="tr-TR" dirty="0" err="1" smtClean="0">
                <a:latin typeface="Constantia" panose="02030602050306030303" pitchFamily="18" charset="0"/>
              </a:rPr>
              <a:t>Görgül</a:t>
            </a:r>
            <a:r>
              <a:rPr lang="tr-TR" dirty="0" smtClean="0">
                <a:latin typeface="Constantia" panose="02030602050306030303" pitchFamily="18" charset="0"/>
              </a:rPr>
              <a:t> / Ampirik / Gözleme dayalı</a:t>
            </a:r>
          </a:p>
          <a:p>
            <a:r>
              <a:rPr lang="tr-TR" dirty="0" smtClean="0">
                <a:latin typeface="Constantia" panose="02030602050306030303" pitchFamily="18" charset="0"/>
              </a:rPr>
              <a:t>Belgesel / Doküman araştırmalar</a:t>
            </a:r>
            <a:endParaRPr lang="tr-TR" dirty="0">
              <a:latin typeface="Constantia" panose="02030602050306030303" pitchFamily="18" charset="0"/>
            </a:endParaRPr>
          </a:p>
        </p:txBody>
      </p:sp>
    </p:spTree>
    <p:extLst>
      <p:ext uri="{BB962C8B-B14F-4D97-AF65-F5344CB8AC3E}">
        <p14:creationId xmlns:p14="http://schemas.microsoft.com/office/powerpoint/2010/main" val="7992859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l"/>
            <a:r>
              <a:rPr lang="tr-TR" dirty="0" smtClean="0">
                <a:latin typeface="Constantia" panose="02030602050306030303" pitchFamily="18" charset="0"/>
              </a:rPr>
              <a:t>Verilerin Toplanma Zamanlarına Göre;</a:t>
            </a:r>
            <a:endParaRPr lang="tr-TR" dirty="0">
              <a:latin typeface="Constantia" panose="02030602050306030303" pitchFamily="18" charset="0"/>
            </a:endParaRPr>
          </a:p>
        </p:txBody>
      </p:sp>
      <p:sp>
        <p:nvSpPr>
          <p:cNvPr id="3" name="İçerik Yer Tutucusu 2"/>
          <p:cNvSpPr>
            <a:spLocks noGrp="1"/>
          </p:cNvSpPr>
          <p:nvPr>
            <p:ph idx="1"/>
          </p:nvPr>
        </p:nvSpPr>
        <p:spPr/>
        <p:txBody>
          <a:bodyPr/>
          <a:lstStyle/>
          <a:p>
            <a:r>
              <a:rPr lang="tr-TR" dirty="0" err="1" smtClean="0">
                <a:latin typeface="Constantia" panose="02030602050306030303" pitchFamily="18" charset="0"/>
              </a:rPr>
              <a:t>Kesitsel</a:t>
            </a:r>
            <a:endParaRPr lang="tr-TR" dirty="0" smtClean="0">
              <a:latin typeface="Constantia" panose="02030602050306030303" pitchFamily="18" charset="0"/>
            </a:endParaRPr>
          </a:p>
          <a:p>
            <a:r>
              <a:rPr lang="tr-TR" dirty="0" smtClean="0">
                <a:latin typeface="Constantia" panose="02030602050306030303" pitchFamily="18" charset="0"/>
              </a:rPr>
              <a:t>Uzunlamasına / </a:t>
            </a:r>
            <a:r>
              <a:rPr lang="tr-TR" dirty="0" err="1" smtClean="0">
                <a:latin typeface="Constantia" panose="02030602050306030303" pitchFamily="18" charset="0"/>
              </a:rPr>
              <a:t>Boylamsal</a:t>
            </a:r>
            <a:endParaRPr lang="tr-TR" dirty="0" smtClean="0">
              <a:latin typeface="Constantia" panose="02030602050306030303" pitchFamily="18" charset="0"/>
            </a:endParaRPr>
          </a:p>
          <a:p>
            <a:r>
              <a:rPr lang="tr-TR" dirty="0" smtClean="0">
                <a:latin typeface="Constantia" panose="02030602050306030303" pitchFamily="18" charset="0"/>
              </a:rPr>
              <a:t>Yarı uzunlamasına</a:t>
            </a:r>
            <a:endParaRPr lang="tr-TR" dirty="0">
              <a:latin typeface="Constantia" panose="02030602050306030303" pitchFamily="18" charset="0"/>
            </a:endParaRPr>
          </a:p>
        </p:txBody>
      </p:sp>
    </p:spTree>
    <p:extLst>
      <p:ext uri="{BB962C8B-B14F-4D97-AF65-F5344CB8AC3E}">
        <p14:creationId xmlns:p14="http://schemas.microsoft.com/office/powerpoint/2010/main" val="26636224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l"/>
            <a:r>
              <a:rPr lang="tr-TR" dirty="0">
                <a:latin typeface="Constantia" panose="02030602050306030303" pitchFamily="18" charset="0"/>
              </a:rPr>
              <a:t>Araştırmanın Aşamaları</a:t>
            </a:r>
            <a:r>
              <a:rPr lang="tr-TR" dirty="0" smtClean="0">
                <a:latin typeface="Constantia" panose="02030602050306030303" pitchFamily="18" charset="0"/>
              </a:rPr>
              <a:t>;</a:t>
            </a:r>
            <a:endParaRPr lang="tr-TR" dirty="0">
              <a:latin typeface="Constantia" panose="02030602050306030303" pitchFamily="18" charset="0"/>
            </a:endParaRPr>
          </a:p>
        </p:txBody>
      </p:sp>
      <p:sp>
        <p:nvSpPr>
          <p:cNvPr id="3" name="İçerik Yer Tutucusu 2"/>
          <p:cNvSpPr>
            <a:spLocks noGrp="1"/>
          </p:cNvSpPr>
          <p:nvPr>
            <p:ph idx="1"/>
          </p:nvPr>
        </p:nvSpPr>
        <p:spPr/>
        <p:txBody>
          <a:bodyPr>
            <a:normAutofit/>
          </a:bodyPr>
          <a:lstStyle/>
          <a:p>
            <a:pPr lvl="1"/>
            <a:r>
              <a:rPr lang="tr-TR" dirty="0" smtClean="0">
                <a:latin typeface="Constantia" panose="02030602050306030303" pitchFamily="18" charset="0"/>
              </a:rPr>
              <a:t>Literatür taraması</a:t>
            </a:r>
          </a:p>
          <a:p>
            <a:pPr lvl="1"/>
            <a:r>
              <a:rPr lang="tr-TR" dirty="0" smtClean="0">
                <a:latin typeface="Constantia" panose="02030602050306030303" pitchFamily="18" charset="0"/>
              </a:rPr>
              <a:t>Problemi taraması</a:t>
            </a:r>
          </a:p>
          <a:p>
            <a:pPr lvl="1"/>
            <a:r>
              <a:rPr lang="tr-TR" dirty="0" smtClean="0">
                <a:latin typeface="Constantia" panose="02030602050306030303" pitchFamily="18" charset="0"/>
              </a:rPr>
              <a:t>Hipotez belirleme</a:t>
            </a:r>
          </a:p>
          <a:p>
            <a:pPr lvl="1"/>
            <a:r>
              <a:rPr lang="tr-TR" dirty="0" smtClean="0">
                <a:latin typeface="Constantia" panose="02030602050306030303" pitchFamily="18" charset="0"/>
              </a:rPr>
              <a:t>Örneklem seçme</a:t>
            </a:r>
          </a:p>
          <a:p>
            <a:pPr lvl="1"/>
            <a:r>
              <a:rPr lang="tr-TR" dirty="0" smtClean="0">
                <a:latin typeface="Constantia" panose="02030602050306030303" pitchFamily="18" charset="0"/>
              </a:rPr>
              <a:t>Analiz yöntemi belirleme</a:t>
            </a:r>
          </a:p>
          <a:p>
            <a:pPr lvl="1"/>
            <a:r>
              <a:rPr lang="tr-TR" dirty="0" smtClean="0">
                <a:latin typeface="Constantia" panose="02030602050306030303" pitchFamily="18" charset="0"/>
              </a:rPr>
              <a:t>Veri toplama</a:t>
            </a:r>
          </a:p>
          <a:p>
            <a:pPr lvl="1"/>
            <a:r>
              <a:rPr lang="tr-TR" dirty="0" smtClean="0">
                <a:latin typeface="Constantia" panose="02030602050306030303" pitchFamily="18" charset="0"/>
              </a:rPr>
              <a:t>Veri analizi</a:t>
            </a:r>
          </a:p>
          <a:p>
            <a:pPr lvl="1"/>
            <a:r>
              <a:rPr lang="tr-TR" dirty="0" err="1" smtClean="0">
                <a:latin typeface="Constantia" panose="02030602050306030303" pitchFamily="18" charset="0"/>
              </a:rPr>
              <a:t>Raporlaştırma</a:t>
            </a:r>
            <a:r>
              <a:rPr lang="tr-TR" dirty="0" smtClean="0">
                <a:latin typeface="Constantia" panose="02030602050306030303" pitchFamily="18" charset="0"/>
              </a:rPr>
              <a:t> </a:t>
            </a:r>
            <a:endParaRPr lang="tr-TR" dirty="0">
              <a:latin typeface="Constantia" panose="02030602050306030303" pitchFamily="18" charset="0"/>
            </a:endParaRPr>
          </a:p>
        </p:txBody>
      </p:sp>
    </p:spTree>
    <p:extLst>
      <p:ext uri="{BB962C8B-B14F-4D97-AF65-F5344CB8AC3E}">
        <p14:creationId xmlns:p14="http://schemas.microsoft.com/office/powerpoint/2010/main" val="33389971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gn="l"/>
            <a:r>
              <a:rPr lang="tr-TR" dirty="0">
                <a:latin typeface="Constantia" panose="02030602050306030303" pitchFamily="18" charset="0"/>
              </a:rPr>
              <a:t>Düzeylerine göre araştırma türleri</a:t>
            </a:r>
            <a:r>
              <a:rPr lang="tr-TR" dirty="0" smtClean="0">
                <a:latin typeface="Constantia" panose="02030602050306030303" pitchFamily="18" charset="0"/>
              </a:rPr>
              <a:t>;</a:t>
            </a:r>
            <a:endParaRPr lang="tr-TR" dirty="0">
              <a:latin typeface="Constantia" panose="02030602050306030303" pitchFamily="18" charset="0"/>
            </a:endParaRPr>
          </a:p>
        </p:txBody>
      </p:sp>
      <p:sp>
        <p:nvSpPr>
          <p:cNvPr id="3" name="İçerik Yer Tutucusu 2"/>
          <p:cNvSpPr>
            <a:spLocks noGrp="1"/>
          </p:cNvSpPr>
          <p:nvPr>
            <p:ph idx="1"/>
          </p:nvPr>
        </p:nvSpPr>
        <p:spPr/>
        <p:txBody>
          <a:bodyPr/>
          <a:lstStyle/>
          <a:p>
            <a:pPr lvl="1"/>
            <a:r>
              <a:rPr lang="tr-TR" dirty="0" err="1" smtClean="0">
                <a:latin typeface="Constantia" panose="02030602050306030303" pitchFamily="18" charset="0"/>
              </a:rPr>
              <a:t>Betimsel</a:t>
            </a:r>
            <a:r>
              <a:rPr lang="tr-TR" dirty="0" smtClean="0">
                <a:latin typeface="Constantia" panose="02030602050306030303" pitchFamily="18" charset="0"/>
              </a:rPr>
              <a:t> </a:t>
            </a:r>
          </a:p>
          <a:p>
            <a:pPr lvl="1"/>
            <a:r>
              <a:rPr lang="tr-TR" dirty="0" smtClean="0">
                <a:latin typeface="Constantia" panose="02030602050306030303" pitchFamily="18" charset="0"/>
              </a:rPr>
              <a:t>İlişkisel</a:t>
            </a:r>
          </a:p>
          <a:p>
            <a:pPr lvl="1"/>
            <a:r>
              <a:rPr lang="tr-TR" dirty="0" smtClean="0">
                <a:latin typeface="Constantia" panose="02030602050306030303" pitchFamily="18" charset="0"/>
              </a:rPr>
              <a:t>Müdahale </a:t>
            </a:r>
            <a:endParaRPr lang="tr-TR" dirty="0">
              <a:latin typeface="Constantia" panose="02030602050306030303" pitchFamily="18" charset="0"/>
            </a:endParaRPr>
          </a:p>
        </p:txBody>
      </p:sp>
    </p:spTree>
    <p:extLst>
      <p:ext uri="{BB962C8B-B14F-4D97-AF65-F5344CB8AC3E}">
        <p14:creationId xmlns:p14="http://schemas.microsoft.com/office/powerpoint/2010/main" val="20441246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latin typeface="Constantia" panose="02030602050306030303" pitchFamily="18" charset="0"/>
              </a:rPr>
              <a:t>Araştırma</a:t>
            </a:r>
            <a:endParaRPr lang="tr-TR" dirty="0">
              <a:latin typeface="Constantia" panose="02030602050306030303" pitchFamily="18" charset="0"/>
            </a:endParaRPr>
          </a:p>
        </p:txBody>
      </p:sp>
    </p:spTree>
    <p:extLst>
      <p:ext uri="{BB962C8B-B14F-4D97-AF65-F5344CB8AC3E}">
        <p14:creationId xmlns:p14="http://schemas.microsoft.com/office/powerpoint/2010/main" val="9564890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Başlık 1"/>
          <p:cNvSpPr>
            <a:spLocks noGrp="1"/>
          </p:cNvSpPr>
          <p:nvPr>
            <p:ph type="ctrTitle"/>
          </p:nvPr>
        </p:nvSpPr>
        <p:spPr>
          <a:xfrm>
            <a:off x="1091736" y="476672"/>
            <a:ext cx="5904036" cy="893763"/>
          </a:xfrm>
        </p:spPr>
        <p:txBody>
          <a:bodyPr>
            <a:normAutofit/>
          </a:bodyPr>
          <a:lstStyle/>
          <a:p>
            <a:pPr algn="l"/>
            <a:r>
              <a:rPr lang="tr-TR" altLang="tr-TR" sz="2800" dirty="0" smtClean="0">
                <a:latin typeface="Constantia" panose="02030602050306030303" pitchFamily="18" charset="0"/>
              </a:rPr>
              <a:t>Genel Araştırma Türleri</a:t>
            </a:r>
          </a:p>
        </p:txBody>
      </p:sp>
      <p:graphicFrame>
        <p:nvGraphicFramePr>
          <p:cNvPr id="2" name="Diyagram 1"/>
          <p:cNvGraphicFramePr/>
          <p:nvPr/>
        </p:nvGraphicFramePr>
        <p:xfrm>
          <a:off x="1116013" y="1844675"/>
          <a:ext cx="7056437" cy="36004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7395198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latin typeface="Constantia" panose="02030602050306030303" pitchFamily="18" charset="0"/>
            </a:endParaRPr>
          </a:p>
        </p:txBody>
      </p:sp>
      <p:sp>
        <p:nvSpPr>
          <p:cNvPr id="3" name="İçerik Yer Tutucusu 2"/>
          <p:cNvSpPr>
            <a:spLocks noGrp="1"/>
          </p:cNvSpPr>
          <p:nvPr>
            <p:ph idx="1"/>
          </p:nvPr>
        </p:nvSpPr>
        <p:spPr/>
        <p:txBody>
          <a:bodyPr/>
          <a:lstStyle/>
          <a:p>
            <a:r>
              <a:rPr lang="tr-TR" dirty="0" smtClean="0">
                <a:latin typeface="Constantia" panose="02030602050306030303" pitchFamily="18" charset="0"/>
              </a:rPr>
              <a:t>Araştırmaların sınıflandırılması</a:t>
            </a:r>
          </a:p>
          <a:p>
            <a:pPr lvl="1"/>
            <a:r>
              <a:rPr lang="tr-TR" dirty="0" smtClean="0">
                <a:latin typeface="Constantia" panose="02030602050306030303" pitchFamily="18" charset="0"/>
              </a:rPr>
              <a:t>Nicel araştırmalar</a:t>
            </a:r>
          </a:p>
          <a:p>
            <a:pPr lvl="1"/>
            <a:r>
              <a:rPr lang="tr-TR" dirty="0" smtClean="0">
                <a:latin typeface="Constantia" panose="02030602050306030303" pitchFamily="18" charset="0"/>
              </a:rPr>
              <a:t>Nitel araştırmalar</a:t>
            </a:r>
            <a:endParaRPr lang="tr-TR" dirty="0">
              <a:latin typeface="Constantia" panose="02030602050306030303" pitchFamily="18" charset="0"/>
            </a:endParaRPr>
          </a:p>
        </p:txBody>
      </p:sp>
    </p:spTree>
    <p:extLst>
      <p:ext uri="{BB962C8B-B14F-4D97-AF65-F5344CB8AC3E}">
        <p14:creationId xmlns:p14="http://schemas.microsoft.com/office/powerpoint/2010/main" val="21564564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3230" y="764704"/>
            <a:ext cx="6910239" cy="5878532"/>
          </a:xfrm>
          <a:prstGeom prst="rect">
            <a:avLst/>
          </a:prstGeom>
        </p:spPr>
        <p:txBody>
          <a:bodyPr wrap="square">
            <a:spAutoFit/>
          </a:bodyPr>
          <a:lstStyle/>
          <a:p>
            <a:r>
              <a:rPr lang="tr-TR" sz="2000" dirty="0" smtClean="0"/>
              <a:t>Tarama </a:t>
            </a:r>
            <a:r>
              <a:rPr lang="tr-TR" sz="2000" dirty="0"/>
              <a:t>Araştırması </a:t>
            </a:r>
            <a:endParaRPr lang="tr-TR" sz="2000" dirty="0" smtClean="0"/>
          </a:p>
          <a:p>
            <a:endParaRPr lang="tr-TR" sz="2000" dirty="0" smtClean="0"/>
          </a:p>
          <a:p>
            <a:r>
              <a:rPr lang="tr-TR" sz="2000" dirty="0" smtClean="0"/>
              <a:t>	</a:t>
            </a:r>
          </a:p>
          <a:p>
            <a:endParaRPr lang="tr-TR" sz="2000" dirty="0" smtClean="0"/>
          </a:p>
          <a:p>
            <a:r>
              <a:rPr lang="tr-TR" sz="2000" dirty="0" err="1" smtClean="0"/>
              <a:t>Korelasyonel</a:t>
            </a:r>
            <a:r>
              <a:rPr lang="tr-TR" sz="2000" dirty="0" smtClean="0"/>
              <a:t> </a:t>
            </a:r>
            <a:r>
              <a:rPr lang="tr-TR" sz="2000" dirty="0"/>
              <a:t>Araştırma </a:t>
            </a:r>
            <a:endParaRPr lang="tr-TR" sz="2000" dirty="0" smtClean="0"/>
          </a:p>
          <a:p>
            <a:r>
              <a:rPr lang="tr-TR" sz="2000" dirty="0" smtClean="0"/>
              <a:t>	</a:t>
            </a:r>
          </a:p>
          <a:p>
            <a:r>
              <a:rPr lang="tr-TR" sz="2000" dirty="0" err="1" smtClean="0"/>
              <a:t>Nedensel</a:t>
            </a:r>
            <a:r>
              <a:rPr lang="tr-TR" sz="2000" dirty="0" smtClean="0"/>
              <a:t> </a:t>
            </a:r>
            <a:r>
              <a:rPr lang="tr-TR" sz="2000" dirty="0"/>
              <a:t>Karşılaştırma Araştırması </a:t>
            </a:r>
            <a:endParaRPr lang="tr-TR" sz="2000" dirty="0" smtClean="0"/>
          </a:p>
          <a:p>
            <a:endParaRPr lang="tr-TR" sz="2000" dirty="0" smtClean="0"/>
          </a:p>
          <a:p>
            <a:endParaRPr lang="tr-TR" sz="2000" dirty="0"/>
          </a:p>
          <a:p>
            <a:endParaRPr lang="tr-TR" sz="2000" dirty="0" smtClean="0"/>
          </a:p>
          <a:p>
            <a:r>
              <a:rPr lang="tr-TR" sz="2000" dirty="0" smtClean="0"/>
              <a:t>Deneysel </a:t>
            </a:r>
            <a:r>
              <a:rPr lang="tr-TR" sz="2000" dirty="0"/>
              <a:t>Araştırma </a:t>
            </a:r>
            <a:endParaRPr lang="tr-TR" sz="2000" dirty="0" smtClean="0"/>
          </a:p>
          <a:p>
            <a:endParaRPr lang="tr-TR" sz="2000" dirty="0" smtClean="0"/>
          </a:p>
          <a:p>
            <a:endParaRPr lang="tr-TR" sz="2000" dirty="0"/>
          </a:p>
          <a:p>
            <a:r>
              <a:rPr lang="tr-TR" sz="2000" dirty="0" smtClean="0"/>
              <a:t>Tek </a:t>
            </a:r>
            <a:r>
              <a:rPr lang="tr-TR" sz="2000" dirty="0" err="1"/>
              <a:t>Denekli</a:t>
            </a:r>
            <a:r>
              <a:rPr lang="tr-TR" sz="2000" dirty="0"/>
              <a:t> Araştırma </a:t>
            </a:r>
            <a:endParaRPr lang="tr-TR" sz="2000" dirty="0" smtClean="0"/>
          </a:p>
          <a:p>
            <a:r>
              <a:rPr lang="tr-TR" sz="1600" dirty="0" err="1">
                <a:solidFill>
                  <a:schemeClr val="accent5"/>
                </a:solidFill>
              </a:rPr>
              <a:t>Comte</a:t>
            </a:r>
            <a:r>
              <a:rPr lang="tr-TR" sz="1600" dirty="0">
                <a:solidFill>
                  <a:schemeClr val="accent5"/>
                </a:solidFill>
              </a:rPr>
              <a:t> de </a:t>
            </a:r>
            <a:r>
              <a:rPr lang="tr-TR" sz="1600" dirty="0" err="1">
                <a:solidFill>
                  <a:schemeClr val="accent5"/>
                </a:solidFill>
              </a:rPr>
              <a:t>Montbeliard</a:t>
            </a:r>
            <a:endParaRPr lang="tr-TR" sz="1600" dirty="0" smtClean="0">
              <a:solidFill>
                <a:schemeClr val="accent5"/>
              </a:solidFill>
            </a:endParaRPr>
          </a:p>
          <a:p>
            <a:endParaRPr lang="tr-TR" sz="2000" dirty="0"/>
          </a:p>
          <a:p>
            <a:r>
              <a:rPr lang="tr-TR" sz="2000" dirty="0" smtClean="0"/>
              <a:t>Meta-Analiz </a:t>
            </a:r>
          </a:p>
          <a:p>
            <a:endParaRPr lang="tr-TR" sz="2000" dirty="0"/>
          </a:p>
          <a:p>
            <a:endParaRPr lang="tr-TR" sz="2000" dirty="0"/>
          </a:p>
        </p:txBody>
      </p:sp>
      <p:grpSp>
        <p:nvGrpSpPr>
          <p:cNvPr id="3" name="10 Grup"/>
          <p:cNvGrpSpPr>
            <a:grpSpLocks/>
          </p:cNvGrpSpPr>
          <p:nvPr/>
        </p:nvGrpSpPr>
        <p:grpSpPr bwMode="auto">
          <a:xfrm>
            <a:off x="2339752" y="980728"/>
            <a:ext cx="6272005" cy="792584"/>
            <a:chOff x="1187624" y="4293096"/>
            <a:chExt cx="7344816" cy="1296144"/>
          </a:xfrm>
        </p:grpSpPr>
        <p:sp>
          <p:nvSpPr>
            <p:cNvPr id="4" name="3 Oval"/>
            <p:cNvSpPr/>
            <p:nvPr/>
          </p:nvSpPr>
          <p:spPr>
            <a:xfrm>
              <a:off x="1187624" y="4293096"/>
              <a:ext cx="1728659" cy="129614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tr-TR" sz="1600" dirty="0"/>
                <a:t>Yöntem hakkında düşünce</a:t>
              </a:r>
            </a:p>
          </p:txBody>
        </p:sp>
        <p:cxnSp>
          <p:nvCxnSpPr>
            <p:cNvPr id="5" name="5 Düz Ok Bağlayıcısı"/>
            <p:cNvCxnSpPr/>
            <p:nvPr/>
          </p:nvCxnSpPr>
          <p:spPr>
            <a:xfrm>
              <a:off x="2843264" y="4941961"/>
              <a:ext cx="1007987" cy="15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 name="6 Dikdörtgen"/>
            <p:cNvSpPr/>
            <p:nvPr/>
          </p:nvSpPr>
          <p:spPr>
            <a:xfrm>
              <a:off x="3924270" y="4293096"/>
              <a:ext cx="1871524" cy="12961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tr-TR" sz="1600" dirty="0"/>
                <a:t>Veri Toplama</a:t>
              </a:r>
            </a:p>
          </p:txBody>
        </p:sp>
        <p:cxnSp>
          <p:nvCxnSpPr>
            <p:cNvPr id="7" name="8 Düz Ok Bağlayıcısı"/>
            <p:cNvCxnSpPr/>
            <p:nvPr/>
          </p:nvCxnSpPr>
          <p:spPr>
            <a:xfrm>
              <a:off x="5724361" y="4941961"/>
              <a:ext cx="863536" cy="15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9 Dikdörtgen"/>
            <p:cNvSpPr/>
            <p:nvPr/>
          </p:nvSpPr>
          <p:spPr>
            <a:xfrm>
              <a:off x="6660916" y="4293096"/>
              <a:ext cx="1871524" cy="12961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tr-TR" sz="1600" dirty="0"/>
                <a:t>Verileri analiz ederek bulgulara ulaşma</a:t>
              </a:r>
            </a:p>
          </p:txBody>
        </p:sp>
      </p:grpSp>
      <p:sp>
        <p:nvSpPr>
          <p:cNvPr id="9" name="Dikdörtgen 8"/>
          <p:cNvSpPr/>
          <p:nvPr/>
        </p:nvSpPr>
        <p:spPr>
          <a:xfrm>
            <a:off x="133962" y="241484"/>
            <a:ext cx="2872709" cy="523220"/>
          </a:xfrm>
          <a:prstGeom prst="rect">
            <a:avLst/>
          </a:prstGeom>
        </p:spPr>
        <p:txBody>
          <a:bodyPr wrap="none">
            <a:spAutoFit/>
          </a:bodyPr>
          <a:lstStyle/>
          <a:p>
            <a:r>
              <a:rPr lang="tr-TR" sz="2800" dirty="0">
                <a:solidFill>
                  <a:schemeClr val="accent5"/>
                </a:solidFill>
              </a:rPr>
              <a:t>Nicel Araştırmalar </a:t>
            </a:r>
          </a:p>
        </p:txBody>
      </p:sp>
      <p:pic>
        <p:nvPicPr>
          <p:cNvPr id="10" name="Picture 2" descr="C:\Users\aysegul\Desktop\engelli_aras02_15.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19510" y="1808268"/>
            <a:ext cx="3923928" cy="3561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2 İçerik Yer Tutucusu"/>
          <p:cNvSpPr txBox="1">
            <a:spLocks/>
          </p:cNvSpPr>
          <p:nvPr/>
        </p:nvSpPr>
        <p:spPr>
          <a:xfrm>
            <a:off x="123230" y="3067178"/>
            <a:ext cx="4433043" cy="576065"/>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spcBef>
                <a:spcPts val="1200"/>
              </a:spcBef>
              <a:spcAft>
                <a:spcPts val="1200"/>
              </a:spcAft>
            </a:pPr>
            <a:r>
              <a:rPr lang="tr-TR" altLang="tr-TR" sz="1000" dirty="0" smtClean="0">
                <a:solidFill>
                  <a:schemeClr val="accent5"/>
                </a:solidFill>
              </a:rPr>
              <a:t>İnsan grupları arasındaki farklılıkların nedenlerini ve sonuçlarını koşullar ve katılımcılar üzerinde herhangi bir müdahale olmaksızın belirlemeyi amaçlar. Grup üyelerinin muhtemel nedenleri ve sonuçlarını belirlemek için farklı deneyimleri olan belli grupları karşılaştırmayı içerir. “Sosyal ekonomik düzeyi farklı olan bireylerin öğrenmelerinin karşılaştırılması”</a:t>
            </a:r>
          </a:p>
        </p:txBody>
      </p:sp>
      <p:pic>
        <p:nvPicPr>
          <p:cNvPr id="12" name="Picture 2" descr="C:\Users\aysegul\Desktop\34699_433275561455_17900841455_5765737_5609011_n.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2563868" y="3963843"/>
            <a:ext cx="2504098" cy="2736205"/>
          </a:xfrm>
          <a:prstGeom prst="rect">
            <a:avLst/>
          </a:prstGeom>
        </p:spPr>
      </p:pic>
    </p:spTree>
    <p:extLst>
      <p:ext uri="{BB962C8B-B14F-4D97-AF65-F5344CB8AC3E}">
        <p14:creationId xmlns:p14="http://schemas.microsoft.com/office/powerpoint/2010/main" val="3306550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yagram 3"/>
          <p:cNvGraphicFramePr/>
          <p:nvPr/>
        </p:nvGraphicFramePr>
        <p:xfrm>
          <a:off x="1475656" y="1916832"/>
          <a:ext cx="6264696" cy="26776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Dikdörtgen 2"/>
          <p:cNvSpPr/>
          <p:nvPr/>
        </p:nvSpPr>
        <p:spPr>
          <a:xfrm>
            <a:off x="1115616" y="620688"/>
            <a:ext cx="2987677" cy="523220"/>
          </a:xfrm>
          <a:prstGeom prst="rect">
            <a:avLst/>
          </a:prstGeom>
        </p:spPr>
        <p:txBody>
          <a:bodyPr wrap="none">
            <a:spAutoFit/>
          </a:bodyPr>
          <a:lstStyle/>
          <a:p>
            <a:r>
              <a:rPr lang="tr-TR" sz="2800" dirty="0">
                <a:solidFill>
                  <a:schemeClr val="accent1"/>
                </a:solidFill>
                <a:latin typeface="Constantia" panose="02030602050306030303" pitchFamily="18" charset="0"/>
              </a:rPr>
              <a:t>Nitel Araştırmalar</a:t>
            </a:r>
          </a:p>
        </p:txBody>
      </p:sp>
    </p:spTree>
    <p:extLst>
      <p:ext uri="{BB962C8B-B14F-4D97-AF65-F5344CB8AC3E}">
        <p14:creationId xmlns:p14="http://schemas.microsoft.com/office/powerpoint/2010/main" val="35175461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yagram 1"/>
          <p:cNvGraphicFramePr/>
          <p:nvPr/>
        </p:nvGraphicFramePr>
        <p:xfrm>
          <a:off x="789872" y="2204864"/>
          <a:ext cx="7993062" cy="31130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6387" name="AutoShape 5"/>
          <p:cNvSpPr>
            <a:spLocks noChangeArrowheads="1"/>
          </p:cNvSpPr>
          <p:nvPr/>
        </p:nvSpPr>
        <p:spPr bwMode="auto">
          <a:xfrm>
            <a:off x="762000" y="762000"/>
            <a:ext cx="7924800" cy="1143000"/>
          </a:xfrm>
          <a:prstGeom prst="roundRect">
            <a:avLst>
              <a:gd name="adj" fmla="val 21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b"/>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pPr>
            <a:r>
              <a:rPr lang="tr-TR" altLang="tr-TR" sz="3200" dirty="0">
                <a:latin typeface="+mn-lt"/>
              </a:rPr>
              <a:t>Nitel Araştırmanın  Aşamaları</a:t>
            </a:r>
          </a:p>
        </p:txBody>
      </p:sp>
    </p:spTree>
    <p:extLst>
      <p:ext uri="{BB962C8B-B14F-4D97-AF65-F5344CB8AC3E}">
        <p14:creationId xmlns:p14="http://schemas.microsoft.com/office/powerpoint/2010/main" val="193715836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etin kutusu"/>
          <p:cNvSpPr txBox="1">
            <a:spLocks noChangeArrowheads="1"/>
          </p:cNvSpPr>
          <p:nvPr/>
        </p:nvSpPr>
        <p:spPr bwMode="auto">
          <a:xfrm>
            <a:off x="484437" y="6381328"/>
            <a:ext cx="842486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dirty="0" err="1">
                <a:latin typeface="+mn-lt"/>
              </a:rPr>
              <a:t>Fraenkel</a:t>
            </a:r>
            <a:r>
              <a:rPr lang="tr-TR" altLang="tr-TR" dirty="0">
                <a:latin typeface="+mn-lt"/>
              </a:rPr>
              <a:t> ve </a:t>
            </a:r>
            <a:r>
              <a:rPr lang="tr-TR" altLang="tr-TR" dirty="0" err="1" smtClean="0">
                <a:latin typeface="+mn-lt"/>
              </a:rPr>
              <a:t>Wallen</a:t>
            </a:r>
            <a:r>
              <a:rPr lang="tr-TR" altLang="tr-TR" dirty="0" smtClean="0">
                <a:latin typeface="+mn-lt"/>
              </a:rPr>
              <a:t>, 2006</a:t>
            </a:r>
            <a:endParaRPr lang="tr-TR" altLang="tr-TR" dirty="0">
              <a:latin typeface="+mn-lt"/>
            </a:endParaRPr>
          </a:p>
        </p:txBody>
      </p:sp>
      <p:graphicFrame>
        <p:nvGraphicFramePr>
          <p:cNvPr id="23582" name="Group 30"/>
          <p:cNvGraphicFramePr>
            <a:graphicFrameLocks noGrp="1"/>
          </p:cNvGraphicFramePr>
          <p:nvPr>
            <p:extLst/>
          </p:nvPr>
        </p:nvGraphicFramePr>
        <p:xfrm>
          <a:off x="259339" y="1187624"/>
          <a:ext cx="8397017" cy="5051670"/>
        </p:xfrm>
        <a:graphic>
          <a:graphicData uri="http://schemas.openxmlformats.org/drawingml/2006/table">
            <a:tbl>
              <a:tblPr>
                <a:tableStyleId>{2D5ABB26-0587-4C30-8999-92F81FD0307C}</a:tableStyleId>
              </a:tblPr>
              <a:tblGrid>
                <a:gridCol w="4197697"/>
                <a:gridCol w="4199320"/>
              </a:tblGrid>
              <a:tr h="302403">
                <a:tc>
                  <a:txBody>
                    <a:bodyPr/>
                    <a:lstStyle/>
                    <a:p>
                      <a:pPr marL="0" marR="0" lvl="0" indent="0" algn="ctr" defTabSz="914400" rtl="0" eaLnBrk="1" fontAlgn="base" latinLnBrk="0" hangingPunct="1">
                        <a:lnSpc>
                          <a:spcPct val="100000"/>
                        </a:lnSpc>
                        <a:spcBef>
                          <a:spcPct val="0"/>
                        </a:spcBef>
                        <a:spcAft>
                          <a:spcPct val="0"/>
                        </a:spcAft>
                        <a:buClr>
                          <a:schemeClr val="tx1"/>
                        </a:buClr>
                        <a:buSzPct val="75000"/>
                        <a:buFontTx/>
                        <a:buNone/>
                        <a:tabLst/>
                      </a:pPr>
                      <a:r>
                        <a:rPr kumimoji="0" lang="tr-TR" sz="1400" u="none" strike="noStrike" cap="none" normalizeH="0" baseline="0" dirty="0" smtClean="0">
                          <a:ln>
                            <a:noFill/>
                          </a:ln>
                          <a:effectLst/>
                          <a:latin typeface="+mn-lt"/>
                        </a:rPr>
                        <a:t>Nicel Araştırmalar</a:t>
                      </a:r>
                      <a:endParaRPr kumimoji="0" lang="tr-TR" sz="1400" b="1" i="0" u="none" strike="noStrike" cap="none" normalizeH="0" baseline="0" dirty="0" smtClean="0">
                        <a:ln>
                          <a:noFill/>
                        </a:ln>
                        <a:solidFill>
                          <a:srgbClr val="FFFFFF"/>
                        </a:solidFill>
                        <a:effectLst/>
                        <a:latin typeface="+mn-lt"/>
                        <a:cs typeface="Arial" charset="0"/>
                      </a:endParaRPr>
                    </a:p>
                  </a:txBody>
                  <a:tcPr horzOverflow="overflow"/>
                </a:tc>
                <a:tc>
                  <a:txBody>
                    <a:bodyPr/>
                    <a:lstStyle/>
                    <a:p>
                      <a:pPr marL="0" marR="0" lvl="0" indent="0" algn="ctr" defTabSz="914400" rtl="0" eaLnBrk="1" fontAlgn="base" latinLnBrk="0" hangingPunct="1">
                        <a:lnSpc>
                          <a:spcPct val="100000"/>
                        </a:lnSpc>
                        <a:spcBef>
                          <a:spcPct val="0"/>
                        </a:spcBef>
                        <a:spcAft>
                          <a:spcPct val="0"/>
                        </a:spcAft>
                        <a:buClr>
                          <a:schemeClr val="tx1"/>
                        </a:buClr>
                        <a:buSzPct val="75000"/>
                        <a:buFontTx/>
                        <a:buNone/>
                        <a:tabLst/>
                      </a:pPr>
                      <a:r>
                        <a:rPr kumimoji="0" lang="tr-TR" sz="1400" u="none" strike="noStrike" cap="none" normalizeH="0" baseline="0" dirty="0" smtClean="0">
                          <a:ln>
                            <a:noFill/>
                          </a:ln>
                          <a:effectLst/>
                          <a:latin typeface="+mn-lt"/>
                        </a:rPr>
                        <a:t>Nitel Araştırmalar</a:t>
                      </a:r>
                      <a:endParaRPr kumimoji="0" lang="tr-TR" sz="1400" b="1" i="0" u="none" strike="noStrike" cap="none" normalizeH="0" baseline="0" dirty="0" smtClean="0">
                        <a:ln>
                          <a:noFill/>
                        </a:ln>
                        <a:solidFill>
                          <a:srgbClr val="FFFFFF"/>
                        </a:solidFill>
                        <a:effectLst/>
                        <a:latin typeface="+mn-lt"/>
                        <a:cs typeface="Arial" charset="0"/>
                      </a:endParaRPr>
                    </a:p>
                  </a:txBody>
                  <a:tcPr horzOverflow="overflow"/>
                </a:tc>
              </a:tr>
              <a:tr h="497726">
                <a:tc>
                  <a:txBody>
                    <a:bodyPr/>
                    <a:lstStyle/>
                    <a:p>
                      <a:pPr marL="0" marR="0" lvl="0" indent="0" algn="l" defTabSz="914400" rtl="0" eaLnBrk="1" fontAlgn="base" latinLnBrk="0" hangingPunct="1">
                        <a:lnSpc>
                          <a:spcPct val="100000"/>
                        </a:lnSpc>
                        <a:spcBef>
                          <a:spcPct val="0"/>
                        </a:spcBef>
                        <a:spcAft>
                          <a:spcPct val="0"/>
                        </a:spcAft>
                        <a:buClr>
                          <a:schemeClr val="tx1"/>
                        </a:buClr>
                        <a:buSzPct val="75000"/>
                        <a:buFontTx/>
                        <a:buNone/>
                        <a:tabLst/>
                      </a:pPr>
                      <a:r>
                        <a:rPr kumimoji="0" lang="tr-TR" sz="1400" u="none" strike="noStrike" cap="none" normalizeH="0" baseline="0" dirty="0" smtClean="0">
                          <a:ln>
                            <a:noFill/>
                          </a:ln>
                          <a:effectLst/>
                          <a:latin typeface="+mn-lt"/>
                        </a:rPr>
                        <a:t>Başlangıçta belirlenen kesin hipotezler ve tanımlamalar tercih edilir.</a:t>
                      </a:r>
                      <a:endParaRPr kumimoji="0" lang="tr-TR" sz="1400" b="0" i="0" u="none" strike="noStrike" cap="none" normalizeH="0" baseline="0" dirty="0" smtClean="0">
                        <a:ln>
                          <a:noFill/>
                        </a:ln>
                        <a:solidFill>
                          <a:srgbClr val="000000"/>
                        </a:solidFill>
                        <a:effectLst/>
                        <a:latin typeface="+mn-lt"/>
                        <a:cs typeface="Arial" charset="0"/>
                      </a:endParaRPr>
                    </a:p>
                  </a:txBody>
                  <a:tcPr horzOverflow="overflow"/>
                </a:tc>
                <a:tc>
                  <a:txBody>
                    <a:bodyPr/>
                    <a:lstStyle/>
                    <a:p>
                      <a:pPr marL="0" marR="0" lvl="0" indent="0" algn="l" defTabSz="914400" rtl="0" eaLnBrk="1" fontAlgn="base" latinLnBrk="0" hangingPunct="1">
                        <a:lnSpc>
                          <a:spcPct val="100000"/>
                        </a:lnSpc>
                        <a:spcBef>
                          <a:spcPct val="0"/>
                        </a:spcBef>
                        <a:spcAft>
                          <a:spcPct val="0"/>
                        </a:spcAft>
                        <a:buClr>
                          <a:schemeClr val="tx1"/>
                        </a:buClr>
                        <a:buSzPct val="75000"/>
                        <a:buFontTx/>
                        <a:buNone/>
                        <a:tabLst/>
                      </a:pPr>
                      <a:r>
                        <a:rPr kumimoji="0" lang="tr-TR" sz="1400" u="none" strike="noStrike" cap="none" normalizeH="0" baseline="0" smtClean="0">
                          <a:ln>
                            <a:noFill/>
                          </a:ln>
                          <a:effectLst/>
                          <a:latin typeface="+mn-lt"/>
                        </a:rPr>
                        <a:t>Çalışmanın gelişme sürecinde hipotezlerin ve tanımlamaların ortaya çıkması tercih edilir.</a:t>
                      </a:r>
                      <a:endParaRPr kumimoji="0" lang="tr-TR" sz="1400" b="0" i="0" u="none" strike="noStrike" cap="none" normalizeH="0" baseline="0" smtClean="0">
                        <a:ln>
                          <a:noFill/>
                        </a:ln>
                        <a:solidFill>
                          <a:srgbClr val="000000"/>
                        </a:solidFill>
                        <a:effectLst/>
                        <a:latin typeface="+mn-lt"/>
                        <a:cs typeface="Arial" charset="0"/>
                      </a:endParaRPr>
                    </a:p>
                  </a:txBody>
                  <a:tcPr horzOverflow="overflow"/>
                </a:tc>
              </a:tr>
              <a:tr h="477673">
                <a:tc>
                  <a:txBody>
                    <a:bodyPr/>
                    <a:lstStyle/>
                    <a:p>
                      <a:pPr marL="0" marR="0" lvl="0" indent="0" algn="l" defTabSz="914400" rtl="0" eaLnBrk="1" fontAlgn="base" latinLnBrk="0" hangingPunct="1">
                        <a:lnSpc>
                          <a:spcPct val="100000"/>
                        </a:lnSpc>
                        <a:spcBef>
                          <a:spcPct val="0"/>
                        </a:spcBef>
                        <a:spcAft>
                          <a:spcPct val="0"/>
                        </a:spcAft>
                        <a:buClr>
                          <a:schemeClr val="tx1"/>
                        </a:buClr>
                        <a:buSzPct val="75000"/>
                        <a:buFontTx/>
                        <a:buNone/>
                        <a:tabLst/>
                      </a:pPr>
                      <a:r>
                        <a:rPr kumimoji="0" lang="tr-TR" sz="1400" u="none" strike="noStrike" cap="none" normalizeH="0" baseline="0" smtClean="0">
                          <a:ln>
                            <a:noFill/>
                          </a:ln>
                          <a:effectLst/>
                          <a:latin typeface="+mn-lt"/>
                        </a:rPr>
                        <a:t>Veriler sayısal değerlere indirgenir.</a:t>
                      </a:r>
                      <a:endParaRPr kumimoji="0" lang="tr-TR" sz="1400" b="0" i="0" u="none" strike="noStrike" cap="none" normalizeH="0" baseline="0" smtClean="0">
                        <a:ln>
                          <a:noFill/>
                        </a:ln>
                        <a:solidFill>
                          <a:srgbClr val="000000"/>
                        </a:solidFill>
                        <a:effectLst/>
                        <a:latin typeface="+mn-lt"/>
                        <a:cs typeface="Arial" charset="0"/>
                      </a:endParaRPr>
                    </a:p>
                  </a:txBody>
                  <a:tcPr horzOverflow="overflow"/>
                </a:tc>
                <a:tc>
                  <a:txBody>
                    <a:bodyPr/>
                    <a:lstStyle/>
                    <a:p>
                      <a:pPr marL="0" marR="0" lvl="0" indent="0" algn="l" defTabSz="914400" rtl="0" eaLnBrk="1" fontAlgn="base" latinLnBrk="0" hangingPunct="1">
                        <a:lnSpc>
                          <a:spcPct val="100000"/>
                        </a:lnSpc>
                        <a:spcBef>
                          <a:spcPct val="0"/>
                        </a:spcBef>
                        <a:spcAft>
                          <a:spcPct val="0"/>
                        </a:spcAft>
                        <a:buClr>
                          <a:schemeClr val="tx1"/>
                        </a:buClr>
                        <a:buSzPct val="75000"/>
                        <a:buFontTx/>
                        <a:buNone/>
                        <a:tabLst/>
                      </a:pPr>
                      <a:r>
                        <a:rPr kumimoji="0" lang="tr-TR" sz="1400" u="none" strike="noStrike" cap="none" normalizeH="0" baseline="0" smtClean="0">
                          <a:ln>
                            <a:noFill/>
                          </a:ln>
                          <a:effectLst/>
                          <a:latin typeface="+mn-lt"/>
                        </a:rPr>
                        <a:t>Betimlemelerin sözel ifadelerle yapılması tercih edilir.</a:t>
                      </a:r>
                      <a:endParaRPr kumimoji="0" lang="tr-TR" sz="1400" b="0" i="0" u="none" strike="noStrike" cap="none" normalizeH="0" baseline="0" smtClean="0">
                        <a:ln>
                          <a:noFill/>
                        </a:ln>
                        <a:solidFill>
                          <a:srgbClr val="000000"/>
                        </a:solidFill>
                        <a:effectLst/>
                        <a:latin typeface="+mn-lt"/>
                        <a:cs typeface="Arial" charset="0"/>
                      </a:endParaRPr>
                    </a:p>
                  </a:txBody>
                  <a:tcPr horzOverflow="overflow"/>
                </a:tc>
              </a:tr>
              <a:tr h="678862">
                <a:tc>
                  <a:txBody>
                    <a:bodyPr/>
                    <a:lstStyle/>
                    <a:p>
                      <a:pPr marL="0" marR="0" lvl="0" indent="0" algn="l" defTabSz="914400" rtl="0" eaLnBrk="1" fontAlgn="base" latinLnBrk="0" hangingPunct="1">
                        <a:lnSpc>
                          <a:spcPct val="100000"/>
                        </a:lnSpc>
                        <a:spcBef>
                          <a:spcPct val="0"/>
                        </a:spcBef>
                        <a:spcAft>
                          <a:spcPct val="0"/>
                        </a:spcAft>
                        <a:buClr>
                          <a:schemeClr val="tx1"/>
                        </a:buClr>
                        <a:buSzPct val="75000"/>
                        <a:buFontTx/>
                        <a:buNone/>
                        <a:tabLst/>
                      </a:pPr>
                      <a:r>
                        <a:rPr kumimoji="0" lang="tr-TR" sz="1400" u="none" strike="noStrike" cap="none" normalizeH="0" baseline="0" smtClean="0">
                          <a:ln>
                            <a:noFill/>
                          </a:ln>
                          <a:effectLst/>
                          <a:latin typeface="+mn-lt"/>
                        </a:rPr>
                        <a:t>Araçlardan elde edilen değerlerin güvenirliğinin ölçülmesi ve artırılmasına daha çok önem verilir.</a:t>
                      </a:r>
                      <a:endParaRPr kumimoji="0" lang="tr-TR" sz="1400" b="0" i="0" u="none" strike="noStrike" cap="none" normalizeH="0" baseline="0" smtClean="0">
                        <a:ln>
                          <a:noFill/>
                        </a:ln>
                        <a:solidFill>
                          <a:srgbClr val="000000"/>
                        </a:solidFill>
                        <a:effectLst/>
                        <a:latin typeface="+mn-lt"/>
                        <a:cs typeface="Arial" charset="0"/>
                      </a:endParaRPr>
                    </a:p>
                  </a:txBody>
                  <a:tcPr horzOverflow="overflow"/>
                </a:tc>
                <a:tc>
                  <a:txBody>
                    <a:bodyPr/>
                    <a:lstStyle/>
                    <a:p>
                      <a:pPr marL="0" marR="0" lvl="0" indent="0" algn="l" defTabSz="914400" rtl="0" eaLnBrk="1" fontAlgn="base" latinLnBrk="0" hangingPunct="1">
                        <a:lnSpc>
                          <a:spcPct val="100000"/>
                        </a:lnSpc>
                        <a:spcBef>
                          <a:spcPct val="0"/>
                        </a:spcBef>
                        <a:spcAft>
                          <a:spcPct val="0"/>
                        </a:spcAft>
                        <a:buClr>
                          <a:schemeClr val="tx1"/>
                        </a:buClr>
                        <a:buSzPct val="75000"/>
                        <a:buFontTx/>
                        <a:buNone/>
                        <a:tabLst/>
                      </a:pPr>
                      <a:r>
                        <a:rPr kumimoji="0" lang="tr-TR" sz="1400" u="none" strike="noStrike" cap="none" normalizeH="0" baseline="0" smtClean="0">
                          <a:ln>
                            <a:noFill/>
                          </a:ln>
                          <a:effectLst/>
                          <a:latin typeface="+mn-lt"/>
                        </a:rPr>
                        <a:t>Sonuçların güvenirliğinin uygun olduğu varsayılır.</a:t>
                      </a:r>
                      <a:endParaRPr kumimoji="0" lang="tr-TR" sz="1400" b="0" i="0" u="none" strike="noStrike" cap="none" normalizeH="0" baseline="0" smtClean="0">
                        <a:ln>
                          <a:noFill/>
                        </a:ln>
                        <a:solidFill>
                          <a:srgbClr val="000000"/>
                        </a:solidFill>
                        <a:effectLst/>
                        <a:latin typeface="+mn-lt"/>
                        <a:cs typeface="Arial" charset="0"/>
                      </a:endParaRPr>
                    </a:p>
                  </a:txBody>
                  <a:tcPr horzOverflow="overflow"/>
                </a:tc>
              </a:tr>
              <a:tr h="497726">
                <a:tc>
                  <a:txBody>
                    <a:bodyPr/>
                    <a:lstStyle/>
                    <a:p>
                      <a:pPr marL="0" marR="0" lvl="0" indent="0" algn="l" defTabSz="914400" rtl="0" eaLnBrk="1" fontAlgn="base" latinLnBrk="0" hangingPunct="1">
                        <a:lnSpc>
                          <a:spcPct val="100000"/>
                        </a:lnSpc>
                        <a:spcBef>
                          <a:spcPct val="0"/>
                        </a:spcBef>
                        <a:spcAft>
                          <a:spcPct val="0"/>
                        </a:spcAft>
                        <a:buClr>
                          <a:schemeClr val="tx1"/>
                        </a:buClr>
                        <a:buSzPct val="75000"/>
                        <a:buFontTx/>
                        <a:buNone/>
                        <a:tabLst/>
                      </a:pPr>
                      <a:r>
                        <a:rPr kumimoji="0" lang="tr-TR" sz="1400" u="none" strike="noStrike" cap="none" normalizeH="0" baseline="0" smtClean="0">
                          <a:ln>
                            <a:noFill/>
                          </a:ln>
                          <a:effectLst/>
                          <a:latin typeface="+mn-lt"/>
                        </a:rPr>
                        <a:t>Geçerliğe ilişkin çözümler istatistiksel indexlere bağlı farklı prosedürlerle yapılır.</a:t>
                      </a:r>
                      <a:endParaRPr kumimoji="0" lang="tr-TR" sz="1400" b="0" i="0" u="none" strike="noStrike" cap="none" normalizeH="0" baseline="0" smtClean="0">
                        <a:ln>
                          <a:noFill/>
                        </a:ln>
                        <a:solidFill>
                          <a:srgbClr val="000000"/>
                        </a:solidFill>
                        <a:effectLst/>
                        <a:latin typeface="+mn-lt"/>
                        <a:cs typeface="Arial" charset="0"/>
                      </a:endParaRPr>
                    </a:p>
                  </a:txBody>
                  <a:tcPr horzOverflow="overflow"/>
                </a:tc>
                <a:tc>
                  <a:txBody>
                    <a:bodyPr/>
                    <a:lstStyle/>
                    <a:p>
                      <a:pPr marL="0" marR="0" lvl="0" indent="0" algn="l" defTabSz="914400" rtl="0" eaLnBrk="1" fontAlgn="base" latinLnBrk="0" hangingPunct="1">
                        <a:lnSpc>
                          <a:spcPct val="100000"/>
                        </a:lnSpc>
                        <a:spcBef>
                          <a:spcPct val="0"/>
                        </a:spcBef>
                        <a:spcAft>
                          <a:spcPct val="0"/>
                        </a:spcAft>
                        <a:buClr>
                          <a:schemeClr val="tx1"/>
                        </a:buClr>
                        <a:buSzPct val="75000"/>
                        <a:buFontTx/>
                        <a:buNone/>
                        <a:tabLst/>
                      </a:pPr>
                      <a:r>
                        <a:rPr kumimoji="0" lang="tr-TR" sz="1400" u="none" strike="noStrike" cap="none" normalizeH="0" baseline="0" smtClean="0">
                          <a:ln>
                            <a:noFill/>
                          </a:ln>
                          <a:effectLst/>
                          <a:latin typeface="+mn-lt"/>
                        </a:rPr>
                        <a:t>Geçerliğe ilişkin ölçümler bilgi kaynaklarının sağlaması yapılarak gerçekleştirilir.</a:t>
                      </a:r>
                      <a:endParaRPr kumimoji="0" lang="tr-TR" sz="1400" b="0" i="0" u="none" strike="noStrike" cap="none" normalizeH="0" baseline="0" smtClean="0">
                        <a:ln>
                          <a:noFill/>
                        </a:ln>
                        <a:solidFill>
                          <a:srgbClr val="000000"/>
                        </a:solidFill>
                        <a:effectLst/>
                        <a:latin typeface="+mn-lt"/>
                        <a:cs typeface="Arial" charset="0"/>
                      </a:endParaRPr>
                    </a:p>
                  </a:txBody>
                  <a:tcPr horzOverflow="overflow"/>
                </a:tc>
              </a:tr>
              <a:tr h="481375">
                <a:tc>
                  <a:txBody>
                    <a:bodyPr/>
                    <a:lstStyle/>
                    <a:p>
                      <a:pPr marL="0" marR="0" lvl="0" indent="0" algn="l" defTabSz="914400" rtl="0" eaLnBrk="1" fontAlgn="base" latinLnBrk="0" hangingPunct="1">
                        <a:lnSpc>
                          <a:spcPct val="100000"/>
                        </a:lnSpc>
                        <a:spcBef>
                          <a:spcPct val="0"/>
                        </a:spcBef>
                        <a:spcAft>
                          <a:spcPct val="0"/>
                        </a:spcAft>
                        <a:buClr>
                          <a:schemeClr val="tx1"/>
                        </a:buClr>
                        <a:buSzPct val="75000"/>
                        <a:buFontTx/>
                        <a:buNone/>
                        <a:tabLst/>
                      </a:pPr>
                      <a:r>
                        <a:rPr kumimoji="0" lang="tr-TR" sz="1400" u="none" strike="noStrike" cap="none" normalizeH="0" baseline="0" dirty="0" smtClean="0">
                          <a:ln>
                            <a:noFill/>
                          </a:ln>
                          <a:effectLst/>
                          <a:latin typeface="+mn-lt"/>
                        </a:rPr>
                        <a:t>Kesin olarak tanımlanmış prosedürler tercih edilir.</a:t>
                      </a:r>
                      <a:endParaRPr kumimoji="0" lang="tr-TR" sz="1400" b="0" i="0" u="none" strike="noStrike" cap="none" normalizeH="0" baseline="0" dirty="0" smtClean="0">
                        <a:ln>
                          <a:noFill/>
                        </a:ln>
                        <a:solidFill>
                          <a:srgbClr val="000000"/>
                        </a:solidFill>
                        <a:effectLst/>
                        <a:latin typeface="+mn-lt"/>
                        <a:cs typeface="Arial" charset="0"/>
                      </a:endParaRPr>
                    </a:p>
                  </a:txBody>
                  <a:tcPr horzOverflow="overflow"/>
                </a:tc>
                <a:tc>
                  <a:txBody>
                    <a:bodyPr/>
                    <a:lstStyle/>
                    <a:p>
                      <a:pPr marL="0" marR="0" lvl="0" indent="0" algn="l" defTabSz="914400" rtl="0" eaLnBrk="1" fontAlgn="base" latinLnBrk="0" hangingPunct="1">
                        <a:lnSpc>
                          <a:spcPct val="100000"/>
                        </a:lnSpc>
                        <a:spcBef>
                          <a:spcPct val="0"/>
                        </a:spcBef>
                        <a:spcAft>
                          <a:spcPct val="0"/>
                        </a:spcAft>
                        <a:buClr>
                          <a:schemeClr val="tx1"/>
                        </a:buClr>
                        <a:buSzPct val="75000"/>
                        <a:buFontTx/>
                        <a:buNone/>
                        <a:tabLst/>
                      </a:pPr>
                      <a:r>
                        <a:rPr kumimoji="0" lang="tr-TR" sz="1400" u="none" strike="noStrike" cap="none" normalizeH="0" baseline="0" dirty="0" smtClean="0">
                          <a:ln>
                            <a:noFill/>
                          </a:ln>
                          <a:effectLst/>
                          <a:latin typeface="+mn-lt"/>
                        </a:rPr>
                        <a:t>Prosedürlerin anlatılarak betimlenmesi tercih edilir.</a:t>
                      </a:r>
                      <a:endParaRPr kumimoji="0" lang="tr-TR" sz="1400" b="0" i="0" u="none" strike="noStrike" cap="none" normalizeH="0" baseline="0" dirty="0" smtClean="0">
                        <a:ln>
                          <a:noFill/>
                        </a:ln>
                        <a:solidFill>
                          <a:srgbClr val="000000"/>
                        </a:solidFill>
                        <a:effectLst/>
                        <a:latin typeface="+mn-lt"/>
                        <a:cs typeface="Arial" charset="0"/>
                      </a:endParaRPr>
                    </a:p>
                  </a:txBody>
                  <a:tcPr horzOverflow="overflow"/>
                </a:tc>
              </a:tr>
              <a:tr h="497726">
                <a:tc>
                  <a:txBody>
                    <a:bodyPr/>
                    <a:lstStyle/>
                    <a:p>
                      <a:pPr marL="0" marR="0" lvl="0" indent="0" algn="l" defTabSz="914400" rtl="0" eaLnBrk="1" fontAlgn="base" latinLnBrk="0" hangingPunct="1">
                        <a:lnSpc>
                          <a:spcPct val="100000"/>
                        </a:lnSpc>
                        <a:spcBef>
                          <a:spcPct val="0"/>
                        </a:spcBef>
                        <a:spcAft>
                          <a:spcPct val="0"/>
                        </a:spcAft>
                        <a:buClr>
                          <a:schemeClr val="tx1"/>
                        </a:buClr>
                        <a:buSzPct val="75000"/>
                        <a:buFontTx/>
                        <a:buNone/>
                        <a:tabLst/>
                      </a:pPr>
                      <a:r>
                        <a:rPr kumimoji="0" lang="tr-TR" sz="1400" u="none" strike="noStrike" cap="none" normalizeH="0" baseline="0" dirty="0" smtClean="0">
                          <a:ln>
                            <a:noFill/>
                          </a:ln>
                          <a:effectLst/>
                          <a:latin typeface="+mn-lt"/>
                        </a:rPr>
                        <a:t>Konu dışı değişkenlerin istatistiksel ya da desende kontrol  edilmesi tercih edilir.</a:t>
                      </a:r>
                      <a:endParaRPr kumimoji="0" lang="tr-TR" sz="1400" b="0" i="0" u="none" strike="noStrike" cap="none" normalizeH="0" baseline="0" dirty="0" smtClean="0">
                        <a:ln>
                          <a:noFill/>
                        </a:ln>
                        <a:solidFill>
                          <a:srgbClr val="000000"/>
                        </a:solidFill>
                        <a:effectLst/>
                        <a:latin typeface="+mn-lt"/>
                        <a:cs typeface="Arial" charset="0"/>
                      </a:endParaRPr>
                    </a:p>
                  </a:txBody>
                  <a:tcPr horzOverflow="overflow"/>
                </a:tc>
                <a:tc>
                  <a:txBody>
                    <a:bodyPr/>
                    <a:lstStyle/>
                    <a:p>
                      <a:pPr marL="0" marR="0" lvl="0" indent="0" algn="l" defTabSz="914400" rtl="0" eaLnBrk="1" fontAlgn="base" latinLnBrk="0" hangingPunct="1">
                        <a:lnSpc>
                          <a:spcPct val="100000"/>
                        </a:lnSpc>
                        <a:spcBef>
                          <a:spcPct val="0"/>
                        </a:spcBef>
                        <a:spcAft>
                          <a:spcPct val="0"/>
                        </a:spcAft>
                        <a:buClr>
                          <a:schemeClr val="tx1"/>
                        </a:buClr>
                        <a:buSzPct val="75000"/>
                        <a:buFontTx/>
                        <a:buNone/>
                        <a:tabLst/>
                      </a:pPr>
                      <a:r>
                        <a:rPr kumimoji="0" lang="tr-TR" sz="1400" u="none" strike="noStrike" cap="none" normalizeH="0" baseline="0" smtClean="0">
                          <a:ln>
                            <a:noFill/>
                          </a:ln>
                          <a:effectLst/>
                          <a:latin typeface="+mn-lt"/>
                        </a:rPr>
                        <a:t>Konu dışı değişkenlerin kontrolünde ya da açıklamasında mantıksal analizler tercih edilir.</a:t>
                      </a:r>
                      <a:endParaRPr kumimoji="0" lang="tr-TR" sz="1400" b="0" i="0" u="none" strike="noStrike" cap="none" normalizeH="0" baseline="0" smtClean="0">
                        <a:ln>
                          <a:noFill/>
                        </a:ln>
                        <a:solidFill>
                          <a:srgbClr val="000000"/>
                        </a:solidFill>
                        <a:effectLst/>
                        <a:latin typeface="+mn-lt"/>
                        <a:cs typeface="Arial" charset="0"/>
                      </a:endParaRPr>
                    </a:p>
                  </a:txBody>
                  <a:tcPr horzOverflow="overflow"/>
                </a:tc>
              </a:tr>
              <a:tr h="497726">
                <a:tc>
                  <a:txBody>
                    <a:bodyPr/>
                    <a:lstStyle/>
                    <a:p>
                      <a:pPr marL="0" marR="0" lvl="0" indent="0" algn="l" defTabSz="914400" rtl="0" eaLnBrk="1" fontAlgn="base" latinLnBrk="0" hangingPunct="1">
                        <a:lnSpc>
                          <a:spcPct val="100000"/>
                        </a:lnSpc>
                        <a:spcBef>
                          <a:spcPct val="0"/>
                        </a:spcBef>
                        <a:spcAft>
                          <a:spcPct val="0"/>
                        </a:spcAft>
                        <a:buClr>
                          <a:schemeClr val="tx1"/>
                        </a:buClr>
                        <a:buSzPct val="75000"/>
                        <a:buFontTx/>
                        <a:buNone/>
                        <a:tabLst/>
                      </a:pPr>
                      <a:r>
                        <a:rPr kumimoji="0" lang="tr-TR" sz="1400" u="none" strike="noStrike" cap="none" normalizeH="0" baseline="0" smtClean="0">
                          <a:ln>
                            <a:noFill/>
                          </a:ln>
                          <a:effectLst/>
                          <a:latin typeface="+mn-lt"/>
                        </a:rPr>
                        <a:t>İşlemlere ilişkin önyargılar için özel desensel kontroller tercih edilir.</a:t>
                      </a:r>
                      <a:endParaRPr kumimoji="0" lang="tr-TR" sz="1400" b="0" i="0" u="none" strike="noStrike" cap="none" normalizeH="0" baseline="0" smtClean="0">
                        <a:ln>
                          <a:noFill/>
                        </a:ln>
                        <a:solidFill>
                          <a:srgbClr val="000000"/>
                        </a:solidFill>
                        <a:effectLst/>
                        <a:latin typeface="+mn-lt"/>
                        <a:cs typeface="Arial" charset="0"/>
                      </a:endParaRPr>
                    </a:p>
                  </a:txBody>
                  <a:tcPr horzOverflow="overflow"/>
                </a:tc>
                <a:tc>
                  <a:txBody>
                    <a:bodyPr/>
                    <a:lstStyle/>
                    <a:p>
                      <a:pPr marL="0" marR="0" lvl="0" indent="0" algn="l" defTabSz="914400" rtl="0" eaLnBrk="1" fontAlgn="base" latinLnBrk="0" hangingPunct="1">
                        <a:lnSpc>
                          <a:spcPct val="100000"/>
                        </a:lnSpc>
                        <a:spcBef>
                          <a:spcPct val="0"/>
                        </a:spcBef>
                        <a:spcAft>
                          <a:spcPct val="0"/>
                        </a:spcAft>
                        <a:buClr>
                          <a:schemeClr val="tx1"/>
                        </a:buClr>
                        <a:buSzPct val="75000"/>
                        <a:buFontTx/>
                        <a:buNone/>
                        <a:tabLst/>
                      </a:pPr>
                      <a:r>
                        <a:rPr kumimoji="0" lang="tr-TR" sz="1400" u="none" strike="noStrike" cap="none" normalizeH="0" baseline="0" smtClean="0">
                          <a:ln>
                            <a:noFill/>
                          </a:ln>
                          <a:effectLst/>
                          <a:latin typeface="+mn-lt"/>
                        </a:rPr>
                        <a:t>İşlemlere ilişkin önyargılarla baş etmede araştırmacıya güvenilir.</a:t>
                      </a:r>
                      <a:endParaRPr kumimoji="0" lang="tr-TR" sz="1400" b="0" i="0" u="none" strike="noStrike" cap="none" normalizeH="0" baseline="0" smtClean="0">
                        <a:ln>
                          <a:noFill/>
                        </a:ln>
                        <a:solidFill>
                          <a:srgbClr val="000000"/>
                        </a:solidFill>
                        <a:effectLst/>
                        <a:latin typeface="+mn-lt"/>
                        <a:cs typeface="Arial" charset="0"/>
                      </a:endParaRPr>
                    </a:p>
                  </a:txBody>
                  <a:tcPr horzOverflow="overflow"/>
                </a:tc>
              </a:tr>
              <a:tr h="497726">
                <a:tc>
                  <a:txBody>
                    <a:bodyPr/>
                    <a:lstStyle/>
                    <a:p>
                      <a:pPr marL="0" marR="0" lvl="0" indent="0" algn="l" defTabSz="914400" rtl="0" eaLnBrk="1" fontAlgn="base" latinLnBrk="0" hangingPunct="1">
                        <a:lnSpc>
                          <a:spcPct val="100000"/>
                        </a:lnSpc>
                        <a:spcBef>
                          <a:spcPct val="0"/>
                        </a:spcBef>
                        <a:spcAft>
                          <a:spcPct val="0"/>
                        </a:spcAft>
                        <a:buClr>
                          <a:schemeClr val="tx1"/>
                        </a:buClr>
                        <a:buSzPct val="75000"/>
                        <a:buFontTx/>
                        <a:buNone/>
                        <a:tabLst/>
                      </a:pPr>
                      <a:r>
                        <a:rPr kumimoji="0" lang="tr-TR" sz="1400" u="none" strike="noStrike" cap="none" normalizeH="0" baseline="0" smtClean="0">
                          <a:ln>
                            <a:noFill/>
                          </a:ln>
                          <a:effectLst/>
                          <a:latin typeface="+mn-lt"/>
                        </a:rPr>
                        <a:t>Karmaşık olay ve olguların analiz edilebilir özet parçalara ayrılması tercih edilir.</a:t>
                      </a:r>
                      <a:endParaRPr kumimoji="0" lang="tr-TR" sz="1400" b="0" i="0" u="none" strike="noStrike" cap="none" normalizeH="0" baseline="0" smtClean="0">
                        <a:ln>
                          <a:noFill/>
                        </a:ln>
                        <a:solidFill>
                          <a:srgbClr val="000000"/>
                        </a:solidFill>
                        <a:effectLst/>
                        <a:latin typeface="+mn-lt"/>
                        <a:cs typeface="Arial" charset="0"/>
                      </a:endParaRPr>
                    </a:p>
                  </a:txBody>
                  <a:tcPr horzOverflow="overflow"/>
                </a:tc>
                <a:tc>
                  <a:txBody>
                    <a:bodyPr/>
                    <a:lstStyle/>
                    <a:p>
                      <a:pPr marL="0" marR="0" lvl="0" indent="0" algn="l" defTabSz="914400" rtl="0" eaLnBrk="1" fontAlgn="base" latinLnBrk="0" hangingPunct="1">
                        <a:lnSpc>
                          <a:spcPct val="100000"/>
                        </a:lnSpc>
                        <a:spcBef>
                          <a:spcPct val="0"/>
                        </a:spcBef>
                        <a:spcAft>
                          <a:spcPct val="0"/>
                        </a:spcAft>
                        <a:buClr>
                          <a:schemeClr val="tx1"/>
                        </a:buClr>
                        <a:buSzPct val="75000"/>
                        <a:buFontTx/>
                        <a:buNone/>
                        <a:tabLst/>
                      </a:pPr>
                      <a:r>
                        <a:rPr kumimoji="0" lang="tr-TR" sz="1400" u="none" strike="noStrike" cap="none" normalizeH="0" baseline="0" smtClean="0">
                          <a:ln>
                            <a:noFill/>
                          </a:ln>
                          <a:effectLst/>
                          <a:latin typeface="+mn-lt"/>
                        </a:rPr>
                        <a:t>Karmaşık olgu e olayların bütününün  tanımlanması tercih edilir.</a:t>
                      </a:r>
                      <a:endParaRPr kumimoji="0" lang="tr-TR" sz="1400" b="0" i="0" u="none" strike="noStrike" cap="none" normalizeH="0" baseline="0" smtClean="0">
                        <a:ln>
                          <a:noFill/>
                        </a:ln>
                        <a:solidFill>
                          <a:srgbClr val="000000"/>
                        </a:solidFill>
                        <a:effectLst/>
                        <a:latin typeface="+mn-lt"/>
                        <a:cs typeface="Arial" charset="0"/>
                      </a:endParaRPr>
                    </a:p>
                  </a:txBody>
                  <a:tcPr horzOverflow="overflow"/>
                </a:tc>
              </a:tr>
              <a:tr h="497726">
                <a:tc>
                  <a:txBody>
                    <a:bodyPr/>
                    <a:lstStyle/>
                    <a:p>
                      <a:pPr marL="0" marR="0" lvl="0" indent="0" algn="l" defTabSz="914400" rtl="0" eaLnBrk="1" fontAlgn="base" latinLnBrk="0" hangingPunct="1">
                        <a:lnSpc>
                          <a:spcPct val="100000"/>
                        </a:lnSpc>
                        <a:spcBef>
                          <a:spcPct val="0"/>
                        </a:spcBef>
                        <a:spcAft>
                          <a:spcPct val="0"/>
                        </a:spcAft>
                        <a:buClr>
                          <a:schemeClr val="tx1"/>
                        </a:buClr>
                        <a:buSzPct val="75000"/>
                        <a:buFontTx/>
                        <a:buNone/>
                        <a:tabLst/>
                      </a:pPr>
                      <a:r>
                        <a:rPr kumimoji="0" lang="tr-TR" sz="1400" u="none" strike="noStrike" cap="none" normalizeH="0" baseline="0" dirty="0" smtClean="0">
                          <a:ln>
                            <a:noFill/>
                          </a:ln>
                          <a:effectLst/>
                          <a:latin typeface="+mn-lt"/>
                        </a:rPr>
                        <a:t>Karmaşık olgu ve olaylarla çalışırken, koşullar, durumlar amaca uygun olarak yönlendirilebilir.</a:t>
                      </a:r>
                      <a:endParaRPr kumimoji="0" lang="tr-TR" sz="1400" b="0" i="0" u="none" strike="noStrike" cap="none" normalizeH="0" baseline="0" dirty="0" smtClean="0">
                        <a:ln>
                          <a:noFill/>
                        </a:ln>
                        <a:solidFill>
                          <a:srgbClr val="000000"/>
                        </a:solidFill>
                        <a:effectLst/>
                        <a:latin typeface="+mn-lt"/>
                        <a:cs typeface="Arial" charset="0"/>
                      </a:endParaRPr>
                    </a:p>
                  </a:txBody>
                  <a:tcPr horzOverflow="overflow"/>
                </a:tc>
                <a:tc>
                  <a:txBody>
                    <a:bodyPr/>
                    <a:lstStyle/>
                    <a:p>
                      <a:pPr marL="0" marR="0" lvl="0" indent="0" algn="l" defTabSz="914400" rtl="0" eaLnBrk="1" fontAlgn="base" latinLnBrk="0" hangingPunct="1">
                        <a:lnSpc>
                          <a:spcPct val="100000"/>
                        </a:lnSpc>
                        <a:spcBef>
                          <a:spcPct val="0"/>
                        </a:spcBef>
                        <a:spcAft>
                          <a:spcPct val="0"/>
                        </a:spcAft>
                        <a:buClr>
                          <a:schemeClr val="tx1"/>
                        </a:buClr>
                        <a:buSzPct val="75000"/>
                        <a:buFontTx/>
                        <a:buNone/>
                        <a:tabLst/>
                      </a:pPr>
                      <a:r>
                        <a:rPr kumimoji="0" lang="tr-TR" sz="1400" u="none" strike="noStrike" cap="none" normalizeH="0" baseline="0" dirty="0" smtClean="0">
                          <a:ln>
                            <a:noFill/>
                          </a:ln>
                          <a:effectLst/>
                          <a:latin typeface="+mn-lt"/>
                        </a:rPr>
                        <a:t>Doğal olarak ortaya çıkan olgu ve olaylara dışarıdan müdahale edilemez.</a:t>
                      </a:r>
                      <a:endParaRPr kumimoji="0" lang="tr-TR" sz="1400" b="0" i="0" u="none" strike="noStrike" cap="none" normalizeH="0" baseline="0" dirty="0" smtClean="0">
                        <a:ln>
                          <a:noFill/>
                        </a:ln>
                        <a:solidFill>
                          <a:srgbClr val="000000"/>
                        </a:solidFill>
                        <a:effectLst/>
                        <a:latin typeface="+mn-lt"/>
                        <a:cs typeface="Arial" charset="0"/>
                      </a:endParaRPr>
                    </a:p>
                  </a:txBody>
                  <a:tcPr horzOverflow="overflow"/>
                </a:tc>
              </a:tr>
            </a:tbl>
          </a:graphicData>
        </a:graphic>
      </p:graphicFrame>
      <p:sp>
        <p:nvSpPr>
          <p:cNvPr id="13337" name="AutoShape 28"/>
          <p:cNvSpPr>
            <a:spLocks noChangeArrowheads="1"/>
          </p:cNvSpPr>
          <p:nvPr/>
        </p:nvSpPr>
        <p:spPr bwMode="auto">
          <a:xfrm>
            <a:off x="734469" y="44624"/>
            <a:ext cx="7924800" cy="1143000"/>
          </a:xfrm>
          <a:prstGeom prst="roundRect">
            <a:avLst>
              <a:gd name="adj" fmla="val 21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b"/>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pPr>
            <a:r>
              <a:rPr lang="tr-TR" altLang="tr-TR" sz="3200" dirty="0">
                <a:latin typeface="+mn-lt"/>
              </a:rPr>
              <a:t>Nitel ve Nicel Araştırmalar Arasındaki Farklar</a:t>
            </a:r>
          </a:p>
        </p:txBody>
      </p:sp>
    </p:spTree>
    <p:extLst>
      <p:ext uri="{BB962C8B-B14F-4D97-AF65-F5344CB8AC3E}">
        <p14:creationId xmlns:p14="http://schemas.microsoft.com/office/powerpoint/2010/main" val="11732595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1 Başlık"/>
          <p:cNvSpPr>
            <a:spLocks noGrp="1"/>
          </p:cNvSpPr>
          <p:nvPr>
            <p:ph type="title"/>
          </p:nvPr>
        </p:nvSpPr>
        <p:spPr>
          <a:xfrm>
            <a:off x="318684" y="240778"/>
            <a:ext cx="8496944" cy="1131888"/>
          </a:xfrm>
        </p:spPr>
        <p:txBody>
          <a:bodyPr>
            <a:normAutofit/>
          </a:bodyPr>
          <a:lstStyle/>
          <a:p>
            <a:r>
              <a:rPr lang="tr-TR" altLang="tr-TR" sz="2800" dirty="0" smtClean="0">
                <a:latin typeface="Constantia" panose="02030602050306030303" pitchFamily="18" charset="0"/>
              </a:rPr>
              <a:t>Nicel Araştırmanın Avantajları / Dezavantajları</a:t>
            </a:r>
          </a:p>
        </p:txBody>
      </p:sp>
      <p:sp>
        <p:nvSpPr>
          <p:cNvPr id="5" name="4 Slayt Numarası Yer Tutucusu"/>
          <p:cNvSpPr>
            <a:spLocks noGrp="1"/>
          </p:cNvSpPr>
          <p:nvPr>
            <p:ph type="sldNum" sz="quarter" idx="12"/>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C98380CA-2F65-4512-9CC8-01E607B4B3B1}" type="slidenum">
              <a:rPr lang="tr-TR" altLang="tr-TR">
                <a:solidFill>
                  <a:srgbClr val="898989"/>
                </a:solidFill>
                <a:latin typeface="Tahoma" panose="020B0604030504040204" pitchFamily="34" charset="0"/>
              </a:rPr>
              <a:pPr/>
              <a:t>9</a:t>
            </a:fld>
            <a:endParaRPr lang="tr-TR" altLang="tr-TR">
              <a:solidFill>
                <a:srgbClr val="898989"/>
              </a:solidFill>
              <a:latin typeface="Tahoma" panose="020B0604030504040204" pitchFamily="34" charset="0"/>
            </a:endParaRPr>
          </a:p>
        </p:txBody>
      </p:sp>
      <p:graphicFrame>
        <p:nvGraphicFramePr>
          <p:cNvPr id="6" name="5 İçerik Yer Tutucusu"/>
          <p:cNvGraphicFramePr>
            <a:graphicFrameLocks/>
          </p:cNvGraphicFramePr>
          <p:nvPr>
            <p:extLst/>
          </p:nvPr>
        </p:nvGraphicFramePr>
        <p:xfrm>
          <a:off x="638093" y="1219328"/>
          <a:ext cx="7858126" cy="5125516"/>
        </p:xfrm>
        <a:graphic>
          <a:graphicData uri="http://schemas.openxmlformats.org/drawingml/2006/table">
            <a:tbl>
              <a:tblPr firstRow="1" bandRow="1">
                <a:tableStyleId>{2D5ABB26-0587-4C30-8999-92F81FD0307C}</a:tableStyleId>
              </a:tblPr>
              <a:tblGrid>
                <a:gridCol w="3929063"/>
                <a:gridCol w="3929063"/>
              </a:tblGrid>
              <a:tr h="370660">
                <a:tc>
                  <a:txBody>
                    <a:bodyPr/>
                    <a:lstStyle/>
                    <a:p>
                      <a:pPr algn="ctr"/>
                      <a:r>
                        <a:rPr lang="tr-TR" sz="1800" kern="1200" dirty="0" smtClean="0"/>
                        <a:t>Avantajları</a:t>
                      </a:r>
                      <a:endParaRPr lang="tr-TR" sz="1800" dirty="0"/>
                    </a:p>
                  </a:txBody>
                  <a:tcPr marT="45698" marB="45698"/>
                </a:tc>
                <a:tc>
                  <a:txBody>
                    <a:bodyPr/>
                    <a:lstStyle/>
                    <a:p>
                      <a:pPr algn="ctr">
                        <a:buFont typeface="Arial" pitchFamily="34" charset="0"/>
                        <a:buNone/>
                      </a:pPr>
                      <a:r>
                        <a:rPr lang="tr-TR" sz="1800" dirty="0" smtClean="0"/>
                        <a:t>Dezavantajları</a:t>
                      </a:r>
                      <a:endParaRPr lang="tr-TR" sz="1800" dirty="0"/>
                    </a:p>
                  </a:txBody>
                  <a:tcPr marT="45698" marB="45698"/>
                </a:tc>
              </a:tr>
              <a:tr h="2239190">
                <a:tc>
                  <a:txBody>
                    <a:bodyPr/>
                    <a:lstStyle/>
                    <a:p>
                      <a:pPr lvl="0">
                        <a:spcAft>
                          <a:spcPts val="600"/>
                        </a:spcAft>
                        <a:buFont typeface="Arial" pitchFamily="34" charset="0"/>
                        <a:buChar char="•"/>
                      </a:pPr>
                      <a:r>
                        <a:rPr lang="tr-TR" sz="1800" kern="1200" dirty="0" smtClean="0"/>
                        <a:t>  Genelleştirilebilir sonuçlar üretilir.</a:t>
                      </a:r>
                    </a:p>
                    <a:p>
                      <a:pPr lvl="0">
                        <a:spcAft>
                          <a:spcPts val="600"/>
                        </a:spcAft>
                        <a:buFont typeface="Arial" pitchFamily="34" charset="0"/>
                        <a:buChar char="•"/>
                      </a:pPr>
                      <a:r>
                        <a:rPr lang="tr-TR" sz="1800" kern="1200" dirty="0" smtClean="0"/>
                        <a:t>  Farklı gruplar arasında karşılaştırma yapılabilir.</a:t>
                      </a:r>
                    </a:p>
                    <a:p>
                      <a:pPr lvl="0">
                        <a:spcAft>
                          <a:spcPts val="600"/>
                        </a:spcAft>
                        <a:buFont typeface="Arial" pitchFamily="34" charset="0"/>
                        <a:buChar char="•"/>
                      </a:pPr>
                      <a:r>
                        <a:rPr lang="tr-TR" sz="1800" kern="1200" dirty="0" smtClean="0"/>
                        <a:t>  Kuramların doğruluk derecesi test edilir.</a:t>
                      </a:r>
                    </a:p>
                    <a:p>
                      <a:pPr>
                        <a:spcAft>
                          <a:spcPts val="600"/>
                        </a:spcAft>
                        <a:buFont typeface="Arial" pitchFamily="34" charset="0"/>
                        <a:buChar char="•"/>
                      </a:pPr>
                      <a:r>
                        <a:rPr lang="tr-TR" sz="1800" kern="1200" dirty="0" smtClean="0"/>
                        <a:t>  Belirli bir yapı içindeki ilişkilerin incelenmesine yarar.</a:t>
                      </a:r>
                      <a:endParaRPr lang="tr-TR" sz="1800" dirty="0"/>
                    </a:p>
                  </a:txBody>
                  <a:tcPr marT="45698" marB="45698"/>
                </a:tc>
                <a:tc>
                  <a:txBody>
                    <a:bodyPr/>
                    <a:lstStyle/>
                    <a:p>
                      <a:pPr lvl="0" algn="l">
                        <a:spcAft>
                          <a:spcPts val="600"/>
                        </a:spcAft>
                        <a:buFont typeface="Arial" pitchFamily="34" charset="0"/>
                        <a:buChar char="•"/>
                      </a:pPr>
                      <a:r>
                        <a:rPr lang="tr-TR" sz="1800" kern="1200" dirty="0" smtClean="0"/>
                        <a:t>  Mükemmel örneklem almak güçtür.</a:t>
                      </a:r>
                    </a:p>
                    <a:p>
                      <a:pPr lvl="0" algn="l">
                        <a:spcAft>
                          <a:spcPts val="600"/>
                        </a:spcAft>
                        <a:buFont typeface="Arial" pitchFamily="34" charset="0"/>
                        <a:buChar char="•"/>
                      </a:pPr>
                      <a:r>
                        <a:rPr lang="tr-TR" sz="1800" kern="1200" dirty="0" smtClean="0"/>
                        <a:t>  Yeterli sayıda veri toplamak güçtür.</a:t>
                      </a:r>
                    </a:p>
                    <a:p>
                      <a:pPr lvl="0" algn="l">
                        <a:spcAft>
                          <a:spcPts val="600"/>
                        </a:spcAft>
                        <a:buFont typeface="Arial" pitchFamily="34" charset="0"/>
                        <a:buChar char="•"/>
                      </a:pPr>
                      <a:r>
                        <a:rPr lang="tr-TR" sz="1800" kern="1200" dirty="0" smtClean="0"/>
                        <a:t>  Mükemmel ölçüm şartları her zaman sağlanamaz.</a:t>
                      </a:r>
                    </a:p>
                    <a:p>
                      <a:pPr lvl="0" algn="l">
                        <a:spcAft>
                          <a:spcPts val="600"/>
                        </a:spcAft>
                        <a:buFont typeface="Arial" pitchFamily="34" charset="0"/>
                        <a:buChar char="•"/>
                      </a:pPr>
                      <a:r>
                        <a:rPr lang="tr-TR" sz="1800" kern="1200" dirty="0" smtClean="0"/>
                        <a:t>  Ölçme aracı önyargıyı da yansıtır.</a:t>
                      </a:r>
                    </a:p>
                    <a:p>
                      <a:pPr algn="l">
                        <a:spcAft>
                          <a:spcPts val="600"/>
                        </a:spcAft>
                        <a:buFont typeface="Arial" pitchFamily="34" charset="0"/>
                        <a:buChar char="•"/>
                      </a:pPr>
                      <a:r>
                        <a:rPr lang="tr-TR" sz="1800" kern="1200" dirty="0" smtClean="0"/>
                        <a:t>  Model dışındaki verilerle ilgilenmez.</a:t>
                      </a:r>
                      <a:endParaRPr lang="tr-TR" sz="1800" dirty="0"/>
                    </a:p>
                  </a:txBody>
                  <a:tcPr marT="45698" marB="45698"/>
                </a:tc>
              </a:tr>
              <a:tr h="2239190">
                <a:tc>
                  <a:txBody>
                    <a:bodyPr/>
                    <a:lstStyle/>
                    <a:p>
                      <a:pPr lvl="0">
                        <a:spcAft>
                          <a:spcPts val="600"/>
                        </a:spcAft>
                        <a:buFont typeface="Arial" pitchFamily="34" charset="0"/>
                        <a:buChar char="•"/>
                      </a:pPr>
                      <a:r>
                        <a:rPr lang="tr-TR" sz="1800" kern="1200" dirty="0" smtClean="0"/>
                        <a:t>  Özel durumların tüm gerçekliğini yansıtır.</a:t>
                      </a:r>
                    </a:p>
                    <a:p>
                      <a:pPr lvl="0">
                        <a:spcAft>
                          <a:spcPts val="600"/>
                        </a:spcAft>
                        <a:buFont typeface="Arial" pitchFamily="34" charset="0"/>
                        <a:buChar char="•"/>
                      </a:pPr>
                      <a:r>
                        <a:rPr lang="tr-TR" sz="1800" kern="1200" dirty="0" smtClean="0"/>
                        <a:t>  Sonuçları ile kuramların üretilmesinin kolaylaştırır.</a:t>
                      </a:r>
                    </a:p>
                    <a:p>
                      <a:pPr lvl="0">
                        <a:spcAft>
                          <a:spcPts val="600"/>
                        </a:spcAft>
                        <a:buFont typeface="Arial" pitchFamily="34" charset="0"/>
                        <a:buChar char="•"/>
                      </a:pPr>
                      <a:r>
                        <a:rPr lang="tr-TR" sz="1800" kern="1200" dirty="0" smtClean="0"/>
                        <a:t>  Ortamdaki çok farklı faktörlerin anlaşılmasını sağlar.</a:t>
                      </a:r>
                    </a:p>
                    <a:p>
                      <a:pPr>
                        <a:spcAft>
                          <a:spcPts val="600"/>
                        </a:spcAft>
                        <a:buFont typeface="Arial" pitchFamily="34" charset="0"/>
                        <a:buChar char="•"/>
                      </a:pPr>
                      <a:r>
                        <a:rPr lang="tr-TR" sz="1800" kern="1200" dirty="0" smtClean="0"/>
                        <a:t>  Araştırmanın sonuçlarının uygulanabilirliği daha yüksektir.</a:t>
                      </a:r>
                      <a:endParaRPr lang="tr-TR" sz="1800" dirty="0"/>
                    </a:p>
                  </a:txBody>
                  <a:tcPr marT="45730" marB="45730"/>
                </a:tc>
                <a:tc>
                  <a:txBody>
                    <a:bodyPr/>
                    <a:lstStyle/>
                    <a:p>
                      <a:pPr lvl="0">
                        <a:spcAft>
                          <a:spcPts val="600"/>
                        </a:spcAft>
                        <a:buFont typeface="Arial" pitchFamily="34" charset="0"/>
                        <a:buChar char="•"/>
                      </a:pPr>
                      <a:r>
                        <a:rPr lang="tr-TR" sz="1800" kern="1200" dirty="0" smtClean="0"/>
                        <a:t>  Deneklerin yaşadıkları deneyimleri olduğu şekliyle ifade etmeleri zordur.</a:t>
                      </a:r>
                    </a:p>
                    <a:p>
                      <a:pPr>
                        <a:spcAft>
                          <a:spcPts val="600"/>
                        </a:spcAft>
                        <a:buFont typeface="Arial" pitchFamily="34" charset="0"/>
                        <a:buChar char="•"/>
                      </a:pPr>
                      <a:r>
                        <a:rPr lang="tr-TR" sz="1800" kern="1200" dirty="0" smtClean="0"/>
                        <a:t>  Verilerin analizinde bireylerin sahip oldukları önyargı da yer alır.</a:t>
                      </a:r>
                      <a:endParaRPr lang="tr-TR" sz="1800" dirty="0"/>
                    </a:p>
                  </a:txBody>
                  <a:tcPr marT="45730" marB="45730"/>
                </a:tc>
              </a:tr>
            </a:tbl>
          </a:graphicData>
        </a:graphic>
      </p:graphicFrame>
    </p:spTree>
    <p:extLst>
      <p:ext uri="{BB962C8B-B14F-4D97-AF65-F5344CB8AC3E}">
        <p14:creationId xmlns:p14="http://schemas.microsoft.com/office/powerpoint/2010/main" val="14741663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TotalTime>
  <Words>496</Words>
  <Application>Microsoft Office PowerPoint</Application>
  <PresentationFormat>Ekran Gösterisi (4:3)</PresentationFormat>
  <Paragraphs>109</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Arial</vt:lpstr>
      <vt:lpstr>Calibri</vt:lpstr>
      <vt:lpstr>Constantia</vt:lpstr>
      <vt:lpstr>Tahoma</vt:lpstr>
      <vt:lpstr>Ofis Teması</vt:lpstr>
      <vt:lpstr>ANT332 FİZİK ANTROPOLOJİDE ARAŞTIRMA YÖNTEM VE TEKNİKLERİ</vt:lpstr>
      <vt:lpstr>Araştırma</vt:lpstr>
      <vt:lpstr>Genel Araştırma Türleri</vt:lpstr>
      <vt:lpstr>PowerPoint Sunusu</vt:lpstr>
      <vt:lpstr>PowerPoint Sunusu</vt:lpstr>
      <vt:lpstr>PowerPoint Sunusu</vt:lpstr>
      <vt:lpstr>PowerPoint Sunusu</vt:lpstr>
      <vt:lpstr>PowerPoint Sunusu</vt:lpstr>
      <vt:lpstr>Nicel Araştırmanın Avantajları / Dezavantajları</vt:lpstr>
      <vt:lpstr>Veri toplama tekniklerine göre;</vt:lpstr>
      <vt:lpstr>Verilerin Toplanma Zamanlarına Göre;</vt:lpstr>
      <vt:lpstr>Araştırmanın Aşamaları;</vt:lpstr>
      <vt:lpstr>Düzeylerine göre araştırma türleri;</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Araştırma</dc:title>
  <dc:creator>basak koca ozer</dc:creator>
  <cp:lastModifiedBy>Başak</cp:lastModifiedBy>
  <cp:revision>12</cp:revision>
  <dcterms:created xsi:type="dcterms:W3CDTF">2017-11-15T09:55:47Z</dcterms:created>
  <dcterms:modified xsi:type="dcterms:W3CDTF">2020-02-07T07:33:01Z</dcterms:modified>
</cp:coreProperties>
</file>