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57" r:id="rId3"/>
    <p:sldId id="258" r:id="rId4"/>
    <p:sldId id="259" r:id="rId5"/>
    <p:sldId id="260" r:id="rId6"/>
    <p:sldId id="261" r:id="rId7"/>
    <p:sldId id="262" r:id="rId8"/>
    <p:sldId id="263" r:id="rId9"/>
    <p:sldId id="268" r:id="rId10"/>
    <p:sldId id="269" r:id="rId11"/>
    <p:sldId id="270" r:id="rId12"/>
    <p:sldId id="271" r:id="rId13"/>
    <p:sldId id="272" r:id="rId14"/>
    <p:sldId id="361" r:id="rId15"/>
    <p:sldId id="273" r:id="rId16"/>
    <p:sldId id="274" r:id="rId17"/>
    <p:sldId id="275" r:id="rId18"/>
    <p:sldId id="276" r:id="rId19"/>
    <p:sldId id="277" r:id="rId20"/>
    <p:sldId id="278" r:id="rId21"/>
    <p:sldId id="279" r:id="rId22"/>
    <p:sldId id="280" r:id="rId23"/>
    <p:sldId id="337" r:id="rId24"/>
    <p:sldId id="338" r:id="rId25"/>
    <p:sldId id="339" r:id="rId26"/>
    <p:sldId id="340" r:id="rId27"/>
    <p:sldId id="341" r:id="rId28"/>
    <p:sldId id="342" r:id="rId29"/>
    <p:sldId id="343" r:id="rId30"/>
    <p:sldId id="344" r:id="rId31"/>
    <p:sldId id="345" r:id="rId32"/>
    <p:sldId id="346" r:id="rId33"/>
    <p:sldId id="347" r:id="rId34"/>
    <p:sldId id="348" r:id="rId35"/>
    <p:sldId id="349" r:id="rId36"/>
    <p:sldId id="350" r:id="rId37"/>
    <p:sldId id="351" r:id="rId38"/>
    <p:sldId id="352" r:id="rId39"/>
    <p:sldId id="353" r:id="rId40"/>
    <p:sldId id="354" r:id="rId41"/>
    <p:sldId id="355" r:id="rId42"/>
    <p:sldId id="356" r:id="rId43"/>
    <p:sldId id="358" r:id="rId44"/>
    <p:sldId id="360" r:id="rId4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969C49-6CFD-460C-9326-7075C6FF16CF}" type="datetimeFigureOut">
              <a:rPr lang="tr-TR" smtClean="0"/>
              <a:t>1.11.2020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8C33C3-A953-41F4-81C1-9E49EE1B9615}" type="slidenum">
              <a:rPr lang="tr-TR" smtClean="0"/>
              <a:t>‹#›</a:t>
            </a:fld>
            <a:endParaRPr lang="tr-TR"/>
          </a:p>
        </p:txBody>
      </p:sp>
    </p:spTree>
    <p:extLst>
      <p:ext uri="{BB962C8B-B14F-4D97-AF65-F5344CB8AC3E}">
        <p14:creationId xmlns:p14="http://schemas.microsoft.com/office/powerpoint/2010/main" val="1930667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69F66FF-88C5-415F-B7B6-83CED57BD7AF}"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998440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69F66FF-88C5-415F-B7B6-83CED57BD7AF}"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4239017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69F66FF-88C5-415F-B7B6-83CED57BD7AF}"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1713370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69F66FF-88C5-415F-B7B6-83CED57BD7AF}"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807988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69F66FF-88C5-415F-B7B6-83CED57BD7AF}"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2406865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69F66FF-88C5-415F-B7B6-83CED57BD7AF}"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3561000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69F66FF-88C5-415F-B7B6-83CED57BD7AF}"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41137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69F66FF-88C5-415F-B7B6-83CED57BD7AF}"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174484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69F66FF-88C5-415F-B7B6-83CED57BD7AF}"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693512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69F66FF-88C5-415F-B7B6-83CED57BD7AF}"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103339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69F66FF-88C5-415F-B7B6-83CED57BD7AF}"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B6F47D-B85D-49F9-A0F4-07A16ECDD8A7}" type="slidenum">
              <a:rPr lang="tr-TR" smtClean="0"/>
              <a:t>‹#›</a:t>
            </a:fld>
            <a:endParaRPr lang="tr-TR"/>
          </a:p>
        </p:txBody>
      </p:sp>
    </p:spTree>
    <p:extLst>
      <p:ext uri="{BB962C8B-B14F-4D97-AF65-F5344CB8AC3E}">
        <p14:creationId xmlns:p14="http://schemas.microsoft.com/office/powerpoint/2010/main" val="4029962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F66FF-88C5-415F-B7B6-83CED57BD7AF}"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B6F47D-B85D-49F9-A0F4-07A16ECDD8A7}" type="slidenum">
              <a:rPr lang="tr-TR" smtClean="0"/>
              <a:t>‹#›</a:t>
            </a:fld>
            <a:endParaRPr lang="tr-TR"/>
          </a:p>
        </p:txBody>
      </p:sp>
    </p:spTree>
    <p:extLst>
      <p:ext uri="{BB962C8B-B14F-4D97-AF65-F5344CB8AC3E}">
        <p14:creationId xmlns:p14="http://schemas.microsoft.com/office/powerpoint/2010/main" val="3072448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b="1" i="1" dirty="0" smtClean="0"/>
              <a:t>DOĞUM ÖNCESİ GELİŞİM</a:t>
            </a:r>
            <a:endParaRPr lang="tr-TR" sz="5400" b="1" i="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65929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200000"/>
              </a:lnSpc>
            </a:pPr>
            <a:r>
              <a:rPr lang="tr-TR" dirty="0">
                <a:latin typeface="Times New Roman" panose="02020603050405020304" pitchFamily="18" charset="0"/>
                <a:ea typeface="Calibri" panose="020F0502020204030204" pitchFamily="34" charset="0"/>
              </a:rPr>
              <a:t>Dördüncü haftadan sonra embriyoda hızlı bir büyüme gözlenir. Embriyoda beyin ve omurilik dokusu oluşmaya ve kalp atmaya başlar. Kalbin bölümleri belirgindir, kan dolaşımı başlar, </a:t>
            </a:r>
            <a:r>
              <a:rPr lang="tr-TR" dirty="0" err="1">
                <a:latin typeface="Times New Roman" panose="02020603050405020304" pitchFamily="18" charset="0"/>
                <a:ea typeface="Calibri" panose="020F0502020204030204" pitchFamily="34" charset="0"/>
              </a:rPr>
              <a:t>spinal</a:t>
            </a:r>
            <a:r>
              <a:rPr lang="tr-TR" dirty="0">
                <a:latin typeface="Times New Roman" panose="02020603050405020304" pitchFamily="18" charset="0"/>
                <a:ea typeface="Calibri" panose="020F0502020204030204" pitchFamily="34" charset="0"/>
              </a:rPr>
              <a:t> </a:t>
            </a:r>
            <a:r>
              <a:rPr lang="tr-TR" dirty="0" err="1">
                <a:latin typeface="Times New Roman" panose="02020603050405020304" pitchFamily="18" charset="0"/>
                <a:ea typeface="Calibri" panose="020F0502020204030204" pitchFamily="34" charset="0"/>
              </a:rPr>
              <a:t>kord</a:t>
            </a:r>
            <a:r>
              <a:rPr lang="tr-TR" dirty="0">
                <a:latin typeface="Times New Roman" panose="02020603050405020304" pitchFamily="18" charset="0"/>
                <a:ea typeface="Calibri" panose="020F0502020204030204" pitchFamily="34" charset="0"/>
              </a:rPr>
              <a:t> gelişir. Embriyonun boyu 5 mm </a:t>
            </a:r>
            <a:r>
              <a:rPr lang="tr-TR" dirty="0" smtClean="0">
                <a:latin typeface="Times New Roman" panose="02020603050405020304" pitchFamily="18" charset="0"/>
                <a:ea typeface="Calibri" panose="020F0502020204030204" pitchFamily="34" charset="0"/>
              </a:rPr>
              <a:t>kadardır</a:t>
            </a:r>
            <a:endParaRPr lang="tr-TR" dirty="0"/>
          </a:p>
        </p:txBody>
      </p:sp>
    </p:spTree>
    <p:extLst>
      <p:ext uri="{BB962C8B-B14F-4D97-AF65-F5344CB8AC3E}">
        <p14:creationId xmlns:p14="http://schemas.microsoft.com/office/powerpoint/2010/main" val="107534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nSpc>
                <a:spcPct val="150000"/>
              </a:lnSpc>
            </a:pPr>
            <a:r>
              <a:rPr lang="tr-TR" dirty="0" err="1">
                <a:latin typeface="Times New Roman" panose="02020603050405020304" pitchFamily="18" charset="0"/>
                <a:ea typeface="Calibri" panose="020F0502020204030204" pitchFamily="34" charset="0"/>
              </a:rPr>
              <a:t>Umblikal</a:t>
            </a:r>
            <a:r>
              <a:rPr lang="tr-TR" dirty="0">
                <a:latin typeface="Times New Roman" panose="02020603050405020304" pitchFamily="18" charset="0"/>
                <a:ea typeface="Calibri" panose="020F0502020204030204" pitchFamily="34" charset="0"/>
              </a:rPr>
              <a:t> </a:t>
            </a:r>
            <a:r>
              <a:rPr lang="tr-TR" dirty="0" err="1">
                <a:latin typeface="Times New Roman" panose="02020603050405020304" pitchFamily="18" charset="0"/>
                <a:ea typeface="Calibri" panose="020F0502020204030204" pitchFamily="34" charset="0"/>
              </a:rPr>
              <a:t>kord</a:t>
            </a:r>
            <a:r>
              <a:rPr lang="tr-TR" dirty="0">
                <a:latin typeface="Times New Roman" panose="02020603050405020304" pitchFamily="18" charset="0"/>
                <a:ea typeface="Calibri" panose="020F0502020204030204" pitchFamily="34" charset="0"/>
              </a:rPr>
              <a:t>, gözler, kulak, burun, ağız, kol ve bacaklar, el ve ayak parmakları ve tırnaklar taslaklar halinde ortaya çıkar</a:t>
            </a:r>
            <a:r>
              <a:rPr lang="tr-TR" dirty="0" smtClean="0">
                <a:latin typeface="Times New Roman" panose="02020603050405020304" pitchFamily="18" charset="0"/>
                <a:ea typeface="Calibri" panose="020F0502020204030204" pitchFamily="34" charset="0"/>
              </a:rPr>
              <a:t>.</a:t>
            </a:r>
          </a:p>
          <a:p>
            <a:pPr>
              <a:lnSpc>
                <a:spcPct val="150000"/>
              </a:lnSpc>
            </a:pPr>
            <a:r>
              <a:rPr lang="tr-TR" dirty="0" smtClean="0">
                <a:latin typeface="Times New Roman" panose="02020603050405020304" pitchFamily="18" charset="0"/>
                <a:ea typeface="Calibri" panose="020F0502020204030204" pitchFamily="34" charset="0"/>
              </a:rPr>
              <a:t> </a:t>
            </a:r>
            <a:r>
              <a:rPr lang="tr-TR" dirty="0">
                <a:latin typeface="Times New Roman" panose="02020603050405020304" pitchFamily="18" charset="0"/>
                <a:ea typeface="Calibri" panose="020F0502020204030204" pitchFamily="34" charset="0"/>
              </a:rPr>
              <a:t>Altıncı haftanın sonunda embriyonun boyu yaklaşık 22-24 mm kadardır. </a:t>
            </a:r>
            <a:endParaRPr lang="tr-TR" dirty="0" smtClean="0">
              <a:latin typeface="Times New Roman" panose="02020603050405020304" pitchFamily="18" charset="0"/>
              <a:ea typeface="Calibri" panose="020F0502020204030204" pitchFamily="34" charset="0"/>
            </a:endParaRPr>
          </a:p>
          <a:p>
            <a:pPr>
              <a:lnSpc>
                <a:spcPct val="150000"/>
              </a:lnSpc>
            </a:pPr>
            <a:r>
              <a:rPr lang="tr-TR" dirty="0" smtClean="0">
                <a:latin typeface="Times New Roman" panose="02020603050405020304" pitchFamily="18" charset="0"/>
                <a:ea typeface="Calibri" panose="020F0502020204030204" pitchFamily="34" charset="0"/>
              </a:rPr>
              <a:t>Yedinci </a:t>
            </a:r>
            <a:r>
              <a:rPr lang="tr-TR" dirty="0">
                <a:latin typeface="Times New Roman" panose="02020603050405020304" pitchFamily="18" charset="0"/>
                <a:ea typeface="Calibri" panose="020F0502020204030204" pitchFamily="34" charset="0"/>
              </a:rPr>
              <a:t>haftanın sonunda ilk vücut hareketleri başlar, ancak anne tarafından hissedilmesi 16-20. haftaları bulur. Kalp gelişmekte olan organlara kan pompalamaya devam eder. </a:t>
            </a:r>
            <a:endParaRPr lang="tr-TR" dirty="0" smtClean="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15331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lvl="0">
              <a:lnSpc>
                <a:spcPct val="150000"/>
              </a:lnSpc>
            </a:pPr>
            <a:r>
              <a:rPr lang="tr-TR" sz="2600" dirty="0" smtClean="0">
                <a:solidFill>
                  <a:prstClr val="black"/>
                </a:solidFill>
                <a:latin typeface="Times New Roman" panose="02020603050405020304" pitchFamily="18" charset="0"/>
                <a:ea typeface="Calibri" panose="020F0502020204030204" pitchFamily="34" charset="0"/>
              </a:rPr>
              <a:t>Sekizinci </a:t>
            </a:r>
            <a:r>
              <a:rPr lang="tr-TR" sz="2600" dirty="0">
                <a:solidFill>
                  <a:prstClr val="black"/>
                </a:solidFill>
                <a:latin typeface="Times New Roman" panose="02020603050405020304" pitchFamily="18" charset="0"/>
                <a:ea typeface="Calibri" panose="020F0502020204030204" pitchFamily="34" charset="0"/>
              </a:rPr>
              <a:t>haftada embriyonun dil, dudak, diş, damak ve akciğer yapısı oluşmaya başlar</a:t>
            </a:r>
            <a:r>
              <a:rPr lang="tr-TR" sz="2600" dirty="0" smtClean="0">
                <a:solidFill>
                  <a:prstClr val="black"/>
                </a:solidFill>
                <a:latin typeface="Times New Roman" panose="02020603050405020304" pitchFamily="18" charset="0"/>
                <a:ea typeface="Calibri" panose="020F0502020204030204" pitchFamily="34" charset="0"/>
              </a:rPr>
              <a:t>.</a:t>
            </a:r>
          </a:p>
          <a:p>
            <a:pPr lvl="0">
              <a:lnSpc>
                <a:spcPct val="150000"/>
              </a:lnSpc>
            </a:pPr>
            <a:r>
              <a:rPr lang="tr-TR" sz="2600" dirty="0" smtClean="0">
                <a:solidFill>
                  <a:prstClr val="black"/>
                </a:solidFill>
                <a:latin typeface="Times New Roman" panose="02020603050405020304" pitchFamily="18" charset="0"/>
                <a:ea typeface="Calibri" panose="020F0502020204030204" pitchFamily="34" charset="0"/>
              </a:rPr>
              <a:t> </a:t>
            </a:r>
            <a:r>
              <a:rPr lang="tr-TR" dirty="0">
                <a:solidFill>
                  <a:prstClr val="black"/>
                </a:solidFill>
                <a:latin typeface="Times New Roman" panose="02020603050405020304" pitchFamily="18" charset="0"/>
                <a:ea typeface="Calibri" panose="020F0502020204030204" pitchFamily="34" charset="0"/>
              </a:rPr>
              <a:t>Kıkırdak şeklinde olan iskelet yapısı taslak olarak hazırdır. Dokuzuncu haftada embriyo 4 gr ağırlığında ve 4 cm boyundadır. Onuncu haftanın sonuna doğru böbrekler idrar, karaciğer kan üretimi görevini üstlenir. </a:t>
            </a:r>
            <a:endParaRPr lang="tr-TR" dirty="0" smtClean="0">
              <a:latin typeface="Times New Roman" panose="02020603050405020304" pitchFamily="18" charset="0"/>
              <a:ea typeface="Calibri" panose="020F0502020204030204" pitchFamily="34" charset="0"/>
            </a:endParaRPr>
          </a:p>
          <a:p>
            <a:pPr>
              <a:lnSpc>
                <a:spcPct val="150000"/>
              </a:lnSpc>
            </a:pPr>
            <a:r>
              <a:rPr lang="tr-TR" dirty="0" smtClean="0">
                <a:latin typeface="Times New Roman" panose="02020603050405020304" pitchFamily="18" charset="0"/>
                <a:ea typeface="Calibri" panose="020F0502020204030204" pitchFamily="34" charset="0"/>
              </a:rPr>
              <a:t>On </a:t>
            </a:r>
            <a:r>
              <a:rPr lang="tr-TR" dirty="0">
                <a:latin typeface="Times New Roman" panose="02020603050405020304" pitchFamily="18" charset="0"/>
                <a:ea typeface="Calibri" panose="020F0502020204030204" pitchFamily="34" charset="0"/>
              </a:rPr>
              <a:t>birinci haftanın sonunda organ gelişimi büyük ölçüde tamamlanır. El ve ayak parmakları arasındaki perdeler ortadan kalkar. </a:t>
            </a:r>
            <a:endParaRPr lang="tr-TR" dirty="0"/>
          </a:p>
        </p:txBody>
      </p:sp>
    </p:spTree>
    <p:extLst>
      <p:ext uri="{BB962C8B-B14F-4D97-AF65-F5344CB8AC3E}">
        <p14:creationId xmlns:p14="http://schemas.microsoft.com/office/powerpoint/2010/main" val="3319690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Üçüncü aydan itibaren </a:t>
            </a:r>
            <a:r>
              <a:rPr lang="tr-TR" dirty="0" err="1">
                <a:latin typeface="Times New Roman" panose="02020603050405020304" pitchFamily="18" charset="0"/>
                <a:ea typeface="Calibri" panose="020F0502020204030204" pitchFamily="34" charset="0"/>
                <a:cs typeface="Times New Roman" panose="02020603050405020304" pitchFamily="18" charset="0"/>
              </a:rPr>
              <a:t>embriyonel</a:t>
            </a:r>
            <a:r>
              <a:rPr lang="tr-TR" dirty="0">
                <a:latin typeface="Times New Roman" panose="02020603050405020304" pitchFamily="18" charset="0"/>
                <a:ea typeface="Calibri" panose="020F0502020204030204" pitchFamily="34" charset="0"/>
                <a:cs typeface="Times New Roman" panose="02020603050405020304" pitchFamily="18" charset="0"/>
              </a:rPr>
              <a:t> dönem biter ve </a:t>
            </a:r>
            <a:r>
              <a:rPr lang="tr-TR" dirty="0" err="1">
                <a:latin typeface="Times New Roman" panose="02020603050405020304" pitchFamily="18" charset="0"/>
                <a:ea typeface="Calibri" panose="020F0502020204030204" pitchFamily="34" charset="0"/>
                <a:cs typeface="Times New Roman" panose="02020603050405020304" pitchFamily="18" charset="0"/>
              </a:rPr>
              <a:t>fetal</a:t>
            </a:r>
            <a:r>
              <a:rPr lang="tr-TR" dirty="0">
                <a:latin typeface="Times New Roman" panose="02020603050405020304" pitchFamily="18" charset="0"/>
                <a:ea typeface="Calibri" panose="020F0502020204030204" pitchFamily="34" charset="0"/>
                <a:cs typeface="Times New Roman" panose="02020603050405020304" pitchFamily="18" charset="0"/>
              </a:rPr>
              <a:t> dönem başlar. </a:t>
            </a:r>
            <a:r>
              <a:rPr lang="tr-TR" dirty="0" err="1">
                <a:latin typeface="Times New Roman" panose="02020603050405020304" pitchFamily="18" charset="0"/>
                <a:ea typeface="Calibri" panose="020F0502020204030204" pitchFamily="34" charset="0"/>
                <a:cs typeface="Times New Roman" panose="02020603050405020304" pitchFamily="18" charset="0"/>
              </a:rPr>
              <a:t>Embriyonel</a:t>
            </a:r>
            <a:r>
              <a:rPr lang="tr-TR" dirty="0">
                <a:latin typeface="Times New Roman" panose="02020603050405020304" pitchFamily="18" charset="0"/>
                <a:ea typeface="Calibri" panose="020F0502020204030204" pitchFamily="34" charset="0"/>
                <a:cs typeface="Times New Roman" panose="02020603050405020304" pitchFamily="18" charset="0"/>
              </a:rPr>
              <a:t> dönemde oluşan vücut yapıları büyümeye, gelişmeye ve olgunlaşmaya devam eder.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6858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150000"/>
              </a:lnSpc>
            </a:pPr>
            <a:r>
              <a:rPr lang="tr-TR" b="1" dirty="0">
                <a:solidFill>
                  <a:prstClr val="black"/>
                </a:solidFill>
                <a:latin typeface="Times New Roman" panose="02020603050405020304" pitchFamily="18" charset="0"/>
                <a:ea typeface="Calibri" panose="020F0502020204030204" pitchFamily="34" charset="0"/>
              </a:rPr>
              <a:t>Üçüncü ay (12-16. hafta):</a:t>
            </a:r>
            <a:r>
              <a:rPr lang="tr-TR" dirty="0">
                <a:solidFill>
                  <a:prstClr val="black"/>
                </a:solidFill>
                <a:latin typeface="Times New Roman" panose="02020603050405020304" pitchFamily="18" charset="0"/>
                <a:ea typeface="Calibri" panose="020F0502020204030204" pitchFamily="34" charset="0"/>
              </a:rPr>
              <a:t> On ikinci haftada </a:t>
            </a:r>
            <a:r>
              <a:rPr lang="tr-TR" dirty="0" err="1">
                <a:solidFill>
                  <a:prstClr val="black"/>
                </a:solidFill>
                <a:latin typeface="Times New Roman" panose="02020603050405020304" pitchFamily="18" charset="0"/>
                <a:ea typeface="Calibri" panose="020F0502020204030204" pitchFamily="34" charset="0"/>
              </a:rPr>
              <a:t>fetusun</a:t>
            </a:r>
            <a:r>
              <a:rPr lang="tr-TR" dirty="0">
                <a:solidFill>
                  <a:prstClr val="black"/>
                </a:solidFill>
                <a:latin typeface="Times New Roman" panose="02020603050405020304" pitchFamily="18" charset="0"/>
                <a:ea typeface="Calibri" panose="020F0502020204030204" pitchFamily="34" charset="0"/>
              </a:rPr>
              <a:t> tüm organları vardır ve bu haftadan sonra hacim olarak büyümeye devam eder. </a:t>
            </a:r>
            <a:r>
              <a:rPr lang="tr-TR" dirty="0" err="1">
                <a:solidFill>
                  <a:prstClr val="black"/>
                </a:solidFill>
                <a:latin typeface="Times New Roman" panose="02020603050405020304" pitchFamily="18" charset="0"/>
                <a:ea typeface="Calibri" panose="020F0502020204030204" pitchFamily="34" charset="0"/>
              </a:rPr>
              <a:t>Fetusun</a:t>
            </a:r>
            <a:r>
              <a:rPr lang="tr-TR" dirty="0">
                <a:solidFill>
                  <a:prstClr val="black"/>
                </a:solidFill>
                <a:latin typeface="Times New Roman" panose="02020603050405020304" pitchFamily="18" charset="0"/>
                <a:ea typeface="Calibri" panose="020F0502020204030204" pitchFamily="34" charset="0"/>
              </a:rPr>
              <a:t> ağırlığı 14 gr, boyu yaklaşık olarak altı-yedi cm’dir. Saç ve tırnaklar uzamaya başlar. Ses tellerinin oluşumu, insülin hormonunun üretimi, akciğerlerin solunum hareketleri yapması yaklaşık olarak 13. haftaya denk gelir. </a:t>
            </a:r>
            <a:endParaRPr lang="tr-TR" dirty="0">
              <a:solidFill>
                <a:prstClr val="black"/>
              </a:solidFill>
            </a:endParaRPr>
          </a:p>
          <a:p>
            <a:pPr>
              <a:lnSpc>
                <a:spcPct val="150000"/>
              </a:lnSpc>
            </a:pPr>
            <a:endParaRPr lang="tr-TR" dirty="0"/>
          </a:p>
        </p:txBody>
      </p:sp>
    </p:spTree>
    <p:extLst>
      <p:ext uri="{BB962C8B-B14F-4D97-AF65-F5344CB8AC3E}">
        <p14:creationId xmlns:p14="http://schemas.microsoft.com/office/powerpoint/2010/main" val="3950078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0"/>
              </a:spcAft>
              <a:tabLst>
                <a:tab pos="5292725"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Yüz belirginleşmeye başlar. On dördüncü haftada kalp sesleri özel cihazla (</a:t>
            </a:r>
            <a:r>
              <a:rPr lang="tr-TR" dirty="0" err="1">
                <a:latin typeface="Times New Roman" panose="02020603050405020304" pitchFamily="18" charset="0"/>
                <a:ea typeface="Calibri" panose="020F0502020204030204" pitchFamily="34" charset="0"/>
                <a:cs typeface="Times New Roman" panose="02020603050405020304" pitchFamily="18" charset="0"/>
              </a:rPr>
              <a:t>Doppler</a:t>
            </a:r>
            <a:r>
              <a:rPr lang="tr-TR" dirty="0">
                <a:latin typeface="Times New Roman" panose="02020603050405020304" pitchFamily="18" charset="0"/>
                <a:ea typeface="Calibri" panose="020F0502020204030204" pitchFamily="34" charset="0"/>
                <a:cs typeface="Times New Roman" panose="02020603050405020304" pitchFamily="18" charset="0"/>
              </a:rPr>
              <a:t>) duyulabilir. Kemik ve kas dokusu ve </a:t>
            </a:r>
            <a:r>
              <a:rPr lang="tr-TR" dirty="0" err="1">
                <a:latin typeface="Times New Roman" panose="02020603050405020304" pitchFamily="18" charset="0"/>
                <a:ea typeface="Calibri" panose="020F0502020204030204" pitchFamily="34" charset="0"/>
                <a:cs typeface="Times New Roman" panose="02020603050405020304" pitchFamily="18" charset="0"/>
              </a:rPr>
              <a:t>lanugo</a:t>
            </a:r>
            <a:r>
              <a:rPr lang="tr-TR" dirty="0">
                <a:latin typeface="Times New Roman" panose="02020603050405020304" pitchFamily="18" charset="0"/>
                <a:ea typeface="Calibri" panose="020F0502020204030204" pitchFamily="34" charset="0"/>
                <a:cs typeface="Times New Roman" panose="02020603050405020304" pitchFamily="18" charset="0"/>
              </a:rPr>
              <a:t> tüyleri, 15. haftadan sonra gelişmeye başlar. Dış </a:t>
            </a:r>
            <a:r>
              <a:rPr lang="tr-TR" dirty="0" err="1">
                <a:latin typeface="Times New Roman" panose="02020603050405020304" pitchFamily="18" charset="0"/>
                <a:ea typeface="Calibri" panose="020F0502020204030204" pitchFamily="34" charset="0"/>
                <a:cs typeface="Times New Roman" panose="02020603050405020304" pitchFamily="18" charset="0"/>
              </a:rPr>
              <a:t>genital</a:t>
            </a:r>
            <a:r>
              <a:rPr lang="tr-TR" dirty="0">
                <a:latin typeface="Times New Roman" panose="02020603050405020304" pitchFamily="18" charset="0"/>
                <a:ea typeface="Calibri" panose="020F0502020204030204" pitchFamily="34" charset="0"/>
                <a:cs typeface="Times New Roman" panose="02020603050405020304" pitchFamily="18" charset="0"/>
              </a:rPr>
              <a:t> organlar gelişimini tamamlamıştır. Ancak, erkek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testis ve penisinin görülmesi sonucu cinsiyet ayırt edilebilir. </a:t>
            </a:r>
            <a:r>
              <a:rPr lang="tr-TR" dirty="0" err="1">
                <a:latin typeface="Times New Roman" panose="02020603050405020304" pitchFamily="18" charset="0"/>
                <a:ea typeface="Calibri" panose="020F0502020204030204" pitchFamily="34" charset="0"/>
                <a:cs typeface="Times New Roman" panose="02020603050405020304" pitchFamily="18" charset="0"/>
              </a:rPr>
              <a:t>Fetus</a:t>
            </a:r>
            <a:r>
              <a:rPr lang="tr-TR" dirty="0">
                <a:latin typeface="Times New Roman" panose="02020603050405020304" pitchFamily="18" charset="0"/>
                <a:ea typeface="Calibri" panose="020F0502020204030204" pitchFamily="34" charset="0"/>
                <a:cs typeface="Times New Roman" panose="02020603050405020304" pitchFamily="18" charset="0"/>
              </a:rPr>
              <a:t> kendiliğinden hareketler yapmaya başlar.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1053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0"/>
              </a:spcAft>
              <a:tabLst>
                <a:tab pos="5292725"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Dördüncü ay (16-20. hafta):</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hareketleri anne tarafından hissedilebilir. On altıncı haftanın sonunda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ortalama boyu 12 cm, ağırlığı 110 gr kadardır. On yedinci haftada emme, yutma ve göz kırpma refleksleri ortaya çıkar ve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kemiklerinde kalsiyum depolanmaya başlar. On sekizinci haftada </a:t>
            </a:r>
            <a:r>
              <a:rPr lang="tr-TR" dirty="0" err="1">
                <a:latin typeface="Times New Roman" panose="02020603050405020304" pitchFamily="18" charset="0"/>
                <a:ea typeface="Calibri" panose="020F0502020204030204" pitchFamily="34" charset="0"/>
                <a:cs typeface="Times New Roman" panose="02020603050405020304" pitchFamily="18" charset="0"/>
              </a:rPr>
              <a:t>mekonyum</a:t>
            </a:r>
            <a:r>
              <a:rPr lang="tr-TR" dirty="0">
                <a:latin typeface="Times New Roman" panose="02020603050405020304" pitchFamily="18" charset="0"/>
                <a:ea typeface="Calibri" panose="020F0502020204030204" pitchFamily="34" charset="0"/>
                <a:cs typeface="Times New Roman" panose="02020603050405020304" pitchFamily="18" charset="0"/>
              </a:rPr>
              <a:t> olarak adlandırılan ilk dışkı bağırsaklarda oluşur. Beyaz renkte, krem kıvamında, cildi kaplayan ve koruyan madde olan </a:t>
            </a:r>
            <a:r>
              <a:rPr lang="tr-TR" dirty="0" err="1">
                <a:latin typeface="Times New Roman" panose="02020603050405020304" pitchFamily="18" charset="0"/>
                <a:ea typeface="Calibri" panose="020F0502020204030204" pitchFamily="34" charset="0"/>
                <a:cs typeface="Times New Roman" panose="02020603050405020304" pitchFamily="18" charset="0"/>
              </a:rPr>
              <a:t>verniks</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kazeoza</a:t>
            </a:r>
            <a:r>
              <a:rPr lang="tr-TR" dirty="0">
                <a:latin typeface="Times New Roman" panose="02020603050405020304" pitchFamily="18" charset="0"/>
                <a:ea typeface="Calibri" panose="020F0502020204030204" pitchFamily="34" charset="0"/>
                <a:cs typeface="Times New Roman" panose="02020603050405020304" pitchFamily="18" charset="0"/>
              </a:rPr>
              <a:t> 19. haftada üretilmeye başlar.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7779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lnSpc>
                <a:spcPct val="150000"/>
              </a:lnSpc>
              <a:spcAft>
                <a:spcPts val="0"/>
              </a:spcAft>
              <a:tabLst>
                <a:tab pos="5292725"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Beşinci ay (20-24. hafta):</a:t>
            </a:r>
            <a:r>
              <a:rPr lang="tr-TR" dirty="0">
                <a:latin typeface="Times New Roman" panose="02020603050405020304" pitchFamily="18" charset="0"/>
                <a:ea typeface="Calibri" panose="020F0502020204030204" pitchFamily="34" charset="0"/>
                <a:cs typeface="Times New Roman" panose="02020603050405020304" pitchFamily="18" charset="0"/>
              </a:rPr>
              <a:t> Yirminci hafta gebeliğin orta noktasıdır.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boyu 25 cm, ağırlığı 400-450 gr kadardır. Yirmi birinci haftada kalp kası güçlüdür ve daha güçlü kan pompalar. Cildi kalınlaşır </a:t>
            </a:r>
            <a:r>
              <a:rPr lang="tr-TR" dirty="0" err="1">
                <a:latin typeface="Times New Roman" panose="02020603050405020304" pitchFamily="18" charset="0"/>
                <a:ea typeface="Calibri" panose="020F0502020204030204" pitchFamily="34" charset="0"/>
                <a:cs typeface="Times New Roman" panose="02020603050405020304" pitchFamily="18" charset="0"/>
              </a:rPr>
              <a:t>lanugo</a:t>
            </a:r>
            <a:r>
              <a:rPr lang="tr-TR" dirty="0">
                <a:latin typeface="Times New Roman" panose="02020603050405020304" pitchFamily="18" charset="0"/>
                <a:ea typeface="Calibri" panose="020F0502020204030204" pitchFamily="34" charset="0"/>
                <a:cs typeface="Times New Roman" panose="02020603050405020304" pitchFamily="18" charset="0"/>
              </a:rPr>
              <a:t> tüyleri tüm vücut yüzeyini kaplar. Yirmi ikinci haftada </a:t>
            </a:r>
            <a:r>
              <a:rPr lang="tr-TR" dirty="0" err="1">
                <a:latin typeface="Times New Roman" panose="02020603050405020304" pitchFamily="18" charset="0"/>
                <a:ea typeface="Calibri" panose="020F0502020204030204" pitchFamily="34" charset="0"/>
                <a:cs typeface="Times New Roman" panose="02020603050405020304" pitchFamily="18" charset="0"/>
              </a:rPr>
              <a:t>fetus</a:t>
            </a:r>
            <a:r>
              <a:rPr lang="tr-TR" dirty="0">
                <a:latin typeface="Times New Roman" panose="02020603050405020304" pitchFamily="18" charset="0"/>
                <a:ea typeface="Calibri" panose="020F0502020204030204" pitchFamily="34" charset="0"/>
                <a:cs typeface="Times New Roman" panose="02020603050405020304" pitchFamily="18" charset="0"/>
              </a:rPr>
              <a:t> insanın ufak bir modelidir.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orta kulak kemikleri 23-24. haftalarda gelişimi tamamlar ve sesler işitme merkezine iletir. İşitme duyusuna ek olarak koku, tat, görme ve dokunma duyuları aktif hale gelmeye başlar.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292725"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872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0"/>
              </a:spcAft>
              <a:tabLst>
                <a:tab pos="5292725"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Altıncı ay (24-28. hafta):</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boyu 28-30 cm, ağırlığı 550-650 gr kadardır. Cildi buruşuktur, yağ depolanmaya başlar. Baş halen gövdeye oranla oldukça büyüktür. Göz hareketleri başlayan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kaş ve kirpikleri fark edilir. Yirmi altıncı haftada akciğerlerin yüzey gerilimini azaltıp oksijen taşınmasını kolaylaştıran </a:t>
            </a:r>
            <a:r>
              <a:rPr lang="tr-TR" dirty="0" err="1">
                <a:latin typeface="Times New Roman" panose="02020603050405020304" pitchFamily="18" charset="0"/>
                <a:ea typeface="Calibri" panose="020F0502020204030204" pitchFamily="34" charset="0"/>
                <a:cs typeface="Times New Roman" panose="02020603050405020304" pitchFamily="18" charset="0"/>
              </a:rPr>
              <a:t>surfaktan</a:t>
            </a:r>
            <a:r>
              <a:rPr lang="tr-TR" dirty="0">
                <a:latin typeface="Times New Roman" panose="02020603050405020304" pitchFamily="18" charset="0"/>
                <a:ea typeface="Calibri" panose="020F0502020204030204" pitchFamily="34" charset="0"/>
                <a:cs typeface="Times New Roman" panose="02020603050405020304" pitchFamily="18" charset="0"/>
              </a:rPr>
              <a:t> üretilmeye başlar. Akciğerlerde </a:t>
            </a:r>
            <a:r>
              <a:rPr lang="tr-TR" dirty="0" err="1">
                <a:latin typeface="Times New Roman" panose="02020603050405020304" pitchFamily="18" charset="0"/>
                <a:ea typeface="Calibri" panose="020F0502020204030204" pitchFamily="34" charset="0"/>
                <a:cs typeface="Times New Roman" panose="02020603050405020304" pitchFamily="18" charset="0"/>
              </a:rPr>
              <a:t>surfaktan</a:t>
            </a:r>
            <a:r>
              <a:rPr lang="tr-TR" dirty="0">
                <a:latin typeface="Times New Roman" panose="02020603050405020304" pitchFamily="18" charset="0"/>
                <a:ea typeface="Calibri" panose="020F0502020204030204" pitchFamily="34" charset="0"/>
                <a:cs typeface="Times New Roman" panose="02020603050405020304" pitchFamily="18" charset="0"/>
              </a:rPr>
              <a:t> üretimi gebeliğin 34-36. haftalarında yeterli düzeye ulaşır. Beyin dokusu gelişimini hızlı bir biçimde sürdürür.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9317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lnSpc>
                <a:spcPct val="150000"/>
              </a:lnSpc>
              <a:spcAft>
                <a:spcPts val="0"/>
              </a:spcAft>
              <a:tabLst>
                <a:tab pos="5292725"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Yedinci ay (28-32. hafta):</a:t>
            </a:r>
            <a:r>
              <a:rPr lang="tr-TR" dirty="0">
                <a:latin typeface="Times New Roman" panose="02020603050405020304" pitchFamily="18" charset="0"/>
                <a:ea typeface="Calibri" panose="020F0502020204030204" pitchFamily="34" charset="0"/>
                <a:cs typeface="Times New Roman" panose="02020603050405020304" pitchFamily="18" charset="0"/>
              </a:rPr>
              <a:t> Beyin dokusunun hızlı gelişimi, yağ depolarının oluşumu, bağışıklık sisteminin gelişmeye başlaması, tat, ses, koku gibi algılarının gelişmesi, kemik iliğinin kan yapmaya başlaması 28-30. haftalar arasında gerçekleşir. Otuz bir-otuz ikinci haftadan itibaren </a:t>
            </a:r>
            <a:r>
              <a:rPr lang="tr-TR" dirty="0" err="1">
                <a:latin typeface="Times New Roman" panose="02020603050405020304" pitchFamily="18" charset="0"/>
                <a:ea typeface="Calibri" panose="020F0502020204030204" pitchFamily="34" charset="0"/>
                <a:cs typeface="Times New Roman" panose="02020603050405020304" pitchFamily="18" charset="0"/>
              </a:rPr>
              <a:t>uterus</a:t>
            </a:r>
            <a:r>
              <a:rPr lang="tr-TR" dirty="0">
                <a:latin typeface="Times New Roman" panose="02020603050405020304" pitchFamily="18" charset="0"/>
                <a:ea typeface="Calibri" panose="020F0502020204030204" pitchFamily="34" charset="0"/>
                <a:cs typeface="Times New Roman" panose="02020603050405020304" pitchFamily="18" charset="0"/>
              </a:rPr>
              <a:t> içinde yer daraldığından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büyüme hızı azalır.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boyu 35-38 cm, ağırlığı 1100-1200 gr kadardır. Bu aylarda doğan bir bebek vücudunu güçlü biçimde hareket ettirebilir ve zayıfça ağlar. Erken doğumun dışında sağlıklı doğan bir bebek genellikle hayatta kalır.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7686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marL="228600" lvl="0" indent="-228600">
              <a:lnSpc>
                <a:spcPct val="150000"/>
              </a:lnSpc>
              <a:spcBef>
                <a:spcPts val="1000"/>
              </a:spcBef>
            </a:pPr>
            <a:r>
              <a:rPr lang="tr-TR" sz="2600"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Doğum Öncesi Gelişim Dönemleri </a:t>
            </a:r>
            <a:endParaRPr lang="tr-TR" sz="2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İçerik Yer Tutucusu 2"/>
          <p:cNvSpPr>
            <a:spLocks noGrp="1"/>
          </p:cNvSpPr>
          <p:nvPr>
            <p:ph idx="1"/>
          </p:nvPr>
        </p:nvSpPr>
        <p:spPr/>
        <p:txBody>
          <a:bodyPr>
            <a:normAutofit fontScale="92500"/>
          </a:bodyPr>
          <a:lstStyle/>
          <a:p>
            <a:pPr algn="just">
              <a:lnSpc>
                <a:spcPct val="150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Doğum </a:t>
            </a:r>
            <a:r>
              <a:rPr lang="tr-TR" dirty="0">
                <a:latin typeface="Times New Roman" panose="02020603050405020304" pitchFamily="18" charset="0"/>
                <a:ea typeface="Calibri" panose="020F0502020204030204" pitchFamily="34" charset="0"/>
                <a:cs typeface="Times New Roman" panose="02020603050405020304" pitchFamily="18" charset="0"/>
              </a:rPr>
              <a:t>öncesi dönem döllenmeden başlayarak doğuma kadar geçen süreyi kapsar. </a:t>
            </a:r>
            <a:r>
              <a:rPr lang="tr-TR" dirty="0" err="1">
                <a:latin typeface="Times New Roman" panose="02020603050405020304" pitchFamily="18" charset="0"/>
                <a:ea typeface="Calibri" panose="020F0502020204030204" pitchFamily="34" charset="0"/>
                <a:cs typeface="Times New Roman" panose="02020603050405020304" pitchFamily="18" charset="0"/>
              </a:rPr>
              <a:t>Ovum</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embriyonel</a:t>
            </a:r>
            <a:r>
              <a:rPr lang="tr-TR" dirty="0">
                <a:latin typeface="Times New Roman" panose="02020603050405020304" pitchFamily="18" charset="0"/>
                <a:ea typeface="Calibri" panose="020F0502020204030204" pitchFamily="34" charset="0"/>
                <a:cs typeface="Times New Roman" panose="02020603050405020304" pitchFamily="18" charset="0"/>
              </a:rPr>
              <a:t> ve </a:t>
            </a:r>
            <a:r>
              <a:rPr lang="tr-TR" dirty="0" err="1">
                <a:latin typeface="Times New Roman" panose="02020603050405020304" pitchFamily="18" charset="0"/>
                <a:ea typeface="Calibri" panose="020F0502020204030204" pitchFamily="34" charset="0"/>
                <a:cs typeface="Times New Roman" panose="02020603050405020304" pitchFamily="18" charset="0"/>
              </a:rPr>
              <a:t>fetal</a:t>
            </a:r>
            <a:r>
              <a:rPr lang="tr-TR" dirty="0">
                <a:latin typeface="Times New Roman" panose="02020603050405020304" pitchFamily="18" charset="0"/>
                <a:ea typeface="Calibri" panose="020F0502020204030204" pitchFamily="34" charset="0"/>
                <a:cs typeface="Times New Roman" panose="02020603050405020304" pitchFamily="18" charset="0"/>
              </a:rPr>
              <a:t> dönem olmak üzere üçe ayrılır: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5292725" algn="l"/>
              </a:tabLst>
            </a:pPr>
            <a:r>
              <a:rPr lang="tr-TR" b="1" dirty="0" err="1">
                <a:latin typeface="Times New Roman" panose="02020603050405020304" pitchFamily="18" charset="0"/>
                <a:ea typeface="Calibri" panose="020F0502020204030204" pitchFamily="34" charset="0"/>
                <a:cs typeface="Times New Roman" panose="02020603050405020304" pitchFamily="18" charset="0"/>
              </a:rPr>
              <a:t>Ovum</a:t>
            </a:r>
            <a:r>
              <a:rPr lang="tr-TR" b="1" dirty="0">
                <a:latin typeface="Times New Roman" panose="02020603050405020304" pitchFamily="18" charset="0"/>
                <a:ea typeface="Calibri" panose="020F0502020204030204" pitchFamily="34" charset="0"/>
                <a:cs typeface="Times New Roman" panose="02020603050405020304" pitchFamily="18" charset="0"/>
              </a:rPr>
              <a:t> dönemi; </a:t>
            </a:r>
            <a:r>
              <a:rPr lang="tr-TR" dirty="0">
                <a:latin typeface="Times New Roman" panose="02020603050405020304" pitchFamily="18" charset="0"/>
                <a:ea typeface="Calibri" panose="020F0502020204030204" pitchFamily="34" charset="0"/>
                <a:cs typeface="Times New Roman" panose="02020603050405020304" pitchFamily="18" charset="0"/>
              </a:rPr>
              <a:t>döllenmeden gebeliğin ikinci haftasına kadar olan süre,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5292725" algn="l"/>
              </a:tabLst>
            </a:pPr>
            <a:r>
              <a:rPr lang="tr-TR" b="1" dirty="0" err="1">
                <a:latin typeface="Times New Roman" panose="02020603050405020304" pitchFamily="18" charset="0"/>
                <a:ea typeface="Calibri" panose="020F0502020204030204" pitchFamily="34" charset="0"/>
                <a:cs typeface="Times New Roman" panose="02020603050405020304" pitchFamily="18" charset="0"/>
              </a:rPr>
              <a:t>Embriyonel</a:t>
            </a:r>
            <a:r>
              <a:rPr lang="tr-TR" b="1" dirty="0">
                <a:latin typeface="Times New Roman" panose="02020603050405020304" pitchFamily="18" charset="0"/>
                <a:ea typeface="Calibri" panose="020F0502020204030204" pitchFamily="34" charset="0"/>
                <a:cs typeface="Times New Roman" panose="02020603050405020304" pitchFamily="18" charset="0"/>
              </a:rPr>
              <a:t> dönem;</a:t>
            </a:r>
            <a:r>
              <a:rPr lang="tr-TR" dirty="0">
                <a:latin typeface="Times New Roman" panose="02020603050405020304" pitchFamily="18" charset="0"/>
                <a:ea typeface="Calibri" panose="020F0502020204030204" pitchFamily="34" charset="0"/>
                <a:cs typeface="Times New Roman" panose="02020603050405020304" pitchFamily="18" charset="0"/>
              </a:rPr>
              <a:t> döllenmeden sonraki ikinci hafta ile sekizinci haftaya kadar olan süre,</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5292725" algn="l"/>
              </a:tabLst>
            </a:pPr>
            <a:r>
              <a:rPr lang="tr-TR" b="1" dirty="0" err="1">
                <a:latin typeface="Times New Roman" panose="02020603050405020304" pitchFamily="18" charset="0"/>
                <a:ea typeface="Calibri" panose="020F0502020204030204" pitchFamily="34" charset="0"/>
                <a:cs typeface="Times New Roman" panose="02020603050405020304" pitchFamily="18" charset="0"/>
              </a:rPr>
              <a:t>Fetal</a:t>
            </a:r>
            <a:r>
              <a:rPr lang="tr-TR" b="1" dirty="0">
                <a:latin typeface="Times New Roman" panose="02020603050405020304" pitchFamily="18" charset="0"/>
                <a:ea typeface="Calibri" panose="020F0502020204030204" pitchFamily="34" charset="0"/>
                <a:cs typeface="Times New Roman" panose="02020603050405020304" pitchFamily="18" charset="0"/>
              </a:rPr>
              <a:t> dönem; </a:t>
            </a:r>
            <a:r>
              <a:rPr lang="tr-TR" dirty="0">
                <a:latin typeface="Times New Roman" panose="02020603050405020304" pitchFamily="18" charset="0"/>
                <a:ea typeface="Calibri" panose="020F0502020204030204" pitchFamily="34" charset="0"/>
                <a:cs typeface="Times New Roman" panose="02020603050405020304" pitchFamily="18" charset="0"/>
              </a:rPr>
              <a:t>sekizinci haftadan doğuma kadar geçen süredir.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1731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0"/>
              </a:spcAft>
              <a:tabLst>
                <a:tab pos="5292725"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Sekizinci ay (32-36. hafta):</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40-42 cm boyunda ve 1800-2100 gr ağırlığındadır.  Otuz üçüncü haftadan itibaren </a:t>
            </a:r>
            <a:r>
              <a:rPr lang="tr-TR" dirty="0" err="1">
                <a:latin typeface="Times New Roman" panose="02020603050405020304" pitchFamily="18" charset="0"/>
                <a:ea typeface="Calibri" panose="020F0502020204030204" pitchFamily="34" charset="0"/>
                <a:cs typeface="Times New Roman" panose="02020603050405020304" pitchFamily="18" charset="0"/>
              </a:rPr>
              <a:t>amniyon</a:t>
            </a:r>
            <a:r>
              <a:rPr lang="tr-TR" dirty="0">
                <a:latin typeface="Times New Roman" panose="02020603050405020304" pitchFamily="18" charset="0"/>
                <a:ea typeface="Calibri" panose="020F0502020204030204" pitchFamily="34" charset="0"/>
                <a:cs typeface="Times New Roman" panose="02020603050405020304" pitchFamily="18" charset="0"/>
              </a:rPr>
              <a:t> sıvı miktarı doğuma kadar sabit kalır. Beynin hızlı gelişimine bağlı olarak baş ölçüleri de büyür. Cilt altı yağ dokusu arttıkça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rengi pembeleşir. Yüzde buruşukluk ve vücutta </a:t>
            </a:r>
            <a:r>
              <a:rPr lang="tr-TR" dirty="0" err="1">
                <a:latin typeface="Times New Roman" panose="02020603050405020304" pitchFamily="18" charset="0"/>
                <a:ea typeface="Calibri" panose="020F0502020204030204" pitchFamily="34" charset="0"/>
                <a:cs typeface="Times New Roman" panose="02020603050405020304" pitchFamily="18" charset="0"/>
              </a:rPr>
              <a:t>lanugo</a:t>
            </a:r>
            <a:r>
              <a:rPr lang="tr-TR" dirty="0">
                <a:latin typeface="Times New Roman" panose="02020603050405020304" pitchFamily="18" charset="0"/>
                <a:ea typeface="Calibri" panose="020F0502020204030204" pitchFamily="34" charset="0"/>
                <a:cs typeface="Times New Roman" panose="02020603050405020304" pitchFamily="18" charset="0"/>
              </a:rPr>
              <a:t> tüyleri azalır. Erkeklerde </a:t>
            </a:r>
            <a:r>
              <a:rPr lang="tr-TR" dirty="0" err="1">
                <a:latin typeface="Times New Roman" panose="02020603050405020304" pitchFamily="18" charset="0"/>
                <a:ea typeface="Calibri" panose="020F0502020204030204" pitchFamily="34" charset="0"/>
                <a:cs typeface="Times New Roman" panose="02020603050405020304" pitchFamily="18" charset="0"/>
              </a:rPr>
              <a:t>skrotum</a:t>
            </a:r>
            <a:r>
              <a:rPr lang="tr-TR" dirty="0">
                <a:latin typeface="Times New Roman" panose="02020603050405020304" pitchFamily="18" charset="0"/>
                <a:ea typeface="Calibri" panose="020F0502020204030204" pitchFamily="34" charset="0"/>
                <a:cs typeface="Times New Roman" panose="02020603050405020304" pitchFamily="18" charset="0"/>
              </a:rPr>
              <a:t> testislere iner, kas </a:t>
            </a:r>
            <a:r>
              <a:rPr lang="tr-TR" dirty="0" err="1">
                <a:latin typeface="Times New Roman" panose="02020603050405020304" pitchFamily="18" charset="0"/>
                <a:ea typeface="Calibri" panose="020F0502020204030204" pitchFamily="34" charset="0"/>
                <a:cs typeface="Times New Roman" panose="02020603050405020304" pitchFamily="18" charset="0"/>
              </a:rPr>
              <a:t>tonusu</a:t>
            </a:r>
            <a:r>
              <a:rPr lang="tr-TR" dirty="0">
                <a:latin typeface="Times New Roman" panose="02020603050405020304" pitchFamily="18" charset="0"/>
                <a:ea typeface="Calibri" panose="020F0502020204030204" pitchFamily="34" charset="0"/>
                <a:cs typeface="Times New Roman" panose="02020603050405020304" pitchFamily="18" charset="0"/>
              </a:rPr>
              <a:t> gelişimi iyidir. Otuz beşinci haftanın sonunda doğarsa sorunsuz bir şekilde yaşamını sürdürme potansiyeli yüksektir.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43408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0"/>
              </a:spcAft>
              <a:tabLst>
                <a:tab pos="5292725"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Dokuzuncu ay (36-40. hafta):</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boyu 46-48 cm, ağırlığı 2500-2900 gr arasındadır. Otuz yedinci haftada hıçkırma, gerilme, irkilme ve parmak emme hareketleri yapar, dış ortama hazırlık için solunum hareketleri artar. </a:t>
            </a:r>
            <a:r>
              <a:rPr lang="tr-TR" dirty="0" err="1">
                <a:latin typeface="Times New Roman" panose="02020603050405020304" pitchFamily="18" charset="0"/>
                <a:ea typeface="Calibri" panose="020F0502020204030204" pitchFamily="34" charset="0"/>
                <a:cs typeface="Times New Roman" panose="02020603050405020304" pitchFamily="18" charset="0"/>
              </a:rPr>
              <a:t>Mekonyum</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fetusun</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barsaklarında</a:t>
            </a:r>
            <a:r>
              <a:rPr lang="tr-TR" dirty="0">
                <a:latin typeface="Times New Roman" panose="02020603050405020304" pitchFamily="18" charset="0"/>
                <a:ea typeface="Calibri" panose="020F0502020204030204" pitchFamily="34" charset="0"/>
                <a:cs typeface="Times New Roman" panose="02020603050405020304" pitchFamily="18" charset="0"/>
              </a:rPr>
              <a:t> birikmeye başlar. Bütün organlar gelişimi tamamlar. Kırkıncı haftada boyu yaklaşık olarak 50 cm. ve ağırlığı 2770-3900 gr. arasındadır.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7950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Calibri" panose="020F0502020204030204" pitchFamily="34" charset="0"/>
              </a:rPr>
              <a:t>Onuncu ay (40. hafta):</a:t>
            </a:r>
            <a:r>
              <a:rPr lang="tr-TR" dirty="0">
                <a:latin typeface="Times New Roman" panose="02020603050405020304" pitchFamily="18" charset="0"/>
                <a:ea typeface="Calibri" panose="020F0502020204030204" pitchFamily="34" charset="0"/>
              </a:rPr>
              <a:t> </a:t>
            </a:r>
            <a:r>
              <a:rPr lang="tr-TR" dirty="0" err="1">
                <a:latin typeface="Times New Roman" panose="02020603050405020304" pitchFamily="18" charset="0"/>
                <a:ea typeface="Calibri" panose="020F0502020204030204" pitchFamily="34" charset="0"/>
              </a:rPr>
              <a:t>Fetus</a:t>
            </a:r>
            <a:r>
              <a:rPr lang="tr-TR" dirty="0">
                <a:latin typeface="Times New Roman" panose="02020603050405020304" pitchFamily="18" charset="0"/>
                <a:ea typeface="Calibri" panose="020F0502020204030204" pitchFamily="34" charset="0"/>
              </a:rPr>
              <a:t> dış ortamın tüm koşullarına uyum sağlama yetisine sahiptir. Saçlar uzun, cilt pembe ve </a:t>
            </a:r>
            <a:r>
              <a:rPr lang="tr-TR" dirty="0" err="1">
                <a:latin typeface="Times New Roman" panose="02020603050405020304" pitchFamily="18" charset="0"/>
                <a:ea typeface="Calibri" panose="020F0502020204030204" pitchFamily="34" charset="0"/>
              </a:rPr>
              <a:t>verniks</a:t>
            </a:r>
            <a:r>
              <a:rPr lang="tr-TR" dirty="0">
                <a:latin typeface="Times New Roman" panose="02020603050405020304" pitchFamily="18" charset="0"/>
                <a:ea typeface="Calibri" panose="020F0502020204030204" pitchFamily="34" charset="0"/>
              </a:rPr>
              <a:t> </a:t>
            </a:r>
            <a:r>
              <a:rPr lang="tr-TR" dirty="0" err="1">
                <a:latin typeface="Times New Roman" panose="02020603050405020304" pitchFamily="18" charset="0"/>
                <a:ea typeface="Calibri" panose="020F0502020204030204" pitchFamily="34" charset="0"/>
              </a:rPr>
              <a:t>kazeoza</a:t>
            </a:r>
            <a:r>
              <a:rPr lang="tr-TR" dirty="0">
                <a:latin typeface="Times New Roman" panose="02020603050405020304" pitchFamily="18" charset="0"/>
                <a:ea typeface="Calibri" panose="020F0502020204030204" pitchFamily="34" charset="0"/>
              </a:rPr>
              <a:t> boldur. </a:t>
            </a:r>
            <a:r>
              <a:rPr lang="tr-TR" dirty="0" err="1">
                <a:latin typeface="Times New Roman" panose="02020603050405020304" pitchFamily="18" charset="0"/>
                <a:ea typeface="Calibri" panose="020F0502020204030204" pitchFamily="34" charset="0"/>
              </a:rPr>
              <a:t>Lanugolar</a:t>
            </a:r>
            <a:r>
              <a:rPr lang="tr-TR" dirty="0">
                <a:latin typeface="Times New Roman" panose="02020603050405020304" pitchFamily="18" charset="0"/>
                <a:ea typeface="Calibri" panose="020F0502020204030204" pitchFamily="34" charset="0"/>
              </a:rPr>
              <a:t> sadece vücudun üst kısmında ve omuzlarda bulunur. </a:t>
            </a:r>
            <a:r>
              <a:rPr lang="tr-TR" dirty="0" err="1">
                <a:latin typeface="Times New Roman" panose="02020603050405020304" pitchFamily="18" charset="0"/>
                <a:ea typeface="Calibri" panose="020F0502020204030204" pitchFamily="34" charset="0"/>
              </a:rPr>
              <a:t>Fetus</a:t>
            </a:r>
            <a:r>
              <a:rPr lang="tr-TR" dirty="0">
                <a:latin typeface="Times New Roman" panose="02020603050405020304" pitchFamily="18" charset="0"/>
                <a:ea typeface="Calibri" panose="020F0502020204030204" pitchFamily="34" charset="0"/>
              </a:rPr>
              <a:t> ortalama 50-52 cm uzunluğunda ve 3200 gr ve üzerindedir </a:t>
            </a:r>
            <a:endParaRPr lang="tr-TR" dirty="0"/>
          </a:p>
        </p:txBody>
      </p:sp>
    </p:spTree>
    <p:extLst>
      <p:ext uri="{BB962C8B-B14F-4D97-AF65-F5344CB8AC3E}">
        <p14:creationId xmlns:p14="http://schemas.microsoft.com/office/powerpoint/2010/main" val="890559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Plesanta</a:t>
            </a:r>
            <a:endParaRPr lang="tr-TR" dirty="0"/>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sz="3000" dirty="0">
                <a:solidFill>
                  <a:prstClr val="black"/>
                </a:solidFill>
                <a:latin typeface="Arial" charset="0"/>
                <a:cs typeface="Arial" charset="0"/>
              </a:rPr>
              <a:t>Gebelik süresince </a:t>
            </a:r>
          </a:p>
          <a:p>
            <a:pPr marL="742950" lvl="1" indent="-285750" algn="just" fontAlgn="base">
              <a:lnSpc>
                <a:spcPct val="100000"/>
              </a:lnSpc>
              <a:spcAft>
                <a:spcPct val="0"/>
              </a:spcAft>
              <a:buFontTx/>
              <a:buChar char="•"/>
            </a:pPr>
            <a:r>
              <a:rPr lang="tr-TR" sz="2800" dirty="0">
                <a:solidFill>
                  <a:prstClr val="black"/>
                </a:solidFill>
                <a:latin typeface="Arial"/>
                <a:cs typeface="Arial" charset="0"/>
              </a:rPr>
              <a:t>anne ve bebek arasında gaz alışverişi,</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metobolik</a:t>
            </a:r>
            <a:r>
              <a:rPr lang="tr-TR" sz="2800" dirty="0">
                <a:solidFill>
                  <a:prstClr val="black"/>
                </a:solidFill>
                <a:latin typeface="Arial"/>
                <a:cs typeface="Arial" charset="0"/>
              </a:rPr>
              <a:t> (gıda ve atıklar) alışverişleri ve</a:t>
            </a:r>
          </a:p>
          <a:p>
            <a:pPr marL="742950" lvl="1" indent="-285750" algn="just" fontAlgn="base">
              <a:lnSpc>
                <a:spcPct val="100000"/>
              </a:lnSpc>
              <a:spcAft>
                <a:spcPct val="0"/>
              </a:spcAft>
              <a:buFontTx/>
              <a:buChar char="•"/>
            </a:pPr>
            <a:r>
              <a:rPr lang="tr-TR" sz="2800" dirty="0">
                <a:solidFill>
                  <a:prstClr val="black"/>
                </a:solidFill>
                <a:latin typeface="Arial"/>
                <a:cs typeface="Arial" charset="0"/>
              </a:rPr>
              <a:t>endokrin (</a:t>
            </a:r>
            <a:r>
              <a:rPr lang="tr-TR" sz="2800" dirty="0" err="1">
                <a:solidFill>
                  <a:prstClr val="black"/>
                </a:solidFill>
                <a:latin typeface="Arial"/>
                <a:cs typeface="Arial" charset="0"/>
              </a:rPr>
              <a:t>hormonal</a:t>
            </a:r>
            <a:r>
              <a:rPr lang="tr-TR" sz="2800" dirty="0">
                <a:solidFill>
                  <a:prstClr val="black"/>
                </a:solidFill>
                <a:latin typeface="Arial"/>
                <a:cs typeface="Arial" charset="0"/>
              </a:rPr>
              <a:t>) alışverişi ayarlayan organdır. </a:t>
            </a:r>
          </a:p>
          <a:p>
            <a:endParaRPr lang="tr-TR" dirty="0"/>
          </a:p>
        </p:txBody>
      </p:sp>
    </p:spTree>
    <p:extLst>
      <p:ext uri="{BB962C8B-B14F-4D97-AF65-F5344CB8AC3E}">
        <p14:creationId xmlns:p14="http://schemas.microsoft.com/office/powerpoint/2010/main" val="39105960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sz="3000" dirty="0">
                <a:solidFill>
                  <a:prstClr val="black"/>
                </a:solidFill>
                <a:latin typeface="Arial"/>
                <a:cs typeface="Arial" charset="0"/>
              </a:rPr>
              <a:t>Plasentanın </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maternal</a:t>
            </a:r>
            <a:r>
              <a:rPr lang="tr-TR" sz="2800" dirty="0">
                <a:solidFill>
                  <a:prstClr val="black"/>
                </a:solidFill>
                <a:latin typeface="Arial"/>
                <a:cs typeface="Arial" charset="0"/>
              </a:rPr>
              <a:t> ve </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fetal</a:t>
            </a:r>
            <a:r>
              <a:rPr lang="tr-TR" sz="2800" dirty="0">
                <a:solidFill>
                  <a:prstClr val="black"/>
                </a:solidFill>
                <a:latin typeface="Arial"/>
                <a:cs typeface="Arial" charset="0"/>
              </a:rPr>
              <a:t> olmak üzere iki yüzü vardır. </a:t>
            </a:r>
          </a:p>
          <a:p>
            <a:pPr marL="0" lvl="0" indent="0" algn="just" fontAlgn="base">
              <a:lnSpc>
                <a:spcPct val="100000"/>
              </a:lnSpc>
              <a:spcAft>
                <a:spcPct val="0"/>
              </a:spcAft>
              <a:buFontTx/>
              <a:buChar char="•"/>
            </a:pPr>
            <a:r>
              <a:rPr lang="tr-TR" sz="3000" dirty="0">
                <a:solidFill>
                  <a:prstClr val="black"/>
                </a:solidFill>
                <a:latin typeface="Arial"/>
                <a:cs typeface="Arial" charset="0"/>
              </a:rPr>
              <a:t> Bunlardan biri </a:t>
            </a:r>
            <a:r>
              <a:rPr lang="tr-TR" sz="3000" dirty="0" err="1">
                <a:solidFill>
                  <a:prstClr val="black"/>
                </a:solidFill>
                <a:latin typeface="Arial"/>
                <a:cs typeface="Arial" charset="0"/>
              </a:rPr>
              <a:t>amnion</a:t>
            </a:r>
            <a:r>
              <a:rPr lang="tr-TR" sz="3000" dirty="0">
                <a:solidFill>
                  <a:prstClr val="black"/>
                </a:solidFill>
                <a:latin typeface="Arial"/>
                <a:cs typeface="Arial" charset="0"/>
              </a:rPr>
              <a:t> zarına diğer yüzü ise </a:t>
            </a:r>
            <a:r>
              <a:rPr lang="tr-TR" sz="3000" dirty="0" err="1">
                <a:solidFill>
                  <a:prstClr val="black"/>
                </a:solidFill>
                <a:latin typeface="Arial"/>
                <a:cs typeface="Arial" charset="0"/>
              </a:rPr>
              <a:t>uterusun</a:t>
            </a:r>
            <a:r>
              <a:rPr lang="tr-TR" sz="3000" dirty="0">
                <a:solidFill>
                  <a:prstClr val="black"/>
                </a:solidFill>
                <a:latin typeface="Arial"/>
                <a:cs typeface="Arial" charset="0"/>
              </a:rPr>
              <a:t> mukozasına yapışıktır.</a:t>
            </a:r>
          </a:p>
          <a:p>
            <a:pPr marL="0" lvl="0" indent="0" algn="just" fontAlgn="base">
              <a:lnSpc>
                <a:spcPct val="100000"/>
              </a:lnSpc>
              <a:spcAft>
                <a:spcPct val="0"/>
              </a:spcAft>
              <a:buFontTx/>
              <a:buChar char="•"/>
            </a:pPr>
            <a:r>
              <a:rPr lang="tr-TR" sz="3000" dirty="0">
                <a:solidFill>
                  <a:prstClr val="black"/>
                </a:solidFill>
                <a:latin typeface="Arial"/>
                <a:cs typeface="Arial" charset="0"/>
              </a:rPr>
              <a:t> </a:t>
            </a:r>
            <a:r>
              <a:rPr lang="tr-TR" dirty="0">
                <a:solidFill>
                  <a:prstClr val="black"/>
                </a:solidFill>
                <a:latin typeface="Arial"/>
                <a:cs typeface="Arial" charset="0"/>
              </a:rPr>
              <a:t>Plasentanın </a:t>
            </a:r>
            <a:r>
              <a:rPr lang="tr-TR" dirty="0" err="1">
                <a:solidFill>
                  <a:prstClr val="black"/>
                </a:solidFill>
                <a:latin typeface="Arial"/>
                <a:cs typeface="Arial" charset="0"/>
              </a:rPr>
              <a:t>fetal</a:t>
            </a:r>
            <a:r>
              <a:rPr lang="tr-TR" dirty="0">
                <a:solidFill>
                  <a:prstClr val="black"/>
                </a:solidFill>
                <a:latin typeface="Arial"/>
                <a:cs typeface="Arial" charset="0"/>
              </a:rPr>
              <a:t> yüzüne </a:t>
            </a:r>
            <a:r>
              <a:rPr lang="tr-TR" dirty="0" err="1">
                <a:solidFill>
                  <a:prstClr val="black"/>
                </a:solidFill>
                <a:latin typeface="Arial"/>
                <a:cs typeface="Arial" charset="0"/>
              </a:rPr>
              <a:t>umblikal</a:t>
            </a:r>
            <a:r>
              <a:rPr lang="tr-TR" dirty="0">
                <a:solidFill>
                  <a:prstClr val="black"/>
                </a:solidFill>
                <a:latin typeface="Arial"/>
                <a:cs typeface="Arial" charset="0"/>
              </a:rPr>
              <a:t> </a:t>
            </a:r>
            <a:r>
              <a:rPr lang="tr-TR" dirty="0" err="1">
                <a:solidFill>
                  <a:prstClr val="black"/>
                </a:solidFill>
                <a:latin typeface="Arial"/>
                <a:cs typeface="Arial" charset="0"/>
              </a:rPr>
              <a:t>kord</a:t>
            </a:r>
            <a:r>
              <a:rPr lang="tr-TR" dirty="0">
                <a:solidFill>
                  <a:prstClr val="black"/>
                </a:solidFill>
                <a:latin typeface="Arial"/>
                <a:cs typeface="Arial" charset="0"/>
              </a:rPr>
              <a:t> (göbek kordonu) tutunur</a:t>
            </a:r>
            <a:endParaRPr lang="tr-TR" sz="3200" dirty="0">
              <a:solidFill>
                <a:prstClr val="black"/>
              </a:solidFill>
              <a:latin typeface="Arial"/>
              <a:cs typeface="Arial" charset="0"/>
            </a:endParaRPr>
          </a:p>
        </p:txBody>
      </p:sp>
    </p:spTree>
    <p:extLst>
      <p:ext uri="{BB962C8B-B14F-4D97-AF65-F5344CB8AC3E}">
        <p14:creationId xmlns:p14="http://schemas.microsoft.com/office/powerpoint/2010/main" val="554924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dirty="0">
                <a:solidFill>
                  <a:prstClr val="black"/>
                </a:solidFill>
                <a:latin typeface="Arial" charset="0"/>
                <a:cs typeface="Arial" charset="0"/>
              </a:rPr>
              <a:t>Anne-bebek arasında kan alış verişini sağlamak plasentanın en önemli görevlerinden biridir. </a:t>
            </a:r>
          </a:p>
          <a:p>
            <a:pPr marL="0" lvl="0" indent="0" algn="just" fontAlgn="base">
              <a:lnSpc>
                <a:spcPct val="100000"/>
              </a:lnSpc>
              <a:spcAft>
                <a:spcPct val="0"/>
              </a:spcAft>
              <a:buFontTx/>
              <a:buChar char="•"/>
            </a:pPr>
            <a:r>
              <a:rPr lang="tr-TR" dirty="0">
                <a:solidFill>
                  <a:prstClr val="black"/>
                </a:solidFill>
                <a:latin typeface="Arial" charset="0"/>
                <a:cs typeface="Arial" charset="0"/>
              </a:rPr>
              <a:t> Besin öğeleri ve oksijen plasenta aracılığı ile uygun şekilde fetüse geçer. </a:t>
            </a:r>
          </a:p>
          <a:p>
            <a:pPr marL="0" lvl="0" indent="0" algn="just" fontAlgn="base">
              <a:lnSpc>
                <a:spcPct val="100000"/>
              </a:lnSpc>
              <a:spcAft>
                <a:spcPct val="0"/>
              </a:spcAft>
              <a:buFontTx/>
              <a:buChar char="•"/>
            </a:pPr>
            <a:r>
              <a:rPr lang="tr-TR" dirty="0">
                <a:solidFill>
                  <a:prstClr val="black"/>
                </a:solidFill>
                <a:latin typeface="Arial" charset="0"/>
                <a:cs typeface="Arial" charset="0"/>
              </a:rPr>
              <a:t> Fetüste oluşan karbondioksit ve </a:t>
            </a:r>
            <a:r>
              <a:rPr lang="tr-TR" dirty="0" err="1">
                <a:solidFill>
                  <a:prstClr val="black"/>
                </a:solidFill>
                <a:latin typeface="Arial" charset="0"/>
                <a:cs typeface="Arial" charset="0"/>
              </a:rPr>
              <a:t>metabolik</a:t>
            </a:r>
            <a:r>
              <a:rPr lang="tr-TR" dirty="0">
                <a:solidFill>
                  <a:prstClr val="black"/>
                </a:solidFill>
                <a:latin typeface="Arial" charset="0"/>
                <a:cs typeface="Arial" charset="0"/>
              </a:rPr>
              <a:t> atıklar plasenta aracılığı ile anne kanına geçer. </a:t>
            </a:r>
          </a:p>
          <a:p>
            <a:pPr marL="0" lvl="0" indent="0" algn="just" fontAlgn="base">
              <a:lnSpc>
                <a:spcPct val="100000"/>
              </a:lnSpc>
              <a:spcAft>
                <a:spcPct val="0"/>
              </a:spcAft>
              <a:buNone/>
            </a:pPr>
            <a:r>
              <a:rPr lang="tr-TR" dirty="0">
                <a:solidFill>
                  <a:prstClr val="black"/>
                </a:solidFill>
                <a:latin typeface="Arial" charset="0"/>
                <a:cs typeface="Arial" charset="0"/>
              </a:rPr>
              <a:t>      </a:t>
            </a:r>
            <a:endParaRPr lang="tr-TR" dirty="0">
              <a:solidFill>
                <a:srgbClr val="595959"/>
              </a:solidFill>
              <a:latin typeface="Arial" charset="0"/>
              <a:cs typeface="Arial" charset="0"/>
            </a:endParaRPr>
          </a:p>
          <a:p>
            <a:endParaRPr lang="tr-TR" dirty="0"/>
          </a:p>
        </p:txBody>
      </p:sp>
    </p:spTree>
    <p:extLst>
      <p:ext uri="{BB962C8B-B14F-4D97-AF65-F5344CB8AC3E}">
        <p14:creationId xmlns:p14="http://schemas.microsoft.com/office/powerpoint/2010/main" val="2950876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dirty="0">
                <a:solidFill>
                  <a:prstClr val="black"/>
                </a:solidFill>
                <a:latin typeface="Arial" charset="0"/>
                <a:cs typeface="Arial" charset="0"/>
              </a:rPr>
              <a:t>Plasentanın diğer önemli fonksiyonu ise hormon salgılamaktır. </a:t>
            </a:r>
          </a:p>
          <a:p>
            <a:pPr marL="0" lvl="0" indent="0" algn="just" fontAlgn="base">
              <a:lnSpc>
                <a:spcPct val="100000"/>
              </a:lnSpc>
              <a:spcAft>
                <a:spcPct val="0"/>
              </a:spcAft>
              <a:buFontTx/>
              <a:buChar char="•"/>
            </a:pPr>
            <a:r>
              <a:rPr lang="tr-TR" dirty="0">
                <a:solidFill>
                  <a:prstClr val="black"/>
                </a:solidFill>
                <a:latin typeface="Arial" charset="0"/>
                <a:cs typeface="Arial" charset="0"/>
              </a:rPr>
              <a:t> Plasenta; </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progesteron</a:t>
            </a:r>
            <a:r>
              <a:rPr lang="tr-TR" sz="2800" dirty="0">
                <a:solidFill>
                  <a:prstClr val="black"/>
                </a:solidFill>
                <a:latin typeface="Arial"/>
                <a:cs typeface="Arial" charset="0"/>
              </a:rPr>
              <a:t>, </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ostrojen</a:t>
            </a:r>
            <a:r>
              <a:rPr lang="tr-TR" sz="2800" dirty="0">
                <a:solidFill>
                  <a:prstClr val="black"/>
                </a:solidFill>
                <a:latin typeface="Arial"/>
                <a:cs typeface="Arial" charset="0"/>
              </a:rPr>
              <a:t>, </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human</a:t>
            </a:r>
            <a:r>
              <a:rPr lang="tr-TR" sz="2800" dirty="0">
                <a:solidFill>
                  <a:prstClr val="black"/>
                </a:solidFill>
                <a:latin typeface="Arial"/>
                <a:cs typeface="Arial" charset="0"/>
              </a:rPr>
              <a:t> </a:t>
            </a:r>
            <a:r>
              <a:rPr lang="tr-TR" sz="2800" dirty="0" err="1">
                <a:solidFill>
                  <a:prstClr val="black"/>
                </a:solidFill>
                <a:latin typeface="Arial"/>
                <a:cs typeface="Arial" charset="0"/>
              </a:rPr>
              <a:t>koryonik</a:t>
            </a:r>
            <a:r>
              <a:rPr lang="tr-TR" sz="2800" dirty="0">
                <a:solidFill>
                  <a:prstClr val="black"/>
                </a:solidFill>
                <a:latin typeface="Arial"/>
                <a:cs typeface="Arial" charset="0"/>
              </a:rPr>
              <a:t> </a:t>
            </a:r>
            <a:r>
              <a:rPr lang="tr-TR" sz="2800" dirty="0" err="1">
                <a:solidFill>
                  <a:prstClr val="black"/>
                </a:solidFill>
                <a:latin typeface="Arial"/>
                <a:cs typeface="Arial" charset="0"/>
              </a:rPr>
              <a:t>gonadotropin</a:t>
            </a:r>
            <a:r>
              <a:rPr lang="tr-TR" sz="2800" dirty="0">
                <a:solidFill>
                  <a:prstClr val="black"/>
                </a:solidFill>
                <a:latin typeface="Arial"/>
                <a:cs typeface="Arial" charset="0"/>
              </a:rPr>
              <a:t>, </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human</a:t>
            </a:r>
            <a:r>
              <a:rPr lang="tr-TR" sz="2800" dirty="0">
                <a:solidFill>
                  <a:prstClr val="black"/>
                </a:solidFill>
                <a:latin typeface="Arial"/>
                <a:cs typeface="Arial" charset="0"/>
              </a:rPr>
              <a:t> </a:t>
            </a:r>
            <a:r>
              <a:rPr lang="tr-TR" sz="2800" dirty="0" err="1">
                <a:solidFill>
                  <a:prstClr val="black"/>
                </a:solidFill>
                <a:latin typeface="Arial"/>
                <a:cs typeface="Arial" charset="0"/>
              </a:rPr>
              <a:t>plesental</a:t>
            </a:r>
            <a:r>
              <a:rPr lang="tr-TR" sz="2800" dirty="0">
                <a:solidFill>
                  <a:prstClr val="black"/>
                </a:solidFill>
                <a:latin typeface="Arial"/>
                <a:cs typeface="Arial" charset="0"/>
              </a:rPr>
              <a:t> </a:t>
            </a:r>
            <a:r>
              <a:rPr lang="tr-TR" sz="2800" dirty="0" err="1">
                <a:solidFill>
                  <a:prstClr val="black"/>
                </a:solidFill>
                <a:latin typeface="Arial"/>
                <a:cs typeface="Arial" charset="0"/>
              </a:rPr>
              <a:t>laktojen</a:t>
            </a:r>
            <a:r>
              <a:rPr lang="tr-TR" sz="2800" dirty="0">
                <a:solidFill>
                  <a:prstClr val="black"/>
                </a:solidFill>
                <a:latin typeface="Arial"/>
                <a:cs typeface="Arial" charset="0"/>
              </a:rPr>
              <a:t> hormonlarını salgılar. </a:t>
            </a:r>
          </a:p>
          <a:p>
            <a:pPr marL="0" lvl="0" indent="0" algn="just" fontAlgn="base">
              <a:lnSpc>
                <a:spcPct val="100000"/>
              </a:lnSpc>
              <a:spcAft>
                <a:spcPct val="0"/>
              </a:spcAft>
              <a:buFontTx/>
              <a:buChar char="•"/>
            </a:pPr>
            <a:r>
              <a:rPr lang="tr-TR" dirty="0">
                <a:solidFill>
                  <a:prstClr val="black"/>
                </a:solidFill>
                <a:latin typeface="Arial" charset="0"/>
                <a:cs typeface="Arial" charset="0"/>
              </a:rPr>
              <a:t> </a:t>
            </a:r>
          </a:p>
        </p:txBody>
      </p:sp>
    </p:spTree>
    <p:extLst>
      <p:ext uri="{BB962C8B-B14F-4D97-AF65-F5344CB8AC3E}">
        <p14:creationId xmlns:p14="http://schemas.microsoft.com/office/powerpoint/2010/main" val="2559111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Amniotik sıvı</a:t>
            </a:r>
            <a:endParaRPr lang="tr-TR" dirty="0"/>
          </a:p>
        </p:txBody>
      </p:sp>
      <p:sp>
        <p:nvSpPr>
          <p:cNvPr id="3" name="İçerik Yer Tutucusu 2"/>
          <p:cNvSpPr>
            <a:spLocks noGrp="1"/>
          </p:cNvSpPr>
          <p:nvPr>
            <p:ph idx="1"/>
          </p:nvPr>
        </p:nvSpPr>
        <p:spPr/>
        <p:txBody>
          <a:bodyPr/>
          <a:lstStyle/>
          <a:p>
            <a:pPr marL="0" lvl="0" indent="0" algn="just" fontAlgn="base">
              <a:lnSpc>
                <a:spcPct val="80000"/>
              </a:lnSpc>
              <a:spcAft>
                <a:spcPct val="0"/>
              </a:spcAft>
              <a:buFontTx/>
              <a:buChar char="•"/>
            </a:pPr>
            <a:r>
              <a:rPr lang="tr-TR" sz="3100" dirty="0">
                <a:solidFill>
                  <a:prstClr val="black"/>
                </a:solidFill>
                <a:latin typeface="Arial" charset="0"/>
                <a:cs typeface="Arial" charset="0"/>
              </a:rPr>
              <a:t>Fetüs, anneye ait kandan oluşan </a:t>
            </a:r>
            <a:r>
              <a:rPr lang="tr-TR" sz="3100" dirty="0" err="1">
                <a:solidFill>
                  <a:prstClr val="black"/>
                </a:solidFill>
                <a:latin typeface="Arial" charset="0"/>
                <a:cs typeface="Arial" charset="0"/>
              </a:rPr>
              <a:t>amniotik</a:t>
            </a:r>
            <a:r>
              <a:rPr lang="tr-TR" sz="3100" dirty="0">
                <a:solidFill>
                  <a:prstClr val="black"/>
                </a:solidFill>
                <a:latin typeface="Arial" charset="0"/>
                <a:cs typeface="Arial" charset="0"/>
              </a:rPr>
              <a:t> sıvı içerisinde yaşar.</a:t>
            </a:r>
          </a:p>
          <a:p>
            <a:pPr marL="0" lvl="0" indent="0" algn="just" fontAlgn="base">
              <a:lnSpc>
                <a:spcPct val="80000"/>
              </a:lnSpc>
              <a:spcAft>
                <a:spcPct val="0"/>
              </a:spcAft>
              <a:buFontTx/>
              <a:buChar char="•"/>
            </a:pPr>
            <a:endParaRPr lang="tr-TR" sz="3100" dirty="0">
              <a:solidFill>
                <a:prstClr val="black"/>
              </a:solidFill>
              <a:latin typeface="Arial" charset="0"/>
              <a:cs typeface="Arial" charset="0"/>
            </a:endParaRPr>
          </a:p>
          <a:p>
            <a:pPr marL="0" lvl="0" indent="0" algn="just" fontAlgn="base">
              <a:lnSpc>
                <a:spcPct val="80000"/>
              </a:lnSpc>
              <a:spcAft>
                <a:spcPct val="0"/>
              </a:spcAft>
              <a:buFontTx/>
              <a:buChar char="•"/>
            </a:pPr>
            <a:r>
              <a:rPr lang="tr-TR" sz="3100" dirty="0">
                <a:solidFill>
                  <a:prstClr val="black"/>
                </a:solidFill>
                <a:latin typeface="Arial" charset="0"/>
                <a:cs typeface="Arial" charset="0"/>
              </a:rPr>
              <a:t> Gebeliğin ilk dönemlerinde fetüs </a:t>
            </a:r>
            <a:r>
              <a:rPr lang="tr-TR" sz="3100" dirty="0" err="1">
                <a:solidFill>
                  <a:prstClr val="black"/>
                </a:solidFill>
                <a:latin typeface="Arial" charset="0"/>
                <a:cs typeface="Arial" charset="0"/>
              </a:rPr>
              <a:t>amniyotik</a:t>
            </a:r>
            <a:r>
              <a:rPr lang="tr-TR" sz="3100" dirty="0">
                <a:solidFill>
                  <a:prstClr val="black"/>
                </a:solidFill>
                <a:latin typeface="Arial" charset="0"/>
                <a:cs typeface="Arial" charset="0"/>
              </a:rPr>
              <a:t> sıvı ile beslenirken daha sonra beslenme plasenta aracılığı ile olur. </a:t>
            </a:r>
          </a:p>
          <a:p>
            <a:pPr marL="0" lvl="0" indent="0" algn="just" fontAlgn="base">
              <a:lnSpc>
                <a:spcPct val="80000"/>
              </a:lnSpc>
              <a:spcAft>
                <a:spcPct val="0"/>
              </a:spcAft>
              <a:buNone/>
            </a:pPr>
            <a:r>
              <a:rPr lang="tr-TR" sz="3100" dirty="0">
                <a:solidFill>
                  <a:prstClr val="black"/>
                </a:solidFill>
                <a:latin typeface="Arial" charset="0"/>
                <a:cs typeface="Arial" charset="0"/>
              </a:rPr>
              <a:t> </a:t>
            </a:r>
          </a:p>
          <a:p>
            <a:pPr marL="0" lvl="0" indent="0" algn="just" fontAlgn="base">
              <a:lnSpc>
                <a:spcPct val="80000"/>
              </a:lnSpc>
              <a:spcAft>
                <a:spcPct val="0"/>
              </a:spcAft>
              <a:buFontTx/>
              <a:buChar char="•"/>
            </a:pPr>
            <a:r>
              <a:rPr lang="tr-TR" sz="3100" dirty="0">
                <a:solidFill>
                  <a:prstClr val="black"/>
                </a:solidFill>
                <a:latin typeface="Arial" charset="0"/>
                <a:cs typeface="Arial" charset="0"/>
              </a:rPr>
              <a:t>Amniotik sıvı aynı zamanda fetüsü dış etkilerden korur</a:t>
            </a:r>
            <a:endParaRPr lang="tr-TR" dirty="0"/>
          </a:p>
        </p:txBody>
      </p:sp>
    </p:spTree>
    <p:extLst>
      <p:ext uri="{BB962C8B-B14F-4D97-AF65-F5344CB8AC3E}">
        <p14:creationId xmlns:p14="http://schemas.microsoft.com/office/powerpoint/2010/main" val="22499362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sz="3000" dirty="0">
                <a:solidFill>
                  <a:prstClr val="black"/>
                </a:solidFill>
                <a:latin typeface="Arial" charset="0"/>
                <a:cs typeface="Arial" charset="0"/>
              </a:rPr>
              <a:t>Fetüs gebeliğin beşinci ayında </a:t>
            </a:r>
            <a:r>
              <a:rPr lang="tr-TR" sz="3000" dirty="0" err="1">
                <a:solidFill>
                  <a:prstClr val="black"/>
                </a:solidFill>
                <a:latin typeface="Arial" charset="0"/>
                <a:cs typeface="Arial" charset="0"/>
              </a:rPr>
              <a:t>amniotik</a:t>
            </a:r>
            <a:r>
              <a:rPr lang="tr-TR" sz="3000" dirty="0">
                <a:solidFill>
                  <a:prstClr val="black"/>
                </a:solidFill>
                <a:latin typeface="Arial" charset="0"/>
                <a:cs typeface="Arial" charset="0"/>
              </a:rPr>
              <a:t> sıvıyı yutar ve idrarını </a:t>
            </a:r>
            <a:r>
              <a:rPr lang="tr-TR" sz="3000" dirty="0" err="1">
                <a:solidFill>
                  <a:prstClr val="black"/>
                </a:solidFill>
                <a:latin typeface="Arial" charset="0"/>
                <a:cs typeface="Arial" charset="0"/>
              </a:rPr>
              <a:t>amniotik</a:t>
            </a:r>
            <a:r>
              <a:rPr lang="tr-TR" sz="3000" dirty="0">
                <a:solidFill>
                  <a:prstClr val="black"/>
                </a:solidFill>
                <a:latin typeface="Arial" charset="0"/>
                <a:cs typeface="Arial" charset="0"/>
              </a:rPr>
              <a:t> sıvı içine yapar. </a:t>
            </a:r>
          </a:p>
          <a:p>
            <a:pPr marL="0" lvl="0" indent="0" algn="just" fontAlgn="base">
              <a:lnSpc>
                <a:spcPct val="100000"/>
              </a:lnSpc>
              <a:spcAft>
                <a:spcPct val="0"/>
              </a:spcAft>
              <a:buFontTx/>
              <a:buChar char="•"/>
            </a:pPr>
            <a:endParaRPr lang="tr-TR" sz="3000" dirty="0">
              <a:solidFill>
                <a:prstClr val="black"/>
              </a:solidFill>
              <a:latin typeface="Arial" charset="0"/>
              <a:cs typeface="Arial" charset="0"/>
            </a:endParaRPr>
          </a:p>
          <a:p>
            <a:pPr marL="0" lvl="0" indent="0" algn="just" fontAlgn="base">
              <a:lnSpc>
                <a:spcPct val="100000"/>
              </a:lnSpc>
              <a:spcAft>
                <a:spcPct val="0"/>
              </a:spcAft>
              <a:buFontTx/>
              <a:buChar char="•"/>
            </a:pPr>
            <a:r>
              <a:rPr lang="tr-TR" sz="3000" dirty="0">
                <a:solidFill>
                  <a:prstClr val="black"/>
                </a:solidFill>
                <a:latin typeface="Arial" charset="0"/>
                <a:cs typeface="Arial" charset="0"/>
              </a:rPr>
              <a:t>Amniotik sıvı içerisinde fetüsün </a:t>
            </a:r>
            <a:r>
              <a:rPr lang="tr-TR" sz="3000" dirty="0" err="1">
                <a:solidFill>
                  <a:prstClr val="black"/>
                </a:solidFill>
                <a:latin typeface="Arial" charset="0"/>
                <a:cs typeface="Arial" charset="0"/>
              </a:rPr>
              <a:t>epitel</a:t>
            </a:r>
            <a:r>
              <a:rPr lang="tr-TR" sz="3000" dirty="0">
                <a:solidFill>
                  <a:prstClr val="black"/>
                </a:solidFill>
                <a:latin typeface="Arial" charset="0"/>
                <a:cs typeface="Arial" charset="0"/>
              </a:rPr>
              <a:t> hücreleri de yer alır. </a:t>
            </a:r>
          </a:p>
          <a:p>
            <a:pPr marL="0" lvl="0" indent="0" algn="just" fontAlgn="base">
              <a:lnSpc>
                <a:spcPct val="100000"/>
              </a:lnSpc>
              <a:spcAft>
                <a:spcPct val="0"/>
              </a:spcAft>
              <a:buFontTx/>
              <a:buChar char="•"/>
            </a:pPr>
            <a:endParaRPr lang="tr-TR" sz="3000" dirty="0">
              <a:solidFill>
                <a:prstClr val="black"/>
              </a:solidFill>
              <a:latin typeface="Arial" charset="0"/>
              <a:cs typeface="Arial" charset="0"/>
            </a:endParaRPr>
          </a:p>
          <a:p>
            <a:pPr marL="0" lvl="0" indent="0" algn="just" fontAlgn="base">
              <a:lnSpc>
                <a:spcPct val="100000"/>
              </a:lnSpc>
              <a:spcAft>
                <a:spcPct val="0"/>
              </a:spcAft>
              <a:buFontTx/>
              <a:buChar char="•"/>
            </a:pPr>
            <a:r>
              <a:rPr lang="tr-TR" sz="3000" dirty="0">
                <a:solidFill>
                  <a:prstClr val="black"/>
                </a:solidFill>
                <a:latin typeface="Arial" charset="0"/>
                <a:cs typeface="Arial" charset="0"/>
              </a:rPr>
              <a:t>Bu hücreler gebeliğin belli bir döneminden sonra gerektiğinde fetüsteki anomalileri tespit etmek amacı ile </a:t>
            </a:r>
            <a:r>
              <a:rPr lang="tr-TR" sz="3000" dirty="0" err="1">
                <a:solidFill>
                  <a:prstClr val="black"/>
                </a:solidFill>
                <a:latin typeface="Arial" charset="0"/>
                <a:cs typeface="Arial" charset="0"/>
              </a:rPr>
              <a:t>kullanılı</a:t>
            </a:r>
            <a:endParaRPr lang="tr-TR" dirty="0"/>
          </a:p>
        </p:txBody>
      </p:sp>
    </p:spTree>
    <p:extLst>
      <p:ext uri="{BB962C8B-B14F-4D97-AF65-F5344CB8AC3E}">
        <p14:creationId xmlns:p14="http://schemas.microsoft.com/office/powerpoint/2010/main" val="27531510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68155"/>
            <a:ext cx="10515600" cy="4351338"/>
          </a:xfrm>
        </p:spPr>
        <p:txBody>
          <a:bodyPr/>
          <a:lstStyle/>
          <a:p>
            <a:pPr marL="0" lvl="0" indent="0" fontAlgn="base">
              <a:lnSpc>
                <a:spcPct val="100000"/>
              </a:lnSpc>
              <a:spcAft>
                <a:spcPct val="0"/>
              </a:spcAft>
              <a:buFontTx/>
              <a:buChar char="•"/>
            </a:pPr>
            <a:r>
              <a:rPr lang="tr-TR" dirty="0">
                <a:solidFill>
                  <a:prstClr val="black"/>
                </a:solidFill>
                <a:latin typeface="Arial" charset="0"/>
                <a:cs typeface="Arial" charset="0"/>
              </a:rPr>
              <a:t>Amniotik sıvı miktarı 500-1000 ml. </a:t>
            </a:r>
            <a:r>
              <a:rPr lang="tr-TR" dirty="0" smtClean="0">
                <a:solidFill>
                  <a:prstClr val="black"/>
                </a:solidFill>
                <a:latin typeface="Arial" charset="0"/>
                <a:cs typeface="Arial" charset="0"/>
              </a:rPr>
              <a:t>Arasındadır</a:t>
            </a:r>
          </a:p>
          <a:p>
            <a:pPr marL="0" lvl="0" indent="0" fontAlgn="base">
              <a:lnSpc>
                <a:spcPct val="100000"/>
              </a:lnSpc>
              <a:spcAft>
                <a:spcPct val="0"/>
              </a:spcAft>
              <a:buFontTx/>
              <a:buChar char="•"/>
            </a:pPr>
            <a:r>
              <a:rPr lang="tr-TR" dirty="0">
                <a:solidFill>
                  <a:prstClr val="black"/>
                </a:solidFill>
                <a:latin typeface="Arial" charset="0"/>
                <a:cs typeface="Arial" charset="0"/>
              </a:rPr>
              <a:t>Sıvının bu </a:t>
            </a:r>
            <a:r>
              <a:rPr lang="tr-TR" dirty="0" err="1">
                <a:solidFill>
                  <a:prstClr val="black"/>
                </a:solidFill>
                <a:latin typeface="Arial" charset="0"/>
                <a:cs typeface="Arial" charset="0"/>
              </a:rPr>
              <a:t>sçıkmasına</a:t>
            </a:r>
            <a:r>
              <a:rPr lang="tr-TR" dirty="0">
                <a:solidFill>
                  <a:prstClr val="black"/>
                </a:solidFill>
                <a:latin typeface="Arial" charset="0"/>
                <a:cs typeface="Arial" charset="0"/>
              </a:rPr>
              <a:t> neden </a:t>
            </a:r>
            <a:r>
              <a:rPr lang="tr-TR" dirty="0" err="1">
                <a:solidFill>
                  <a:prstClr val="black"/>
                </a:solidFill>
                <a:latin typeface="Arial" charset="0"/>
                <a:cs typeface="Arial" charset="0"/>
              </a:rPr>
              <a:t>olabilir.ınırların</a:t>
            </a:r>
            <a:r>
              <a:rPr lang="tr-TR" dirty="0">
                <a:solidFill>
                  <a:prstClr val="black"/>
                </a:solidFill>
                <a:latin typeface="Arial" charset="0"/>
                <a:cs typeface="Arial" charset="0"/>
              </a:rPr>
              <a:t> dışında olması normal değildir. </a:t>
            </a:r>
          </a:p>
          <a:p>
            <a:pPr marL="0" lvl="0" indent="0" fontAlgn="base">
              <a:lnSpc>
                <a:spcPct val="100000"/>
              </a:lnSpc>
              <a:spcAft>
                <a:spcPct val="0"/>
              </a:spcAft>
              <a:buFontTx/>
              <a:buChar char="•"/>
            </a:pPr>
            <a:r>
              <a:rPr lang="tr-TR" dirty="0">
                <a:solidFill>
                  <a:prstClr val="black"/>
                </a:solidFill>
                <a:latin typeface="Arial" charset="0"/>
                <a:cs typeface="Arial" charset="0"/>
              </a:rPr>
              <a:t>Anne yada fetüste bazı sorunların ortaya</a:t>
            </a:r>
          </a:p>
        </p:txBody>
      </p:sp>
    </p:spTree>
    <p:extLst>
      <p:ext uri="{BB962C8B-B14F-4D97-AF65-F5344CB8AC3E}">
        <p14:creationId xmlns:p14="http://schemas.microsoft.com/office/powerpoint/2010/main" val="223549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Calibri" panose="020F0502020204030204" pitchFamily="34" charset="0"/>
              </a:rPr>
              <a:t>Döllenmiş yumurtanın (zigot) bölünerek çoğalması ve organları oluşturmak üzere farklılaşması </a:t>
            </a:r>
            <a:r>
              <a:rPr lang="tr-TR" dirty="0" err="1">
                <a:latin typeface="Times New Roman" panose="02020603050405020304" pitchFamily="18" charset="0"/>
                <a:ea typeface="Calibri" panose="020F0502020204030204" pitchFamily="34" charset="0"/>
              </a:rPr>
              <a:t>ovum</a:t>
            </a:r>
            <a:r>
              <a:rPr lang="tr-TR" dirty="0">
                <a:latin typeface="Times New Roman" panose="02020603050405020304" pitchFamily="18" charset="0"/>
                <a:ea typeface="Calibri" panose="020F0502020204030204" pitchFamily="34" charset="0"/>
              </a:rPr>
              <a:t> döneminde, doku ve organların oluşmaya başlaması </a:t>
            </a:r>
            <a:r>
              <a:rPr lang="tr-TR" dirty="0" err="1">
                <a:latin typeface="Times New Roman" panose="02020603050405020304" pitchFamily="18" charset="0"/>
                <a:ea typeface="Calibri" panose="020F0502020204030204" pitchFamily="34" charset="0"/>
              </a:rPr>
              <a:t>embriyonel</a:t>
            </a:r>
            <a:r>
              <a:rPr lang="tr-TR" dirty="0">
                <a:latin typeface="Times New Roman" panose="02020603050405020304" pitchFamily="18" charset="0"/>
                <a:ea typeface="Calibri" panose="020F0502020204030204" pitchFamily="34" charset="0"/>
              </a:rPr>
              <a:t> dönemde gerçekleşir. Bu nedenle </a:t>
            </a:r>
            <a:r>
              <a:rPr lang="tr-TR" dirty="0" err="1">
                <a:latin typeface="Times New Roman" panose="02020603050405020304" pitchFamily="18" charset="0"/>
                <a:ea typeface="Calibri" panose="020F0502020204030204" pitchFamily="34" charset="0"/>
              </a:rPr>
              <a:t>organogenez</a:t>
            </a:r>
            <a:r>
              <a:rPr lang="tr-TR" dirty="0">
                <a:latin typeface="Times New Roman" panose="02020603050405020304" pitchFamily="18" charset="0"/>
                <a:ea typeface="Calibri" panose="020F0502020204030204" pitchFamily="34" charset="0"/>
              </a:rPr>
              <a:t> dönemi adı verilir. Bu dönemde embriyo dışında plasenta, göbek kordonu (</a:t>
            </a:r>
            <a:r>
              <a:rPr lang="tr-TR" dirty="0" err="1">
                <a:latin typeface="Times New Roman" panose="02020603050405020304" pitchFamily="18" charset="0"/>
                <a:ea typeface="Calibri" panose="020F0502020204030204" pitchFamily="34" charset="0"/>
              </a:rPr>
              <a:t>umblikal</a:t>
            </a:r>
            <a:r>
              <a:rPr lang="tr-TR" dirty="0">
                <a:latin typeface="Times New Roman" panose="02020603050405020304" pitchFamily="18" charset="0"/>
                <a:ea typeface="Calibri" panose="020F0502020204030204" pitchFamily="34" charset="0"/>
              </a:rPr>
              <a:t> </a:t>
            </a:r>
            <a:r>
              <a:rPr lang="tr-TR" dirty="0" err="1">
                <a:latin typeface="Times New Roman" panose="02020603050405020304" pitchFamily="18" charset="0"/>
                <a:ea typeface="Calibri" panose="020F0502020204030204" pitchFamily="34" charset="0"/>
              </a:rPr>
              <a:t>kord</a:t>
            </a:r>
            <a:r>
              <a:rPr lang="tr-TR" dirty="0">
                <a:latin typeface="Times New Roman" panose="02020603050405020304" pitchFamily="18" charset="0"/>
                <a:ea typeface="Calibri" panose="020F0502020204030204" pitchFamily="34" charset="0"/>
              </a:rPr>
              <a:t>) ve </a:t>
            </a:r>
            <a:r>
              <a:rPr lang="tr-TR" dirty="0" err="1">
                <a:latin typeface="Times New Roman" panose="02020603050405020304" pitchFamily="18" charset="0"/>
                <a:ea typeface="Calibri" panose="020F0502020204030204" pitchFamily="34" charset="0"/>
              </a:rPr>
              <a:t>amniyon</a:t>
            </a:r>
            <a:r>
              <a:rPr lang="tr-TR" dirty="0">
                <a:latin typeface="Times New Roman" panose="02020603050405020304" pitchFamily="18" charset="0"/>
                <a:ea typeface="Calibri" panose="020F0502020204030204" pitchFamily="34" charset="0"/>
              </a:rPr>
              <a:t> kesesi gibi organlar da oluşmaya başlar. </a:t>
            </a:r>
            <a:r>
              <a:rPr lang="tr-TR" dirty="0" err="1">
                <a:latin typeface="Times New Roman" panose="02020603050405020304" pitchFamily="18" charset="0"/>
                <a:ea typeface="Calibri" panose="020F0502020204030204" pitchFamily="34" charset="0"/>
              </a:rPr>
              <a:t>Fetal</a:t>
            </a:r>
            <a:r>
              <a:rPr lang="tr-TR" dirty="0">
                <a:latin typeface="Times New Roman" panose="02020603050405020304" pitchFamily="18" charset="0"/>
                <a:ea typeface="Calibri" panose="020F0502020204030204" pitchFamily="34" charset="0"/>
              </a:rPr>
              <a:t> dönemde ise </a:t>
            </a:r>
            <a:r>
              <a:rPr lang="tr-TR" dirty="0" err="1">
                <a:latin typeface="Times New Roman" panose="02020603050405020304" pitchFamily="18" charset="0"/>
                <a:ea typeface="Calibri" panose="020F0502020204030204" pitchFamily="34" charset="0"/>
              </a:rPr>
              <a:t>fetus</a:t>
            </a:r>
            <a:r>
              <a:rPr lang="tr-TR" dirty="0">
                <a:latin typeface="Times New Roman" panose="02020603050405020304" pitchFamily="18" charset="0"/>
                <a:ea typeface="Calibri" panose="020F0502020204030204" pitchFamily="34" charset="0"/>
              </a:rPr>
              <a:t> çok hızlı bir büyüme ve gelişme gösterir, organ ve vücut biçiminin oluşumu belirginleşir. </a:t>
            </a:r>
            <a:endParaRPr lang="tr-TR" dirty="0"/>
          </a:p>
        </p:txBody>
      </p:sp>
    </p:spTree>
    <p:extLst>
      <p:ext uri="{BB962C8B-B14F-4D97-AF65-F5344CB8AC3E}">
        <p14:creationId xmlns:p14="http://schemas.microsoft.com/office/powerpoint/2010/main" val="18450017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Doğumun kısa sürede başlayacağını gösteren belirtiler şunlardır: </a:t>
            </a:r>
          </a:p>
          <a:p>
            <a:pPr marL="742950" lvl="1" indent="-285750" algn="just" fontAlgn="base">
              <a:lnSpc>
                <a:spcPct val="100000"/>
              </a:lnSpc>
              <a:spcAft>
                <a:spcPct val="0"/>
              </a:spcAft>
              <a:buFont typeface="Arial" charset="0"/>
              <a:buChar char="•"/>
            </a:pPr>
            <a:r>
              <a:rPr lang="tr-TR" sz="2800" dirty="0" err="1">
                <a:solidFill>
                  <a:prstClr val="black"/>
                </a:solidFill>
                <a:latin typeface="Arial"/>
                <a:cs typeface="Arial" charset="0"/>
              </a:rPr>
              <a:t>Vaginadan</a:t>
            </a:r>
            <a:r>
              <a:rPr lang="tr-TR" sz="2800" dirty="0">
                <a:solidFill>
                  <a:prstClr val="black"/>
                </a:solidFill>
                <a:latin typeface="Arial"/>
                <a:cs typeface="Arial" charset="0"/>
              </a:rPr>
              <a:t> kanla karışık koyu bir akıntının gelmesi (nişan),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Ağrı başlasın ya da başlamasın suyun gelmesi,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Düzenli aralıklarla doğum ağrılarının gelmesi, doğum eyleminin başladığı anlamına gelir</a:t>
            </a:r>
            <a:r>
              <a:rPr lang="tr-TR" dirty="0">
                <a:solidFill>
                  <a:prstClr val="black"/>
                </a:solidFill>
                <a:latin typeface="Arial"/>
                <a:cs typeface="Arial" charset="0"/>
              </a:rPr>
              <a:t>. </a:t>
            </a:r>
          </a:p>
          <a:p>
            <a:endParaRPr lang="tr-TR" dirty="0"/>
          </a:p>
        </p:txBody>
      </p:sp>
    </p:spTree>
    <p:extLst>
      <p:ext uri="{BB962C8B-B14F-4D97-AF65-F5344CB8AC3E}">
        <p14:creationId xmlns:p14="http://schemas.microsoft.com/office/powerpoint/2010/main" val="6278602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lvl="0" indent="0" algn="just" fontAlgn="base">
              <a:lnSpc>
                <a:spcPct val="100000"/>
              </a:lnSpc>
              <a:spcAft>
                <a:spcPct val="0"/>
              </a:spcAft>
              <a:buFont typeface="Arial" charset="0"/>
              <a:buChar char="•"/>
            </a:pPr>
            <a:r>
              <a:rPr lang="tr-TR" sz="3200" dirty="0">
                <a:solidFill>
                  <a:prstClr val="black"/>
                </a:solidFill>
                <a:latin typeface="Arial"/>
                <a:cs typeface="Arial" charset="0"/>
              </a:rPr>
              <a:t>Doğum eylemi üç aşamada gerçekleşir: </a:t>
            </a:r>
          </a:p>
          <a:p>
            <a:pPr marL="742950" lvl="1" indent="-285750" algn="just" fontAlgn="base">
              <a:lnSpc>
                <a:spcPct val="100000"/>
              </a:lnSpc>
              <a:spcAft>
                <a:spcPct val="0"/>
              </a:spcAft>
              <a:buFont typeface="Arial" charset="0"/>
              <a:buChar char="•"/>
            </a:pPr>
            <a:r>
              <a:rPr lang="tr-TR" sz="3200" dirty="0">
                <a:solidFill>
                  <a:prstClr val="black"/>
                </a:solidFill>
                <a:latin typeface="Arial"/>
                <a:cs typeface="Arial" charset="0"/>
              </a:rPr>
              <a:t>Açılma zamanı</a:t>
            </a:r>
          </a:p>
          <a:p>
            <a:pPr marL="742950" lvl="1" indent="-285750" algn="just" fontAlgn="base">
              <a:lnSpc>
                <a:spcPct val="100000"/>
              </a:lnSpc>
              <a:spcAft>
                <a:spcPct val="0"/>
              </a:spcAft>
              <a:buFont typeface="Arial" charset="0"/>
              <a:buChar char="•"/>
            </a:pPr>
            <a:r>
              <a:rPr lang="tr-TR" sz="3200" dirty="0">
                <a:solidFill>
                  <a:prstClr val="black"/>
                </a:solidFill>
                <a:latin typeface="Arial"/>
                <a:cs typeface="Arial" charset="0"/>
              </a:rPr>
              <a:t>Çıkış zamanı </a:t>
            </a:r>
          </a:p>
          <a:p>
            <a:pPr marL="742950" lvl="1" indent="-285750" algn="just" fontAlgn="base">
              <a:lnSpc>
                <a:spcPct val="100000"/>
              </a:lnSpc>
              <a:spcAft>
                <a:spcPct val="0"/>
              </a:spcAft>
              <a:buFont typeface="Arial" charset="0"/>
              <a:buChar char="•"/>
            </a:pPr>
            <a:r>
              <a:rPr lang="tr-TR" sz="3200" dirty="0">
                <a:solidFill>
                  <a:prstClr val="black"/>
                </a:solidFill>
                <a:latin typeface="Arial"/>
                <a:cs typeface="Arial" charset="0"/>
              </a:rPr>
              <a:t>Doğum  </a:t>
            </a:r>
          </a:p>
        </p:txBody>
      </p:sp>
    </p:spTree>
    <p:extLst>
      <p:ext uri="{BB962C8B-B14F-4D97-AF65-F5344CB8AC3E}">
        <p14:creationId xmlns:p14="http://schemas.microsoft.com/office/powerpoint/2010/main" val="20031329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dirty="0">
                <a:solidFill>
                  <a:prstClr val="black"/>
                </a:solidFill>
                <a:latin typeface="Arial" charset="0"/>
                <a:cs typeface="Arial" charset="0"/>
              </a:rPr>
              <a:t>Açılma zamanı: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doğum sancıları, </a:t>
            </a:r>
            <a:r>
              <a:rPr lang="tr-TR" sz="2800" dirty="0" err="1">
                <a:solidFill>
                  <a:prstClr val="black"/>
                </a:solidFill>
                <a:latin typeface="Arial"/>
                <a:cs typeface="Arial" charset="0"/>
              </a:rPr>
              <a:t>uterusun</a:t>
            </a:r>
            <a:r>
              <a:rPr lang="tr-TR" sz="2800" dirty="0">
                <a:solidFill>
                  <a:prstClr val="black"/>
                </a:solidFill>
                <a:latin typeface="Arial"/>
                <a:cs typeface="Arial" charset="0"/>
              </a:rPr>
              <a:t> kaslarının kasılmasını sağlar, </a:t>
            </a:r>
          </a:p>
          <a:p>
            <a:pPr marL="742950" lvl="1" indent="-285750" algn="just" fontAlgn="base">
              <a:lnSpc>
                <a:spcPct val="100000"/>
              </a:lnSpc>
              <a:spcAft>
                <a:spcPct val="0"/>
              </a:spcAft>
              <a:buFont typeface="Arial" charset="0"/>
              <a:buChar char="•"/>
            </a:pPr>
            <a:r>
              <a:rPr lang="tr-TR" sz="2800" dirty="0" err="1">
                <a:solidFill>
                  <a:prstClr val="black"/>
                </a:solidFill>
                <a:latin typeface="Arial"/>
                <a:cs typeface="Arial" charset="0"/>
              </a:rPr>
              <a:t>uteresun</a:t>
            </a:r>
            <a:r>
              <a:rPr lang="tr-TR" sz="2800" dirty="0">
                <a:solidFill>
                  <a:prstClr val="black"/>
                </a:solidFill>
                <a:latin typeface="Arial"/>
                <a:cs typeface="Arial" charset="0"/>
              </a:rPr>
              <a:t> </a:t>
            </a:r>
            <a:r>
              <a:rPr lang="tr-TR" sz="2800" dirty="0" err="1">
                <a:solidFill>
                  <a:prstClr val="black"/>
                </a:solidFill>
                <a:latin typeface="Arial"/>
                <a:cs typeface="Arial" charset="0"/>
              </a:rPr>
              <a:t>serviks</a:t>
            </a:r>
            <a:r>
              <a:rPr lang="tr-TR" sz="2800" dirty="0">
                <a:solidFill>
                  <a:prstClr val="black"/>
                </a:solidFill>
                <a:latin typeface="Arial"/>
                <a:cs typeface="Arial" charset="0"/>
              </a:rPr>
              <a:t> kanalı açılır ve </a:t>
            </a:r>
          </a:p>
          <a:p>
            <a:pPr marL="742950" lvl="1" indent="-285750" algn="just" fontAlgn="base">
              <a:lnSpc>
                <a:spcPct val="100000"/>
              </a:lnSpc>
              <a:spcAft>
                <a:spcPct val="0"/>
              </a:spcAft>
              <a:buFont typeface="Arial" charset="0"/>
              <a:buChar char="•"/>
            </a:pPr>
            <a:r>
              <a:rPr lang="tr-TR" sz="2800" dirty="0" err="1">
                <a:solidFill>
                  <a:prstClr val="black"/>
                </a:solidFill>
                <a:latin typeface="Arial"/>
                <a:cs typeface="Arial" charset="0"/>
              </a:rPr>
              <a:t>amnion</a:t>
            </a:r>
            <a:r>
              <a:rPr lang="tr-TR" sz="2800" dirty="0">
                <a:solidFill>
                  <a:prstClr val="black"/>
                </a:solidFill>
                <a:latin typeface="Arial"/>
                <a:cs typeface="Arial" charset="0"/>
              </a:rPr>
              <a:t> sıvısı ile su dolu kese doğum yoluna (kanalına) doğru girer </a:t>
            </a:r>
          </a:p>
          <a:p>
            <a:endParaRPr lang="tr-TR" dirty="0"/>
          </a:p>
        </p:txBody>
      </p:sp>
    </p:spTree>
    <p:extLst>
      <p:ext uri="{BB962C8B-B14F-4D97-AF65-F5344CB8AC3E}">
        <p14:creationId xmlns:p14="http://schemas.microsoft.com/office/powerpoint/2010/main" val="6935334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Çıkış zamanı :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Doğum ağrıları artarak sıklaşır.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Bu nedenle kasılmalar bebeği dışarı doğru iter . </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Doğum: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Dışarı doğru itilmeyle </a:t>
            </a:r>
            <a:r>
              <a:rPr lang="tr-TR" sz="2800" dirty="0" err="1">
                <a:solidFill>
                  <a:prstClr val="black"/>
                </a:solidFill>
                <a:latin typeface="Arial"/>
                <a:cs typeface="Arial" charset="0"/>
              </a:rPr>
              <a:t>amnion</a:t>
            </a:r>
            <a:r>
              <a:rPr lang="tr-TR" sz="2800" dirty="0">
                <a:solidFill>
                  <a:prstClr val="black"/>
                </a:solidFill>
                <a:latin typeface="Arial"/>
                <a:cs typeface="Arial" charset="0"/>
              </a:rPr>
              <a:t> zarı açılarak bebek dış dünya ile temas eder.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Yani doğum gerçekleşir.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Doğumdan sonra </a:t>
            </a:r>
            <a:r>
              <a:rPr lang="tr-TR" sz="2800" dirty="0" err="1">
                <a:solidFill>
                  <a:prstClr val="black"/>
                </a:solidFill>
                <a:latin typeface="Arial"/>
                <a:cs typeface="Arial" charset="0"/>
              </a:rPr>
              <a:t>amnion</a:t>
            </a:r>
            <a:r>
              <a:rPr lang="tr-TR" sz="2800" dirty="0">
                <a:solidFill>
                  <a:prstClr val="black"/>
                </a:solidFill>
                <a:latin typeface="Arial"/>
                <a:cs typeface="Arial" charset="0"/>
              </a:rPr>
              <a:t> zarları ve plasenta dışarı atılır </a:t>
            </a:r>
          </a:p>
          <a:p>
            <a:pPr marL="742950" lvl="1" indent="-285750" algn="just" fontAlgn="base">
              <a:lnSpc>
                <a:spcPct val="100000"/>
              </a:lnSpc>
              <a:spcAft>
                <a:spcPct val="0"/>
              </a:spcAft>
              <a:buNone/>
            </a:pPr>
            <a:endParaRPr lang="tr-TR" sz="2800" dirty="0">
              <a:solidFill>
                <a:prstClr val="black"/>
              </a:solidFill>
              <a:latin typeface="Arial"/>
              <a:cs typeface="Arial" charset="0"/>
            </a:endParaRPr>
          </a:p>
          <a:p>
            <a:endParaRPr lang="tr-TR" dirty="0"/>
          </a:p>
        </p:txBody>
      </p:sp>
    </p:spTree>
    <p:extLst>
      <p:ext uri="{BB962C8B-B14F-4D97-AF65-F5344CB8AC3E}">
        <p14:creationId xmlns:p14="http://schemas.microsoft.com/office/powerpoint/2010/main" val="42244907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b="1" dirty="0">
                <a:solidFill>
                  <a:prstClr val="black"/>
                </a:solidFill>
                <a:latin typeface="Arial" charset="0"/>
                <a:cs typeface="Arial" charset="0"/>
              </a:rPr>
              <a:t>Plasentanın doğumundan sonra </a:t>
            </a:r>
            <a:r>
              <a:rPr lang="tr-TR" dirty="0">
                <a:solidFill>
                  <a:prstClr val="black"/>
                </a:solidFill>
                <a:latin typeface="Arial" charset="0"/>
                <a:cs typeface="Arial" charset="0"/>
              </a:rPr>
              <a:t>ilk iki saatlik sürede </a:t>
            </a:r>
            <a:r>
              <a:rPr lang="tr-TR" dirty="0" err="1">
                <a:solidFill>
                  <a:prstClr val="black"/>
                </a:solidFill>
                <a:latin typeface="Arial" charset="0"/>
                <a:cs typeface="Arial" charset="0"/>
              </a:rPr>
              <a:t>uterusun</a:t>
            </a:r>
            <a:r>
              <a:rPr lang="tr-TR" dirty="0">
                <a:solidFill>
                  <a:prstClr val="black"/>
                </a:solidFill>
                <a:latin typeface="Arial" charset="0"/>
                <a:cs typeface="Arial" charset="0"/>
              </a:rPr>
              <a:t> istenen düzeyde toplanması ve kanamanın belli miktarda olması oldukça önemlidir</a:t>
            </a:r>
          </a:p>
          <a:p>
            <a:endParaRPr lang="tr-TR" dirty="0"/>
          </a:p>
        </p:txBody>
      </p:sp>
    </p:spTree>
    <p:extLst>
      <p:ext uri="{BB962C8B-B14F-4D97-AF65-F5344CB8AC3E}">
        <p14:creationId xmlns:p14="http://schemas.microsoft.com/office/powerpoint/2010/main" val="37585239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Loğusalık dönemi doğumdan sonraki altı haftalık süreyi kapsamaktadır. </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Bu dönemde gebelikte ortaya çıkan bütün değişikliklerin yok olması ve üreme organları ve fonksiyonlarının gebelikten önceki döneme geri dönmesi beklenmektedir.</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Doğumdan sonra süt salgısının ve emzirmenin olması </a:t>
            </a:r>
            <a:r>
              <a:rPr lang="tr-TR" dirty="0" err="1">
                <a:solidFill>
                  <a:prstClr val="black"/>
                </a:solidFill>
                <a:latin typeface="Arial" charset="0"/>
                <a:cs typeface="Arial" charset="0"/>
              </a:rPr>
              <a:t>uterusun</a:t>
            </a:r>
            <a:r>
              <a:rPr lang="tr-TR" dirty="0">
                <a:solidFill>
                  <a:prstClr val="black"/>
                </a:solidFill>
                <a:latin typeface="Arial" charset="0"/>
                <a:cs typeface="Arial" charset="0"/>
              </a:rPr>
              <a:t> daha hızlı toparlanmasına yardımcı olmaktadır  </a:t>
            </a:r>
          </a:p>
        </p:txBody>
      </p:sp>
    </p:spTree>
    <p:extLst>
      <p:ext uri="{BB962C8B-B14F-4D97-AF65-F5344CB8AC3E}">
        <p14:creationId xmlns:p14="http://schemas.microsoft.com/office/powerpoint/2010/main" val="42829936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Vajinal Doğum</a:t>
            </a:r>
            <a:endParaRPr lang="tr-TR" dirty="0"/>
          </a:p>
        </p:txBody>
      </p:sp>
      <p:sp>
        <p:nvSpPr>
          <p:cNvPr id="3" name="İçerik Yer Tutucusu 2"/>
          <p:cNvSpPr>
            <a:spLocks noGrp="1"/>
          </p:cNvSpPr>
          <p:nvPr>
            <p:ph idx="1"/>
          </p:nvPr>
        </p:nvSpPr>
        <p:spPr/>
        <p:txBody>
          <a:bodyPr/>
          <a:lstStyle/>
          <a:p>
            <a:pPr marL="0" lvl="0" indent="0" fontAlgn="base">
              <a:lnSpc>
                <a:spcPct val="100000"/>
              </a:lnSpc>
              <a:spcAft>
                <a:spcPct val="0"/>
              </a:spcAft>
              <a:buNone/>
            </a:pPr>
            <a:r>
              <a:rPr lang="tr-TR" dirty="0">
                <a:solidFill>
                  <a:prstClr val="black"/>
                </a:solidFill>
                <a:latin typeface="Arial"/>
                <a:cs typeface="Arial" charset="0"/>
              </a:rPr>
              <a:t>En sağlıklı doğum şekli vajinal doğumdur. </a:t>
            </a:r>
          </a:p>
          <a:p>
            <a:pPr marL="0" lvl="0" indent="0" fontAlgn="base">
              <a:lnSpc>
                <a:spcPct val="100000"/>
              </a:lnSpc>
              <a:spcAft>
                <a:spcPct val="0"/>
              </a:spcAft>
              <a:buNone/>
            </a:pPr>
            <a:r>
              <a:rPr lang="tr-TR" dirty="0">
                <a:solidFill>
                  <a:prstClr val="black"/>
                </a:solidFill>
                <a:latin typeface="Arial"/>
                <a:cs typeface="Arial" charset="0"/>
              </a:rPr>
              <a:t>Doğumda bebeğin önce gelen kısmına göre, vajinal doğum çeşitli şekillerde incelenebilir</a:t>
            </a:r>
            <a:endParaRPr lang="tr-TR" dirty="0"/>
          </a:p>
        </p:txBody>
      </p:sp>
    </p:spTree>
    <p:extLst>
      <p:ext uri="{BB962C8B-B14F-4D97-AF65-F5344CB8AC3E}">
        <p14:creationId xmlns:p14="http://schemas.microsoft.com/office/powerpoint/2010/main" val="40002809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Vajinal Doğum</a:t>
            </a:r>
            <a:endParaRPr lang="tr-TR" dirty="0"/>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dirty="0">
                <a:solidFill>
                  <a:prstClr val="black"/>
                </a:solidFill>
                <a:latin typeface="Arial" charset="0"/>
                <a:cs typeface="Arial" charset="0"/>
              </a:rPr>
              <a:t>Başla geliş;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Doğru olan geliş şeklidir.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Bu tür gelişte bebeğin yüzü ya tam olarak anne sırtına bakar ya da bebeğin yüzü anne yüzü ile aynı yöne bakar şekildedir.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Baş doğmadan önce çene göğüs kafesine değecek şekilde pozisyon almıştır.</a:t>
            </a:r>
            <a:endParaRPr lang="tr-TR" sz="2000" dirty="0">
              <a:solidFill>
                <a:srgbClr val="595959"/>
              </a:solidFill>
              <a:latin typeface="Arial"/>
              <a:cs typeface="Arial" charset="0"/>
            </a:endParaRPr>
          </a:p>
          <a:p>
            <a:endParaRPr lang="tr-TR" dirty="0"/>
          </a:p>
        </p:txBody>
      </p:sp>
    </p:spTree>
    <p:extLst>
      <p:ext uri="{BB962C8B-B14F-4D97-AF65-F5344CB8AC3E}">
        <p14:creationId xmlns:p14="http://schemas.microsoft.com/office/powerpoint/2010/main" val="38348440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fontAlgn="base">
              <a:lnSpc>
                <a:spcPct val="100000"/>
              </a:lnSpc>
              <a:spcAft>
                <a:spcPct val="0"/>
              </a:spcAft>
              <a:buNone/>
            </a:pPr>
            <a:r>
              <a:rPr lang="tr-TR" dirty="0">
                <a:solidFill>
                  <a:prstClr val="black"/>
                </a:solidFill>
                <a:latin typeface="Arial" charset="0"/>
                <a:cs typeface="Arial" charset="0"/>
              </a:rPr>
              <a:t>Doğumda bebek baş dışında;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Omuz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Kol,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Ayak,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Makat ile de gelebilmektedir. </a:t>
            </a:r>
          </a:p>
          <a:p>
            <a:pPr marL="0" lvl="0" indent="0" algn="just" fontAlgn="base">
              <a:lnSpc>
                <a:spcPct val="100000"/>
              </a:lnSpc>
              <a:spcAft>
                <a:spcPct val="0"/>
              </a:spcAft>
              <a:buNone/>
            </a:pPr>
            <a:r>
              <a:rPr lang="tr-TR" dirty="0">
                <a:solidFill>
                  <a:prstClr val="black"/>
                </a:solidFill>
                <a:latin typeface="Arial" charset="0"/>
                <a:cs typeface="Arial" charset="0"/>
              </a:rPr>
              <a:t>Bebeğin bu şekilde gelmesi daha fazla doktor müdahalesini gerektirir  </a:t>
            </a:r>
          </a:p>
          <a:p>
            <a:pPr marL="0" lvl="0" indent="0" fontAlgn="base">
              <a:lnSpc>
                <a:spcPct val="100000"/>
              </a:lnSpc>
              <a:spcAft>
                <a:spcPct val="0"/>
              </a:spcAft>
              <a:buNone/>
            </a:pPr>
            <a:r>
              <a:rPr lang="tr-TR" sz="2400" dirty="0">
                <a:solidFill>
                  <a:srgbClr val="595959"/>
                </a:solidFill>
                <a:latin typeface="Arial" charset="0"/>
                <a:cs typeface="Arial" charset="0"/>
              </a:rPr>
              <a:t> </a:t>
            </a:r>
          </a:p>
        </p:txBody>
      </p:sp>
    </p:spTree>
    <p:extLst>
      <p:ext uri="{BB962C8B-B14F-4D97-AF65-F5344CB8AC3E}">
        <p14:creationId xmlns:p14="http://schemas.microsoft.com/office/powerpoint/2010/main" val="191825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Müdahaleli doğum</a:t>
            </a:r>
            <a:endParaRPr lang="tr-TR" dirty="0"/>
          </a:p>
        </p:txBody>
      </p:sp>
      <p:sp>
        <p:nvSpPr>
          <p:cNvPr id="3" name="İçerik Yer Tutucusu 2"/>
          <p:cNvSpPr>
            <a:spLocks noGrp="1"/>
          </p:cNvSpPr>
          <p:nvPr>
            <p:ph idx="1"/>
          </p:nvPr>
        </p:nvSpPr>
        <p:spPr/>
        <p:txBody>
          <a:bodyPr/>
          <a:lstStyle/>
          <a:p>
            <a:pPr marL="0" lvl="0" indent="0" fontAlgn="base">
              <a:lnSpc>
                <a:spcPct val="100000"/>
              </a:lnSpc>
              <a:spcAft>
                <a:spcPct val="0"/>
              </a:spcAft>
              <a:buFont typeface="Arial" charset="0"/>
              <a:buChar char="•"/>
            </a:pPr>
            <a:r>
              <a:rPr lang="tr-TR" sz="3000" dirty="0">
                <a:solidFill>
                  <a:prstClr val="black"/>
                </a:solidFill>
                <a:latin typeface="Arial" charset="0"/>
                <a:cs typeface="Arial" charset="0"/>
              </a:rPr>
              <a:t>Forsepsle, </a:t>
            </a:r>
          </a:p>
          <a:p>
            <a:pPr marL="0" lvl="0" indent="0" algn="just" fontAlgn="base">
              <a:lnSpc>
                <a:spcPct val="100000"/>
              </a:lnSpc>
              <a:spcAft>
                <a:spcPct val="0"/>
              </a:spcAft>
              <a:buFont typeface="Arial" charset="0"/>
              <a:buChar char="•"/>
            </a:pPr>
            <a:r>
              <a:rPr lang="tr-TR" sz="3000" dirty="0">
                <a:solidFill>
                  <a:prstClr val="black"/>
                </a:solidFill>
                <a:latin typeface="Arial" charset="0"/>
                <a:cs typeface="Arial" charset="0"/>
              </a:rPr>
              <a:t>Vakumla,</a:t>
            </a:r>
          </a:p>
          <a:p>
            <a:pPr marL="0" lvl="0" indent="0" algn="just" fontAlgn="base">
              <a:lnSpc>
                <a:spcPct val="100000"/>
              </a:lnSpc>
              <a:spcAft>
                <a:spcPct val="0"/>
              </a:spcAft>
              <a:buFont typeface="Arial" charset="0"/>
              <a:buChar char="•"/>
            </a:pPr>
            <a:r>
              <a:rPr lang="tr-TR" sz="3000" dirty="0">
                <a:solidFill>
                  <a:prstClr val="black"/>
                </a:solidFill>
                <a:latin typeface="Arial" charset="0"/>
                <a:cs typeface="Arial" charset="0"/>
              </a:rPr>
              <a:t>Sezaryen ve</a:t>
            </a:r>
          </a:p>
          <a:p>
            <a:pPr marL="0" lvl="0" indent="0" algn="just" fontAlgn="base">
              <a:lnSpc>
                <a:spcPct val="100000"/>
              </a:lnSpc>
              <a:spcAft>
                <a:spcPct val="0"/>
              </a:spcAft>
              <a:buFont typeface="Arial" charset="0"/>
              <a:buChar char="•"/>
            </a:pPr>
            <a:r>
              <a:rPr lang="tr-TR" sz="3000" dirty="0" err="1">
                <a:solidFill>
                  <a:prstClr val="black"/>
                </a:solidFill>
                <a:latin typeface="Arial" charset="0"/>
                <a:cs typeface="Arial" charset="0"/>
              </a:rPr>
              <a:t>Epidural</a:t>
            </a:r>
            <a:r>
              <a:rPr lang="tr-TR" sz="3000" dirty="0">
                <a:solidFill>
                  <a:prstClr val="black"/>
                </a:solidFill>
                <a:latin typeface="Arial" charset="0"/>
                <a:cs typeface="Arial" charset="0"/>
              </a:rPr>
              <a:t> anesteziyle doğum yapılabilir.</a:t>
            </a:r>
            <a:endParaRPr lang="tr-TR" sz="5100" dirty="0">
              <a:solidFill>
                <a:srgbClr val="595959"/>
              </a:solidFill>
              <a:latin typeface="Arial" charset="0"/>
              <a:cs typeface="Arial" charset="0"/>
            </a:endParaRPr>
          </a:p>
          <a:p>
            <a:endParaRPr lang="tr-TR" dirty="0"/>
          </a:p>
        </p:txBody>
      </p:sp>
    </p:spTree>
    <p:extLst>
      <p:ext uri="{BB962C8B-B14F-4D97-AF65-F5344CB8AC3E}">
        <p14:creationId xmlns:p14="http://schemas.microsoft.com/office/powerpoint/2010/main" val="136932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Calibri" panose="020F0502020204030204" pitchFamily="34" charset="0"/>
              </a:rPr>
              <a:t>Organ ve sistemlerin oluşumu yanında fonksiyonların başlaması da bu dönemdedir. </a:t>
            </a:r>
            <a:r>
              <a:rPr lang="tr-TR" dirty="0" err="1">
                <a:latin typeface="Times New Roman" panose="02020603050405020304" pitchFamily="18" charset="0"/>
                <a:ea typeface="Calibri" panose="020F0502020204030204" pitchFamily="34" charset="0"/>
              </a:rPr>
              <a:t>Embriyonel</a:t>
            </a:r>
            <a:r>
              <a:rPr lang="tr-TR" dirty="0">
                <a:latin typeface="Times New Roman" panose="02020603050405020304" pitchFamily="18" charset="0"/>
                <a:ea typeface="Calibri" panose="020F0502020204030204" pitchFamily="34" charset="0"/>
              </a:rPr>
              <a:t> ve </a:t>
            </a:r>
            <a:r>
              <a:rPr lang="tr-TR" dirty="0" err="1">
                <a:latin typeface="Times New Roman" panose="02020603050405020304" pitchFamily="18" charset="0"/>
                <a:ea typeface="Calibri" panose="020F0502020204030204" pitchFamily="34" charset="0"/>
              </a:rPr>
              <a:t>fetal</a:t>
            </a:r>
            <a:r>
              <a:rPr lang="tr-TR" dirty="0">
                <a:latin typeface="Times New Roman" panose="02020603050405020304" pitchFamily="18" charset="0"/>
                <a:ea typeface="Calibri" panose="020F0502020204030204" pitchFamily="34" charset="0"/>
              </a:rPr>
              <a:t> dönem arasında kesin bir sınır yoktur. Embriyo 12. haftadan sonra </a:t>
            </a:r>
            <a:r>
              <a:rPr lang="tr-TR" dirty="0" err="1">
                <a:latin typeface="Times New Roman" panose="02020603050405020304" pitchFamily="18" charset="0"/>
                <a:ea typeface="Calibri" panose="020F0502020204030204" pitchFamily="34" charset="0"/>
              </a:rPr>
              <a:t>fetus</a:t>
            </a:r>
            <a:r>
              <a:rPr lang="tr-TR" dirty="0">
                <a:latin typeface="Times New Roman" panose="02020603050405020304" pitchFamily="18" charset="0"/>
                <a:ea typeface="Calibri" panose="020F0502020204030204" pitchFamily="34" charset="0"/>
              </a:rPr>
              <a:t> adını alır. </a:t>
            </a:r>
            <a:r>
              <a:rPr lang="tr-TR" dirty="0" err="1">
                <a:latin typeface="Times New Roman" panose="02020603050405020304" pitchFamily="18" charset="0"/>
                <a:ea typeface="Calibri" panose="020F0502020204030204" pitchFamily="34" charset="0"/>
              </a:rPr>
              <a:t>Embriyonel</a:t>
            </a:r>
            <a:r>
              <a:rPr lang="tr-TR" dirty="0">
                <a:latin typeface="Times New Roman" panose="02020603050405020304" pitchFamily="18" charset="0"/>
                <a:ea typeface="Calibri" panose="020F0502020204030204" pitchFamily="34" charset="0"/>
              </a:rPr>
              <a:t> dönemin sonu ve </a:t>
            </a:r>
            <a:r>
              <a:rPr lang="tr-TR" dirty="0" err="1">
                <a:latin typeface="Times New Roman" panose="02020603050405020304" pitchFamily="18" charset="0"/>
                <a:ea typeface="Calibri" panose="020F0502020204030204" pitchFamily="34" charset="0"/>
              </a:rPr>
              <a:t>fetal</a:t>
            </a:r>
            <a:r>
              <a:rPr lang="tr-TR" dirty="0">
                <a:latin typeface="Times New Roman" panose="02020603050405020304" pitchFamily="18" charset="0"/>
                <a:ea typeface="Calibri" panose="020F0502020204030204" pitchFamily="34" charset="0"/>
              </a:rPr>
              <a:t> dönemin başlangıcı olarak </a:t>
            </a:r>
            <a:r>
              <a:rPr lang="tr-TR" dirty="0" err="1">
                <a:latin typeface="Times New Roman" panose="02020603050405020304" pitchFamily="18" charset="0"/>
                <a:ea typeface="Calibri" panose="020F0502020204030204" pitchFamily="34" charset="0"/>
              </a:rPr>
              <a:t>fertizasyondan</a:t>
            </a:r>
            <a:r>
              <a:rPr lang="tr-TR" dirty="0">
                <a:latin typeface="Times New Roman" panose="02020603050405020304" pitchFamily="18" charset="0"/>
                <a:ea typeface="Calibri" panose="020F0502020204030204" pitchFamily="34" charset="0"/>
              </a:rPr>
              <a:t> sonraki sekizinci hafta veya son adet tarihinden sonraki 10. hafta olarak kabul edilir. </a:t>
            </a:r>
            <a:r>
              <a:rPr lang="tr-TR" dirty="0" err="1">
                <a:latin typeface="Times New Roman" panose="02020603050405020304" pitchFamily="18" charset="0"/>
                <a:ea typeface="Calibri" panose="020F0502020204030204" pitchFamily="34" charset="0"/>
              </a:rPr>
              <a:t>Fetusun</a:t>
            </a:r>
            <a:r>
              <a:rPr lang="tr-TR" dirty="0">
                <a:latin typeface="Times New Roman" panose="02020603050405020304" pitchFamily="18" charset="0"/>
                <a:ea typeface="Calibri" panose="020F0502020204030204" pitchFamily="34" charset="0"/>
              </a:rPr>
              <a:t>, dış ortama uyum sağlayabilecek biçimde gelişmesi için 36-40 haftalık süreyi tamamlaması gerekir</a:t>
            </a:r>
            <a:endParaRPr lang="tr-TR" dirty="0"/>
          </a:p>
        </p:txBody>
      </p:sp>
    </p:spTree>
    <p:extLst>
      <p:ext uri="{BB962C8B-B14F-4D97-AF65-F5344CB8AC3E}">
        <p14:creationId xmlns:p14="http://schemas.microsoft.com/office/powerpoint/2010/main" val="12012770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dirty="0" err="1">
                <a:solidFill>
                  <a:prstClr val="black"/>
                </a:solidFill>
                <a:latin typeface="Arial" charset="0"/>
                <a:cs typeface="Arial" charset="0"/>
              </a:rPr>
              <a:t>Epidural</a:t>
            </a:r>
            <a:r>
              <a:rPr lang="tr-TR" dirty="0">
                <a:solidFill>
                  <a:prstClr val="black"/>
                </a:solidFill>
                <a:latin typeface="Arial" charset="0"/>
                <a:cs typeface="Arial" charset="0"/>
              </a:rPr>
              <a:t> anestezi, omurgadan uygun bir aralığa </a:t>
            </a:r>
            <a:r>
              <a:rPr lang="tr-TR" dirty="0" err="1">
                <a:solidFill>
                  <a:prstClr val="black"/>
                </a:solidFill>
                <a:latin typeface="Arial" charset="0"/>
                <a:cs typeface="Arial" charset="0"/>
              </a:rPr>
              <a:t>anestezik</a:t>
            </a:r>
            <a:r>
              <a:rPr lang="tr-TR" dirty="0">
                <a:solidFill>
                  <a:prstClr val="black"/>
                </a:solidFill>
                <a:latin typeface="Arial" charset="0"/>
                <a:cs typeface="Arial" charset="0"/>
              </a:rPr>
              <a:t> madde verilerek gerçekleştirilir. </a:t>
            </a:r>
          </a:p>
          <a:p>
            <a:pPr marL="0" lvl="0" indent="0" algn="just" fontAlgn="base">
              <a:lnSpc>
                <a:spcPct val="100000"/>
              </a:lnSpc>
              <a:spcAft>
                <a:spcPct val="0"/>
              </a:spcAft>
              <a:buFont typeface="Arial" charset="0"/>
              <a:buChar char="•"/>
            </a:pPr>
            <a:endParaRPr lang="tr-TR" dirty="0">
              <a:solidFill>
                <a:prstClr val="black"/>
              </a:solidFill>
              <a:latin typeface="Arial" charset="0"/>
              <a:cs typeface="Arial" charset="0"/>
            </a:endParaRPr>
          </a:p>
          <a:p>
            <a:pPr marL="0" lvl="0" indent="0" algn="just" fontAlgn="base">
              <a:lnSpc>
                <a:spcPct val="100000"/>
              </a:lnSpc>
              <a:spcAft>
                <a:spcPct val="0"/>
              </a:spcAft>
              <a:buFont typeface="Arial" charset="0"/>
              <a:buChar char="•"/>
            </a:pPr>
            <a:r>
              <a:rPr lang="tr-TR" dirty="0" err="1">
                <a:solidFill>
                  <a:prstClr val="black"/>
                </a:solidFill>
                <a:latin typeface="Arial" charset="0"/>
                <a:cs typeface="Arial" charset="0"/>
              </a:rPr>
              <a:t>Epidural</a:t>
            </a:r>
            <a:r>
              <a:rPr lang="tr-TR" dirty="0">
                <a:solidFill>
                  <a:prstClr val="black"/>
                </a:solidFill>
                <a:latin typeface="Arial" charset="0"/>
                <a:cs typeface="Arial" charset="0"/>
              </a:rPr>
              <a:t> anestezi, vajinal ya da sezaryen doğumda yapılabilir. </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Bu anestezinin uygun olup olmayacağına anne adayı ve doktor birlikte karar verirler </a:t>
            </a:r>
            <a:endParaRPr lang="tr-TR" sz="2200" dirty="0">
              <a:solidFill>
                <a:srgbClr val="595959"/>
              </a:solidFill>
              <a:latin typeface="Arial" charset="0"/>
              <a:cs typeface="Arial" charset="0"/>
            </a:endParaRPr>
          </a:p>
        </p:txBody>
      </p:sp>
    </p:spTree>
    <p:extLst>
      <p:ext uri="{BB962C8B-B14F-4D97-AF65-F5344CB8AC3E}">
        <p14:creationId xmlns:p14="http://schemas.microsoft.com/office/powerpoint/2010/main" val="39868209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Sezeryan</a:t>
            </a:r>
            <a:r>
              <a:rPr lang="tr-TR" dirty="0" smtClean="0"/>
              <a:t> Doğum</a:t>
            </a:r>
            <a:endParaRPr lang="tr-TR" dirty="0"/>
          </a:p>
        </p:txBody>
      </p:sp>
      <p:sp>
        <p:nvSpPr>
          <p:cNvPr id="3" name="İçerik Yer Tutucusu 2"/>
          <p:cNvSpPr>
            <a:spLocks noGrp="1"/>
          </p:cNvSpPr>
          <p:nvPr>
            <p:ph idx="1"/>
          </p:nvPr>
        </p:nvSpPr>
        <p:spPr/>
        <p:txBody>
          <a:bodyPr/>
          <a:lstStyle/>
          <a:p>
            <a:pPr marL="0" lvl="0" indent="0" fontAlgn="base">
              <a:lnSpc>
                <a:spcPct val="100000"/>
              </a:lnSpc>
              <a:spcAft>
                <a:spcPct val="0"/>
              </a:spcAft>
              <a:buFont typeface="Arial" charset="0"/>
              <a:buChar char="•"/>
            </a:pPr>
            <a:r>
              <a:rPr lang="tr-TR" dirty="0">
                <a:solidFill>
                  <a:prstClr val="black"/>
                </a:solidFill>
                <a:latin typeface="Arial" charset="0"/>
                <a:cs typeface="Arial" charset="0"/>
              </a:rPr>
              <a:t>Çeşitli nedenlerle vajinal doğumun olamayacağı durumlarda sezaryen ile doğum yaptırılır. </a:t>
            </a:r>
          </a:p>
          <a:p>
            <a:pPr marL="0" lvl="0" indent="0" fontAlgn="base">
              <a:lnSpc>
                <a:spcPct val="100000"/>
              </a:lnSpc>
              <a:spcAft>
                <a:spcPct val="0"/>
              </a:spcAft>
              <a:buFont typeface="Arial" charset="0"/>
              <a:buChar char="•"/>
            </a:pPr>
            <a:r>
              <a:rPr lang="tr-TR" dirty="0">
                <a:solidFill>
                  <a:prstClr val="black"/>
                </a:solidFill>
                <a:latin typeface="Arial" charset="0"/>
                <a:cs typeface="Arial" charset="0"/>
              </a:rPr>
              <a:t>Karın bölgesinden, karın duvarı, </a:t>
            </a:r>
            <a:r>
              <a:rPr lang="tr-TR" dirty="0" err="1">
                <a:solidFill>
                  <a:prstClr val="black"/>
                </a:solidFill>
                <a:latin typeface="Arial" charset="0"/>
                <a:cs typeface="Arial" charset="0"/>
              </a:rPr>
              <a:t>uterus</a:t>
            </a:r>
            <a:r>
              <a:rPr lang="tr-TR" dirty="0">
                <a:solidFill>
                  <a:prstClr val="black"/>
                </a:solidFill>
                <a:latin typeface="Arial" charset="0"/>
                <a:cs typeface="Arial" charset="0"/>
              </a:rPr>
              <a:t> duvarı kesilerek bebek ve daha sonra plasenta çıkarılır. </a:t>
            </a:r>
          </a:p>
          <a:p>
            <a:pPr marL="0" lvl="0" indent="0" fontAlgn="base">
              <a:lnSpc>
                <a:spcPct val="100000"/>
              </a:lnSpc>
              <a:spcAft>
                <a:spcPct val="0"/>
              </a:spcAft>
              <a:buFont typeface="Arial" charset="0"/>
              <a:buChar char="•"/>
            </a:pPr>
            <a:r>
              <a:rPr lang="tr-TR" dirty="0">
                <a:solidFill>
                  <a:prstClr val="black"/>
                </a:solidFill>
                <a:latin typeface="Arial" charset="0"/>
                <a:cs typeface="Arial" charset="0"/>
              </a:rPr>
              <a:t>Kanama kontrolü yapıldıktan sonra kesilen tabakalar sırası ile dikilerek kapatılır. </a:t>
            </a:r>
          </a:p>
          <a:p>
            <a:pPr marL="0" lvl="0" indent="0" fontAlgn="base">
              <a:lnSpc>
                <a:spcPct val="100000"/>
              </a:lnSpc>
              <a:spcAft>
                <a:spcPct val="0"/>
              </a:spcAft>
              <a:buNone/>
            </a:pPr>
            <a:endParaRPr lang="tr-TR" sz="2400" dirty="0">
              <a:solidFill>
                <a:srgbClr val="595959"/>
              </a:solidFill>
              <a:latin typeface="Arial" charset="0"/>
              <a:cs typeface="Arial" charset="0"/>
            </a:endParaRPr>
          </a:p>
        </p:txBody>
      </p:sp>
    </p:spTree>
    <p:extLst>
      <p:ext uri="{BB962C8B-B14F-4D97-AF65-F5344CB8AC3E}">
        <p14:creationId xmlns:p14="http://schemas.microsoft.com/office/powerpoint/2010/main" val="39902393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Sezaryenle doğumdan sonra, dikiş ağrısı ve anestezinin etkisi ile bağırsakların çalışmasının yavaşlamasına bağlı olarak gelişen gaz sancısı yaşanabilir. </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Bu sorunları azaltmak için erken zamanda annenin ayağa kalkması ve yürümesi, uygun şekilde beslenmesi sağlanır. </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Sezaryen ile gerçekleştirilen doğumlardan sonra da bebeğin en erken zamanda emzirilmesi gerekir </a:t>
            </a:r>
            <a:endParaRPr lang="tr-TR" sz="2400" dirty="0">
              <a:solidFill>
                <a:srgbClr val="595959"/>
              </a:solidFill>
              <a:latin typeface="Arial" charset="0"/>
              <a:cs typeface="Arial" charset="0"/>
            </a:endParaRPr>
          </a:p>
          <a:p>
            <a:endParaRPr lang="tr-TR" dirty="0"/>
          </a:p>
        </p:txBody>
      </p:sp>
    </p:spTree>
    <p:extLst>
      <p:ext uri="{BB962C8B-B14F-4D97-AF65-F5344CB8AC3E}">
        <p14:creationId xmlns:p14="http://schemas.microsoft.com/office/powerpoint/2010/main" val="29526154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Fötüsün</a:t>
            </a:r>
            <a:r>
              <a:rPr lang="tr-TR" dirty="0" smtClean="0"/>
              <a:t> Kusurlu Gelişi</a:t>
            </a:r>
            <a:endParaRPr lang="tr-TR" dirty="0"/>
          </a:p>
        </p:txBody>
      </p:sp>
      <p:sp>
        <p:nvSpPr>
          <p:cNvPr id="3" name="İçerik Yer Tutucusu 2"/>
          <p:cNvSpPr>
            <a:spLocks noGrp="1"/>
          </p:cNvSpPr>
          <p:nvPr>
            <p:ph idx="1"/>
          </p:nvPr>
        </p:nvSpPr>
        <p:spPr/>
        <p:txBody>
          <a:bodyPr/>
          <a:lstStyle/>
          <a:p>
            <a:pPr marL="742950" lvl="1" indent="-285750" fontAlgn="base">
              <a:lnSpc>
                <a:spcPct val="100000"/>
              </a:lnSpc>
              <a:spcAft>
                <a:spcPct val="0"/>
              </a:spcAft>
              <a:buFont typeface="Arial" charset="0"/>
              <a:buChar char="•"/>
            </a:pPr>
            <a:r>
              <a:rPr lang="tr-TR" sz="2800" dirty="0">
                <a:solidFill>
                  <a:prstClr val="black"/>
                </a:solidFill>
                <a:latin typeface="Arial"/>
                <a:cs typeface="Arial" charset="0"/>
              </a:rPr>
              <a:t>Yüzle Geliş,  </a:t>
            </a:r>
          </a:p>
          <a:p>
            <a:pPr marL="742950" lvl="1" indent="-285750" fontAlgn="base">
              <a:lnSpc>
                <a:spcPct val="100000"/>
              </a:lnSpc>
              <a:spcAft>
                <a:spcPct val="0"/>
              </a:spcAft>
              <a:buFont typeface="Arial" charset="0"/>
              <a:buChar char="•"/>
            </a:pPr>
            <a:r>
              <a:rPr lang="tr-TR" sz="2800" dirty="0">
                <a:solidFill>
                  <a:prstClr val="black"/>
                </a:solidFill>
                <a:latin typeface="Arial"/>
                <a:cs typeface="Arial" charset="0"/>
              </a:rPr>
              <a:t>Alın Gelişi,</a:t>
            </a:r>
          </a:p>
          <a:p>
            <a:pPr marL="742950" lvl="1" indent="-285750" fontAlgn="base">
              <a:lnSpc>
                <a:spcPct val="100000"/>
              </a:lnSpc>
              <a:spcAft>
                <a:spcPct val="0"/>
              </a:spcAft>
              <a:buFont typeface="Arial" charset="0"/>
              <a:buChar char="•"/>
            </a:pPr>
            <a:r>
              <a:rPr lang="tr-TR" sz="2800" dirty="0" err="1">
                <a:solidFill>
                  <a:prstClr val="black"/>
                </a:solidFill>
                <a:latin typeface="Arial"/>
                <a:cs typeface="Arial" charset="0"/>
              </a:rPr>
              <a:t>Transvers</a:t>
            </a:r>
            <a:r>
              <a:rPr lang="tr-TR" sz="2800" dirty="0">
                <a:solidFill>
                  <a:prstClr val="black"/>
                </a:solidFill>
                <a:latin typeface="Arial"/>
                <a:cs typeface="Arial" charset="0"/>
              </a:rPr>
              <a:t> Geliş, </a:t>
            </a:r>
          </a:p>
          <a:p>
            <a:pPr marL="742950" lvl="1" indent="-285750" fontAlgn="base">
              <a:lnSpc>
                <a:spcPct val="100000"/>
              </a:lnSpc>
              <a:spcAft>
                <a:spcPct val="0"/>
              </a:spcAft>
              <a:buFont typeface="Arial" charset="0"/>
              <a:buChar char="•"/>
            </a:pPr>
            <a:r>
              <a:rPr lang="tr-TR" sz="2800" dirty="0">
                <a:solidFill>
                  <a:prstClr val="black"/>
                </a:solidFill>
                <a:latin typeface="Arial"/>
                <a:cs typeface="Arial" charset="0"/>
              </a:rPr>
              <a:t>Karma Gelişler, </a:t>
            </a:r>
          </a:p>
          <a:p>
            <a:pPr marL="742950" lvl="1" indent="-285750" fontAlgn="base">
              <a:lnSpc>
                <a:spcPct val="100000"/>
              </a:lnSpc>
              <a:spcAft>
                <a:spcPct val="0"/>
              </a:spcAft>
              <a:buFont typeface="Arial" charset="0"/>
              <a:buChar char="•"/>
            </a:pPr>
            <a:r>
              <a:rPr lang="tr-TR" sz="2800" dirty="0" err="1">
                <a:solidFill>
                  <a:prstClr val="black"/>
                </a:solidFill>
                <a:latin typeface="Arial"/>
                <a:cs typeface="Arial" charset="0"/>
              </a:rPr>
              <a:t>Umbilikal</a:t>
            </a:r>
            <a:r>
              <a:rPr lang="tr-TR" sz="2800" dirty="0">
                <a:solidFill>
                  <a:prstClr val="black"/>
                </a:solidFill>
                <a:latin typeface="Arial"/>
                <a:cs typeface="Arial" charset="0"/>
              </a:rPr>
              <a:t> Kordonla Geliş </a:t>
            </a:r>
          </a:p>
          <a:p>
            <a:endParaRPr lang="tr-TR" dirty="0"/>
          </a:p>
        </p:txBody>
      </p:sp>
    </p:spTree>
    <p:extLst>
      <p:ext uri="{BB962C8B-B14F-4D97-AF65-F5344CB8AC3E}">
        <p14:creationId xmlns:p14="http://schemas.microsoft.com/office/powerpoint/2010/main" val="24957179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marL="0" lvl="0" indent="0" fontAlgn="base">
              <a:lnSpc>
                <a:spcPct val="100000"/>
              </a:lnSpc>
              <a:spcAft>
                <a:spcPct val="0"/>
              </a:spcAft>
              <a:buFont typeface="Arial" charset="0"/>
              <a:buChar char="•"/>
            </a:pPr>
            <a:r>
              <a:rPr lang="tr-TR" sz="2000" dirty="0">
                <a:solidFill>
                  <a:prstClr val="black"/>
                </a:solidFill>
                <a:latin typeface="Arial" charset="0"/>
                <a:cs typeface="Arial" charset="0"/>
              </a:rPr>
              <a:t>Akyıldız, N., 2000. Ana ve Çocuk Sağlığı I. İstanbul: Turan Ofset.</a:t>
            </a:r>
          </a:p>
          <a:p>
            <a:pPr marL="0" lvl="0" indent="0" fontAlgn="base">
              <a:lnSpc>
                <a:spcPct val="100000"/>
              </a:lnSpc>
              <a:spcAft>
                <a:spcPct val="0"/>
              </a:spcAft>
              <a:buFont typeface="Arial" charset="0"/>
              <a:buChar char="•"/>
            </a:pPr>
            <a:r>
              <a:rPr lang="tr-TR" sz="2000" dirty="0">
                <a:solidFill>
                  <a:prstClr val="black"/>
                </a:solidFill>
                <a:latin typeface="Arial" charset="0"/>
                <a:cs typeface="Arial" charset="0"/>
              </a:rPr>
              <a:t>Baran, G., 2011. </a:t>
            </a:r>
            <a:r>
              <a:rPr lang="tr-TR" sz="2000" i="1" dirty="0">
                <a:solidFill>
                  <a:prstClr val="black"/>
                </a:solidFill>
                <a:latin typeface="Arial" charset="0"/>
                <a:cs typeface="Arial" charset="0"/>
              </a:rPr>
              <a:t>Çocuk Gelişimine Giriş. </a:t>
            </a:r>
            <a:r>
              <a:rPr lang="tr-TR" sz="2000" dirty="0">
                <a:solidFill>
                  <a:prstClr val="black"/>
                </a:solidFill>
                <a:latin typeface="Arial" charset="0"/>
                <a:cs typeface="Arial" charset="0"/>
              </a:rPr>
              <a:t>Çocuk Gelişimi (</a:t>
            </a:r>
            <a:r>
              <a:rPr lang="tr-TR" sz="2000" dirty="0" err="1">
                <a:solidFill>
                  <a:prstClr val="black"/>
                </a:solidFill>
                <a:latin typeface="Arial" charset="0"/>
                <a:cs typeface="Arial" charset="0"/>
              </a:rPr>
              <a:t>Edit:N</a:t>
            </a:r>
            <a:r>
              <a:rPr lang="tr-TR" sz="2000" dirty="0">
                <a:solidFill>
                  <a:prstClr val="black"/>
                </a:solidFill>
                <a:latin typeface="Arial" charset="0"/>
                <a:cs typeface="Arial" charset="0"/>
              </a:rPr>
              <a:t>. Aral ve G. Baran),17-51, İstanbul: Ya-</a:t>
            </a:r>
            <a:r>
              <a:rPr lang="tr-TR" sz="2000" dirty="0" err="1">
                <a:solidFill>
                  <a:prstClr val="black"/>
                </a:solidFill>
                <a:latin typeface="Arial" charset="0"/>
                <a:cs typeface="Arial" charset="0"/>
              </a:rPr>
              <a:t>Pa</a:t>
            </a:r>
            <a:r>
              <a:rPr lang="tr-TR" sz="2000" dirty="0">
                <a:solidFill>
                  <a:prstClr val="black"/>
                </a:solidFill>
                <a:latin typeface="Arial" charset="0"/>
                <a:cs typeface="Arial" charset="0"/>
              </a:rPr>
              <a:t> Yayınları.</a:t>
            </a:r>
          </a:p>
          <a:p>
            <a:pPr marL="0" lvl="0" indent="0" fontAlgn="base">
              <a:lnSpc>
                <a:spcPct val="100000"/>
              </a:lnSpc>
              <a:spcAft>
                <a:spcPct val="0"/>
              </a:spcAft>
              <a:buFont typeface="Arial" charset="0"/>
              <a:buChar char="•"/>
            </a:pPr>
            <a:r>
              <a:rPr lang="tr-TR" sz="2000" dirty="0">
                <a:solidFill>
                  <a:prstClr val="black"/>
                </a:solidFill>
                <a:latin typeface="Arial" charset="0"/>
                <a:cs typeface="Arial" charset="0"/>
              </a:rPr>
              <a:t>Bilir, Ş., 1975. Ana ve Çocuk Sağlığı.  Ankara:  Alkım Kitapçılık Yayıncılık.</a:t>
            </a:r>
          </a:p>
          <a:p>
            <a:pPr marL="0" lvl="0" indent="0" fontAlgn="base">
              <a:lnSpc>
                <a:spcPct val="100000"/>
              </a:lnSpc>
              <a:spcAft>
                <a:spcPct val="0"/>
              </a:spcAft>
              <a:buFont typeface="Arial" charset="0"/>
              <a:buChar char="•"/>
            </a:pPr>
            <a:r>
              <a:rPr lang="tr-TR" sz="2000" dirty="0">
                <a:solidFill>
                  <a:prstClr val="black"/>
                </a:solidFill>
                <a:latin typeface="Arial" panose="020B0604020202020204" pitchFamily="34" charset="0"/>
                <a:cs typeface="Arial" charset="0"/>
              </a:rPr>
              <a:t>Durualp,E.,2019.Doğum Öncesi Gelişim ve </a:t>
            </a:r>
            <a:r>
              <a:rPr lang="tr-TR" sz="2000" dirty="0" err="1">
                <a:solidFill>
                  <a:prstClr val="black"/>
                </a:solidFill>
                <a:latin typeface="Arial" panose="020B0604020202020204" pitchFamily="34" charset="0"/>
                <a:cs typeface="Arial" charset="0"/>
              </a:rPr>
              <a:t>Dğum.Erken</a:t>
            </a:r>
            <a:r>
              <a:rPr lang="tr-TR" sz="2000" dirty="0">
                <a:solidFill>
                  <a:prstClr val="black"/>
                </a:solidFill>
                <a:latin typeface="Arial" panose="020B0604020202020204" pitchFamily="34" charset="0"/>
                <a:cs typeface="Arial" charset="0"/>
              </a:rPr>
              <a:t> Çocukluk Döneminde Gelişim I, 0-36 Ay.(</a:t>
            </a:r>
            <a:r>
              <a:rPr lang="tr-TR" sz="2000" dirty="0" err="1">
                <a:solidFill>
                  <a:prstClr val="black"/>
                </a:solidFill>
                <a:latin typeface="Arial" panose="020B0604020202020204" pitchFamily="34" charset="0"/>
                <a:cs typeface="Arial" charset="0"/>
              </a:rPr>
              <a:t>Edit:A</a:t>
            </a:r>
            <a:r>
              <a:rPr lang="tr-TR" sz="2000" dirty="0">
                <a:solidFill>
                  <a:prstClr val="black"/>
                </a:solidFill>
                <a:latin typeface="Arial" panose="020B0604020202020204" pitchFamily="34" charset="0"/>
                <a:cs typeface="Arial" charset="0"/>
              </a:rPr>
              <a:t>. Köksal Akyol).111-149,Ankara; Anı Yayınları.</a:t>
            </a:r>
            <a:endParaRPr lang="tr-TR" sz="2000" dirty="0">
              <a:solidFill>
                <a:prstClr val="black"/>
              </a:solidFill>
              <a:latin typeface="Arial" charset="0"/>
              <a:cs typeface="Arial" charset="0"/>
            </a:endParaRPr>
          </a:p>
          <a:p>
            <a:pPr marL="0" lvl="0" indent="0" algn="just" fontAlgn="base">
              <a:lnSpc>
                <a:spcPct val="100000"/>
              </a:lnSpc>
              <a:spcAft>
                <a:spcPct val="0"/>
              </a:spcAft>
              <a:buFont typeface="Arial" charset="0"/>
              <a:buChar char="•"/>
            </a:pPr>
            <a:r>
              <a:rPr lang="tr-TR" sz="2000" dirty="0">
                <a:solidFill>
                  <a:prstClr val="black"/>
                </a:solidFill>
                <a:latin typeface="Arial" charset="0"/>
                <a:cs typeface="Arial" charset="0"/>
              </a:rPr>
              <a:t>Özer, D. ve Deniz, Ü. 2012.  </a:t>
            </a:r>
            <a:r>
              <a:rPr lang="tr-TR" sz="2000" i="1" dirty="0">
                <a:solidFill>
                  <a:prstClr val="black"/>
                </a:solidFill>
                <a:latin typeface="Arial" charset="0"/>
                <a:cs typeface="Arial" charset="0"/>
              </a:rPr>
              <a:t>Gebelik ve Doğum. </a:t>
            </a:r>
            <a:r>
              <a:rPr lang="tr-TR" sz="2000" dirty="0">
                <a:solidFill>
                  <a:prstClr val="black"/>
                </a:solidFill>
                <a:latin typeface="Arial" charset="0"/>
                <a:cs typeface="Arial" charset="0"/>
              </a:rPr>
              <a:t>Okul Öncesi Eğitimi Öğretmen Adayları ve Öğretmenler İçin Anne ve Çocuk Sağlığı ve İlk Yardım (</a:t>
            </a:r>
            <a:r>
              <a:rPr lang="tr-TR" sz="2000" dirty="0" err="1">
                <a:solidFill>
                  <a:prstClr val="black"/>
                </a:solidFill>
                <a:latin typeface="Arial" charset="0"/>
                <a:cs typeface="Arial" charset="0"/>
              </a:rPr>
              <a:t>Edit</a:t>
            </a:r>
            <a:r>
              <a:rPr lang="tr-TR" sz="2000" dirty="0">
                <a:solidFill>
                  <a:prstClr val="black"/>
                </a:solidFill>
                <a:latin typeface="Arial" charset="0"/>
                <a:cs typeface="Arial" charset="0"/>
              </a:rPr>
              <a:t>: Ü. Deniz ve Ö. R. Önder), 23-39,  Ankara: Nobel yayınları.</a:t>
            </a:r>
          </a:p>
          <a:p>
            <a:pPr marL="0" lvl="0" indent="0" fontAlgn="base">
              <a:lnSpc>
                <a:spcPct val="100000"/>
              </a:lnSpc>
              <a:spcAft>
                <a:spcPct val="0"/>
              </a:spcAft>
              <a:buFont typeface="Arial" charset="0"/>
              <a:buChar char="•"/>
            </a:pPr>
            <a:r>
              <a:rPr lang="tr-TR" sz="2000" dirty="0">
                <a:solidFill>
                  <a:prstClr val="black"/>
                </a:solidFill>
                <a:latin typeface="Arial" charset="0"/>
                <a:cs typeface="Arial" charset="0"/>
              </a:rPr>
              <a:t>Yavuzer, H.,1987. Çocuk Psikolojisi, İstanbul: Remzi Kitapevi.</a:t>
            </a:r>
            <a:endParaRPr lang="tr-TR" sz="2000" dirty="0">
              <a:solidFill>
                <a:srgbClr val="FF0000"/>
              </a:solidFill>
              <a:latin typeface="Arial" charset="0"/>
              <a:cs typeface="Arial" charset="0"/>
            </a:endParaRPr>
          </a:p>
          <a:p>
            <a:endParaRPr lang="tr-TR" dirty="0"/>
          </a:p>
        </p:txBody>
      </p:sp>
    </p:spTree>
    <p:extLst>
      <p:ext uri="{BB962C8B-B14F-4D97-AF65-F5344CB8AC3E}">
        <p14:creationId xmlns:p14="http://schemas.microsoft.com/office/powerpoint/2010/main" val="2950678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DOĞUM ÖNCESİ GELİŞİM</a:t>
            </a:r>
            <a:endParaRPr lang="tr-TR" dirty="0"/>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Calibri" panose="020F0502020204030204" pitchFamily="34" charset="0"/>
              </a:rPr>
              <a:t>Kadın yumurta hücresi (</a:t>
            </a:r>
            <a:r>
              <a:rPr lang="tr-TR" dirty="0" err="1">
                <a:latin typeface="Times New Roman" panose="02020603050405020304" pitchFamily="18" charset="0"/>
                <a:ea typeface="Calibri" panose="020F0502020204030204" pitchFamily="34" charset="0"/>
              </a:rPr>
              <a:t>ovum</a:t>
            </a:r>
            <a:r>
              <a:rPr lang="tr-TR" dirty="0">
                <a:latin typeface="Times New Roman" panose="02020603050405020304" pitchFamily="18" charset="0"/>
                <a:ea typeface="Calibri" panose="020F0502020204030204" pitchFamily="34" charset="0"/>
              </a:rPr>
              <a:t>) ile erkek yumurta hücresi (sperm) birleşmesi ve kromozomların aynı hücre içinde buluşmasına döllenme (</a:t>
            </a:r>
            <a:r>
              <a:rPr lang="tr-TR" dirty="0" err="1">
                <a:latin typeface="Times New Roman" panose="02020603050405020304" pitchFamily="18" charset="0"/>
                <a:ea typeface="Calibri" panose="020F0502020204030204" pitchFamily="34" charset="0"/>
              </a:rPr>
              <a:t>fertilizasyon</a:t>
            </a:r>
            <a:r>
              <a:rPr lang="tr-TR" dirty="0">
                <a:latin typeface="Times New Roman" panose="02020603050405020304" pitchFamily="18" charset="0"/>
                <a:ea typeface="Calibri" panose="020F0502020204030204" pitchFamily="34" charset="0"/>
              </a:rPr>
              <a:t>) adı verilir ve yaklaşık bir gün sürer. </a:t>
            </a:r>
            <a:r>
              <a:rPr lang="tr-TR" dirty="0" err="1">
                <a:latin typeface="Times New Roman" panose="02020603050405020304" pitchFamily="18" charset="0"/>
                <a:ea typeface="Calibri" panose="020F0502020204030204" pitchFamily="34" charset="0"/>
              </a:rPr>
              <a:t>Fertilizasyon</a:t>
            </a:r>
            <a:r>
              <a:rPr lang="tr-TR" dirty="0">
                <a:latin typeface="Times New Roman" panose="02020603050405020304" pitchFamily="18" charset="0"/>
                <a:ea typeface="Calibri" panose="020F0502020204030204" pitchFamily="34" charset="0"/>
              </a:rPr>
              <a:t> sonucunda 23 kromozom anneden 23 kromozom babadan olmak üzere 46 kromozomdan oluşan yeni bir hücre meydana gelir. Bu yeni hücre zigot olarak adlandırılır. Kromozomlarla anne ve babaya ait özellikler taşınır ve cinsiyet belirlenir. </a:t>
            </a:r>
            <a:endParaRPr lang="tr-TR" dirty="0"/>
          </a:p>
        </p:txBody>
      </p:sp>
    </p:spTree>
    <p:extLst>
      <p:ext uri="{BB962C8B-B14F-4D97-AF65-F5344CB8AC3E}">
        <p14:creationId xmlns:p14="http://schemas.microsoft.com/office/powerpoint/2010/main" val="654064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Calibri" panose="020F0502020204030204" pitchFamily="34" charset="0"/>
              </a:rPr>
              <a:t>Kadınlarda iki tane dişi kromozom (XX) bulunurken erkeklerde bir erkek ve bir dişi kromozom (XY) bulunur. </a:t>
            </a:r>
            <a:r>
              <a:rPr lang="tr-TR" dirty="0" err="1">
                <a:latin typeface="Times New Roman" panose="02020603050405020304" pitchFamily="18" charset="0"/>
                <a:ea typeface="Calibri" panose="020F0502020204030204" pitchFamily="34" charset="0"/>
              </a:rPr>
              <a:t>Fertilizasyon</a:t>
            </a:r>
            <a:r>
              <a:rPr lang="tr-TR" dirty="0">
                <a:latin typeface="Times New Roman" panose="02020603050405020304" pitchFamily="18" charset="0"/>
                <a:ea typeface="Calibri" panose="020F0502020204030204" pitchFamily="34" charset="0"/>
              </a:rPr>
              <a:t> sırasında anneden yalnızca X kromozomu gelirken, babadan X veya Y kromozomu gelebilir. Babadan X kromozomu gelirse </a:t>
            </a:r>
            <a:r>
              <a:rPr lang="tr-TR" dirty="0" err="1">
                <a:latin typeface="Times New Roman" panose="02020603050405020304" pitchFamily="18" charset="0"/>
                <a:ea typeface="Calibri" panose="020F0502020204030204" pitchFamily="34" charset="0"/>
              </a:rPr>
              <a:t>fetusun</a:t>
            </a:r>
            <a:r>
              <a:rPr lang="tr-TR" dirty="0">
                <a:latin typeface="Times New Roman" panose="02020603050405020304" pitchFamily="18" charset="0"/>
                <a:ea typeface="Calibri" panose="020F0502020204030204" pitchFamily="34" charset="0"/>
              </a:rPr>
              <a:t> cinsiyeti kız, Y kromozomu gelirse erkek olur. Sonuçta </a:t>
            </a:r>
            <a:r>
              <a:rPr lang="tr-TR" dirty="0" err="1">
                <a:latin typeface="Times New Roman" panose="02020603050405020304" pitchFamily="18" charset="0"/>
                <a:ea typeface="Calibri" panose="020F0502020204030204" pitchFamily="34" charset="0"/>
              </a:rPr>
              <a:t>fetusun</a:t>
            </a:r>
            <a:r>
              <a:rPr lang="tr-TR" dirty="0">
                <a:latin typeface="Times New Roman" panose="02020603050405020304" pitchFamily="18" charset="0"/>
                <a:ea typeface="Calibri" panose="020F0502020204030204" pitchFamily="34" charset="0"/>
              </a:rPr>
              <a:t> cinsiyeti babadan gelen cinsiyet kromozomuna bağlıdır </a:t>
            </a:r>
            <a:endParaRPr lang="tr-TR" dirty="0"/>
          </a:p>
        </p:txBody>
      </p:sp>
    </p:spTree>
    <p:extLst>
      <p:ext uri="{BB962C8B-B14F-4D97-AF65-F5344CB8AC3E}">
        <p14:creationId xmlns:p14="http://schemas.microsoft.com/office/powerpoint/2010/main" val="2160034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Calibri" panose="020F0502020204030204" pitchFamily="34" charset="0"/>
              </a:rPr>
              <a:t>Zigot,  </a:t>
            </a:r>
            <a:r>
              <a:rPr lang="tr-TR" sz="3600" dirty="0" err="1">
                <a:latin typeface="Times New Roman" panose="02020603050405020304" pitchFamily="18" charset="0"/>
                <a:ea typeface="Calibri" panose="020F0502020204030204" pitchFamily="34" charset="0"/>
              </a:rPr>
              <a:t>fallop</a:t>
            </a:r>
            <a:r>
              <a:rPr lang="tr-TR" sz="3600" dirty="0">
                <a:latin typeface="Times New Roman" panose="02020603050405020304" pitchFamily="18" charset="0"/>
                <a:ea typeface="Calibri" panose="020F0502020204030204" pitchFamily="34" charset="0"/>
              </a:rPr>
              <a:t> tüplerinden (tuba) rahme (</a:t>
            </a:r>
            <a:r>
              <a:rPr lang="tr-TR" sz="3600" dirty="0" err="1">
                <a:latin typeface="Times New Roman" panose="02020603050405020304" pitchFamily="18" charset="0"/>
                <a:ea typeface="Calibri" panose="020F0502020204030204" pitchFamily="34" charset="0"/>
              </a:rPr>
              <a:t>uterus</a:t>
            </a:r>
            <a:r>
              <a:rPr lang="tr-TR" sz="3600" dirty="0">
                <a:latin typeface="Times New Roman" panose="02020603050405020304" pitchFamily="18" charset="0"/>
                <a:ea typeface="Calibri" panose="020F0502020204030204" pitchFamily="34" charset="0"/>
              </a:rPr>
              <a:t>) doğru hareket ederken bölünmeye başlar. İlk olarak ikiye, daha sonra sırayla dörde, sekize ve 16’ya bölünür. Bölünen hücreler üst üste yığılmış kümeler biçimindedir. Üzüm salkımına benzeyen bu hücrelere morula adı verilir </a:t>
            </a:r>
            <a:endParaRPr lang="tr-TR" sz="3600" dirty="0"/>
          </a:p>
        </p:txBody>
      </p:sp>
    </p:spTree>
    <p:extLst>
      <p:ext uri="{BB962C8B-B14F-4D97-AF65-F5344CB8AC3E}">
        <p14:creationId xmlns:p14="http://schemas.microsoft.com/office/powerpoint/2010/main" val="2276761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Calibri" panose="020F0502020204030204" pitchFamily="34" charset="0"/>
              </a:rPr>
              <a:t>Hücrelerin morulaya dönüşmesi için tüplerde geçen süre yaklaşık üç gündür. Morulanın bir kutbunda hücre kümeleşmesi olur ve içinde sıvı birikmeye başlar. </a:t>
            </a:r>
            <a:endParaRPr lang="tr-TR" dirty="0" smtClean="0">
              <a:latin typeface="Times New Roman" panose="02020603050405020304" pitchFamily="18" charset="0"/>
              <a:ea typeface="Calibri" panose="020F0502020204030204" pitchFamily="34" charset="0"/>
            </a:endParaRPr>
          </a:p>
          <a:p>
            <a:r>
              <a:rPr lang="tr-TR" dirty="0" smtClean="0">
                <a:latin typeface="Times New Roman" panose="02020603050405020304" pitchFamily="18" charset="0"/>
                <a:ea typeface="Calibri" panose="020F0502020204030204" pitchFamily="34" charset="0"/>
              </a:rPr>
              <a:t>Taşlı </a:t>
            </a:r>
            <a:r>
              <a:rPr lang="tr-TR" dirty="0">
                <a:latin typeface="Times New Roman" panose="02020603050405020304" pitchFamily="18" charset="0"/>
                <a:ea typeface="Calibri" panose="020F0502020204030204" pitchFamily="34" charset="0"/>
              </a:rPr>
              <a:t>bir yüzüğe benzeyen bu yapı </a:t>
            </a:r>
            <a:r>
              <a:rPr lang="tr-TR" dirty="0" err="1">
                <a:latin typeface="Times New Roman" panose="02020603050405020304" pitchFamily="18" charset="0"/>
                <a:ea typeface="Calibri" panose="020F0502020204030204" pitchFamily="34" charset="0"/>
              </a:rPr>
              <a:t>blastosist</a:t>
            </a:r>
            <a:r>
              <a:rPr lang="tr-TR" dirty="0">
                <a:latin typeface="Times New Roman" panose="02020603050405020304" pitchFamily="18" charset="0"/>
                <a:ea typeface="Calibri" panose="020F0502020204030204" pitchFamily="34" charset="0"/>
              </a:rPr>
              <a:t>/</a:t>
            </a:r>
            <a:r>
              <a:rPr lang="tr-TR" dirty="0" err="1">
                <a:latin typeface="Times New Roman" panose="02020603050405020304" pitchFamily="18" charset="0"/>
                <a:ea typeface="Calibri" panose="020F0502020204030204" pitchFamily="34" charset="0"/>
              </a:rPr>
              <a:t>blastokist</a:t>
            </a:r>
            <a:r>
              <a:rPr lang="tr-TR" dirty="0">
                <a:latin typeface="Times New Roman" panose="02020603050405020304" pitchFamily="18" charset="0"/>
                <a:ea typeface="Calibri" panose="020F0502020204030204" pitchFamily="34" charset="0"/>
              </a:rPr>
              <a:t> olarak adlandırılır. Yüzüğün halkasını oluşturan yassı hücrelere dış hücre kümesi (</a:t>
            </a:r>
            <a:r>
              <a:rPr lang="tr-TR" dirty="0" err="1">
                <a:latin typeface="Times New Roman" panose="02020603050405020304" pitchFamily="18" charset="0"/>
                <a:ea typeface="Calibri" panose="020F0502020204030204" pitchFamily="34" charset="0"/>
              </a:rPr>
              <a:t>trofoblast</a:t>
            </a:r>
            <a:r>
              <a:rPr lang="tr-TR" dirty="0">
                <a:latin typeface="Times New Roman" panose="02020603050405020304" pitchFamily="18" charset="0"/>
                <a:ea typeface="Calibri" panose="020F0502020204030204" pitchFamily="34" charset="0"/>
              </a:rPr>
              <a:t>), yüzüğün taş kısmını oluşturan yuvarlak hücrelere iç hücre kümesi (</a:t>
            </a:r>
            <a:r>
              <a:rPr lang="tr-TR" dirty="0" err="1">
                <a:latin typeface="Times New Roman" panose="02020603050405020304" pitchFamily="18" charset="0"/>
                <a:ea typeface="Calibri" panose="020F0502020204030204" pitchFamily="34" charset="0"/>
              </a:rPr>
              <a:t>embriyoblast</a:t>
            </a:r>
            <a:r>
              <a:rPr lang="tr-TR" dirty="0">
                <a:latin typeface="Times New Roman" panose="02020603050405020304" pitchFamily="18" charset="0"/>
                <a:ea typeface="Calibri" panose="020F0502020204030204" pitchFamily="34" charset="0"/>
              </a:rPr>
              <a:t>) denir </a:t>
            </a:r>
            <a:endParaRPr lang="tr-TR" dirty="0"/>
          </a:p>
        </p:txBody>
      </p:sp>
    </p:spTree>
    <p:extLst>
      <p:ext uri="{BB962C8B-B14F-4D97-AF65-F5344CB8AC3E}">
        <p14:creationId xmlns:p14="http://schemas.microsoft.com/office/powerpoint/2010/main" val="2615512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latin typeface="Times New Roman" panose="02020603050405020304" pitchFamily="18" charset="0"/>
                <a:ea typeface="Calibri" panose="020F0502020204030204" pitchFamily="34" charset="0"/>
              </a:rPr>
              <a:t>İlk iki haftada </a:t>
            </a:r>
            <a:r>
              <a:rPr lang="tr-TR" dirty="0" err="1">
                <a:latin typeface="Times New Roman" panose="02020603050405020304" pitchFamily="18" charset="0"/>
                <a:ea typeface="Calibri" panose="020F0502020204030204" pitchFamily="34" charset="0"/>
              </a:rPr>
              <a:t>embriyonik</a:t>
            </a:r>
            <a:r>
              <a:rPr lang="tr-TR" dirty="0">
                <a:latin typeface="Times New Roman" panose="02020603050405020304" pitchFamily="18" charset="0"/>
                <a:ea typeface="Calibri" panose="020F0502020204030204" pitchFamily="34" charset="0"/>
              </a:rPr>
              <a:t> yapıda hücrelerin hızla çoğalması sonucu öncelikle iki tabaka şekillenir. </a:t>
            </a:r>
            <a:r>
              <a:rPr lang="tr-TR" dirty="0" smtClean="0">
                <a:latin typeface="Times New Roman" panose="02020603050405020304" pitchFamily="18" charset="0"/>
                <a:ea typeface="Calibri" panose="020F0502020204030204" pitchFamily="34" charset="0"/>
              </a:rPr>
              <a:t>Bunlar</a:t>
            </a:r>
          </a:p>
          <a:p>
            <a:r>
              <a:rPr lang="tr-TR" dirty="0" smtClean="0">
                <a:latin typeface="Times New Roman" panose="02020603050405020304" pitchFamily="18" charset="0"/>
                <a:ea typeface="Calibri" panose="020F0502020204030204" pitchFamily="34" charset="0"/>
              </a:rPr>
              <a:t> </a:t>
            </a:r>
            <a:r>
              <a:rPr lang="tr-TR" dirty="0">
                <a:latin typeface="Times New Roman" panose="02020603050405020304" pitchFamily="18" charset="0"/>
                <a:ea typeface="Calibri" panose="020F0502020204030204" pitchFamily="34" charset="0"/>
              </a:rPr>
              <a:t>dış (ektoderm) tabaka, </a:t>
            </a:r>
            <a:endParaRPr lang="tr-TR" dirty="0" smtClean="0">
              <a:latin typeface="Times New Roman" panose="02020603050405020304" pitchFamily="18" charset="0"/>
              <a:ea typeface="Calibri" panose="020F0502020204030204" pitchFamily="34" charset="0"/>
            </a:endParaRPr>
          </a:p>
          <a:p>
            <a:r>
              <a:rPr lang="tr-TR" dirty="0" smtClean="0">
                <a:latin typeface="Times New Roman" panose="02020603050405020304" pitchFamily="18" charset="0"/>
                <a:ea typeface="Calibri" panose="020F0502020204030204" pitchFamily="34" charset="0"/>
              </a:rPr>
              <a:t>iç </a:t>
            </a:r>
            <a:r>
              <a:rPr lang="tr-TR" dirty="0">
                <a:latin typeface="Times New Roman" panose="02020603050405020304" pitchFamily="18" charset="0"/>
                <a:ea typeface="Calibri" panose="020F0502020204030204" pitchFamily="34" charset="0"/>
              </a:rPr>
              <a:t>(endoderm) tabakadır. </a:t>
            </a:r>
            <a:endParaRPr lang="tr-TR" dirty="0" smtClean="0">
              <a:latin typeface="Times New Roman" panose="02020603050405020304" pitchFamily="18" charset="0"/>
              <a:ea typeface="Calibri" panose="020F0502020204030204" pitchFamily="34" charset="0"/>
            </a:endParaRPr>
          </a:p>
          <a:p>
            <a:r>
              <a:rPr lang="tr-TR" dirty="0" smtClean="0">
                <a:latin typeface="Times New Roman" panose="02020603050405020304" pitchFamily="18" charset="0"/>
                <a:ea typeface="Calibri" panose="020F0502020204030204" pitchFamily="34" charset="0"/>
              </a:rPr>
              <a:t>Üçüncü </a:t>
            </a:r>
            <a:r>
              <a:rPr lang="tr-TR" dirty="0">
                <a:latin typeface="Times New Roman" panose="02020603050405020304" pitchFamily="18" charset="0"/>
                <a:ea typeface="Calibri" panose="020F0502020204030204" pitchFamily="34" charset="0"/>
              </a:rPr>
              <a:t>ve dördüncü haftalarda orta (mezoderm) tabaka gelişir</a:t>
            </a:r>
            <a:r>
              <a:rPr lang="tr-TR" dirty="0" smtClean="0">
                <a:latin typeface="Times New Roman" panose="02020603050405020304" pitchFamily="18" charset="0"/>
                <a:ea typeface="Calibri" panose="020F0502020204030204" pitchFamily="34" charset="0"/>
              </a:rPr>
              <a:t>.</a:t>
            </a:r>
          </a:p>
          <a:p>
            <a:r>
              <a:rPr lang="tr-TR" dirty="0" smtClean="0">
                <a:latin typeface="Times New Roman" panose="02020603050405020304" pitchFamily="18" charset="0"/>
                <a:ea typeface="Calibri" panose="020F0502020204030204" pitchFamily="34" charset="0"/>
              </a:rPr>
              <a:t> </a:t>
            </a:r>
            <a:r>
              <a:rPr lang="tr-TR" dirty="0">
                <a:latin typeface="Times New Roman" panose="02020603050405020304" pitchFamily="18" charset="0"/>
                <a:ea typeface="Calibri" panose="020F0502020204030204" pitchFamily="34" charset="0"/>
              </a:rPr>
              <a:t>Bu üç tabakadan </a:t>
            </a:r>
            <a:r>
              <a:rPr lang="tr-TR" dirty="0" err="1">
                <a:latin typeface="Times New Roman" panose="02020603050405020304" pitchFamily="18" charset="0"/>
                <a:ea typeface="Calibri" panose="020F0502020204030204" pitchFamily="34" charset="0"/>
              </a:rPr>
              <a:t>fetusun</a:t>
            </a:r>
            <a:r>
              <a:rPr lang="tr-TR" dirty="0">
                <a:latin typeface="Times New Roman" panose="02020603050405020304" pitchFamily="18" charset="0"/>
                <a:ea typeface="Calibri" panose="020F0502020204030204" pitchFamily="34" charset="0"/>
              </a:rPr>
              <a:t> organları, sistemleri ve vücudu gelişir </a:t>
            </a:r>
            <a:r>
              <a:rPr lang="tr-TR" dirty="0" smtClean="0">
                <a:latin typeface="Times New Roman" panose="02020603050405020304" pitchFamily="18" charset="0"/>
                <a:ea typeface="Calibri" panose="020F0502020204030204" pitchFamily="34" charset="0"/>
              </a:rPr>
              <a:t>Ektodermden</a:t>
            </a:r>
            <a:r>
              <a:rPr lang="tr-TR" dirty="0">
                <a:latin typeface="Times New Roman" panose="02020603050405020304" pitchFamily="18" charset="0"/>
                <a:ea typeface="Calibri" panose="020F0502020204030204" pitchFamily="34" charset="0"/>
              </a:rPr>
              <a:t>; beyin-omurilik, duyu organları ve sinir sistemi, cilt, saç, tırnak, dişler, vücut boşlukları ve salgı bezleri, Endodermden; sindirim ve solunum sistemi, idrar torbası ve </a:t>
            </a:r>
            <a:r>
              <a:rPr lang="tr-TR" dirty="0" err="1">
                <a:latin typeface="Times New Roman" panose="02020603050405020304" pitchFamily="18" charset="0"/>
                <a:ea typeface="Calibri" panose="020F0502020204030204" pitchFamily="34" charset="0"/>
              </a:rPr>
              <a:t>tiroid</a:t>
            </a:r>
            <a:r>
              <a:rPr lang="tr-TR" dirty="0">
                <a:latin typeface="Times New Roman" panose="02020603050405020304" pitchFamily="18" charset="0"/>
                <a:ea typeface="Calibri" panose="020F0502020204030204" pitchFamily="34" charset="0"/>
              </a:rPr>
              <a:t> bezi, Mezodermden; kas, kemik, lenf sistemi, kalp ve dolaşım sistemi, böbrekler ve üreme organları oluşur</a:t>
            </a:r>
            <a:endParaRPr lang="tr-TR" dirty="0"/>
          </a:p>
        </p:txBody>
      </p:sp>
    </p:spTree>
    <p:extLst>
      <p:ext uri="{BB962C8B-B14F-4D97-AF65-F5344CB8AC3E}">
        <p14:creationId xmlns:p14="http://schemas.microsoft.com/office/powerpoint/2010/main" val="42561638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2161</Words>
  <Application>Microsoft Office PowerPoint</Application>
  <PresentationFormat>Geniş ekran</PresentationFormat>
  <Paragraphs>139</Paragraphs>
  <Slides>44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44</vt:i4>
      </vt:variant>
    </vt:vector>
  </HeadingPairs>
  <TitlesOfParts>
    <vt:vector size="50" baseType="lpstr">
      <vt:lpstr>Arial</vt:lpstr>
      <vt:lpstr>Calibri</vt:lpstr>
      <vt:lpstr>Calibri Light</vt:lpstr>
      <vt:lpstr>Symbol</vt:lpstr>
      <vt:lpstr>Times New Roman</vt:lpstr>
      <vt:lpstr>Office Teması</vt:lpstr>
      <vt:lpstr>DOĞUM ÖNCESİ GELİŞİM</vt:lpstr>
      <vt:lpstr>Doğum Öncesi Gelişim Dönemleri </vt:lpstr>
      <vt:lpstr>PowerPoint Sunusu</vt:lpstr>
      <vt:lpstr>PowerPoint Sunusu</vt:lpstr>
      <vt:lpstr>DOĞUM ÖNCESİ GELİŞİM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Plesanta</vt:lpstr>
      <vt:lpstr>PowerPoint Sunusu</vt:lpstr>
      <vt:lpstr>PowerPoint Sunusu</vt:lpstr>
      <vt:lpstr>PowerPoint Sunusu</vt:lpstr>
      <vt:lpstr>Amniotik sıvı</vt:lpstr>
      <vt:lpstr>PowerPoint Sunusu</vt:lpstr>
      <vt:lpstr>PowerPoint Sunusu</vt:lpstr>
      <vt:lpstr>PowerPoint Sunusu</vt:lpstr>
      <vt:lpstr>PowerPoint Sunusu</vt:lpstr>
      <vt:lpstr>PowerPoint Sunusu</vt:lpstr>
      <vt:lpstr>PowerPoint Sunusu</vt:lpstr>
      <vt:lpstr>PowerPoint Sunusu</vt:lpstr>
      <vt:lpstr>PowerPoint Sunusu</vt:lpstr>
      <vt:lpstr>Vajinal Doğum</vt:lpstr>
      <vt:lpstr>Vajinal Doğum</vt:lpstr>
      <vt:lpstr>PowerPoint Sunusu</vt:lpstr>
      <vt:lpstr>Müdahaleli doğum</vt:lpstr>
      <vt:lpstr>PowerPoint Sunusu</vt:lpstr>
      <vt:lpstr>Sezeryan Doğum</vt:lpstr>
      <vt:lpstr>PowerPoint Sunusu</vt:lpstr>
      <vt:lpstr>Fötüsün Kusurlu Gelişi</vt:lpstr>
      <vt:lpstr>KAYNAKLAR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23</cp:revision>
  <dcterms:created xsi:type="dcterms:W3CDTF">2020-09-15T21:46:27Z</dcterms:created>
  <dcterms:modified xsi:type="dcterms:W3CDTF">2020-11-01T20:08:03Z</dcterms:modified>
</cp:coreProperties>
</file>