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8FF116-1C60-461B-9533-409A3FF18D9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49385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26889062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2071521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2219075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28FF116-1C60-461B-9533-409A3FF18D9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5633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27653137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1814114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1058936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383997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30A6AB0-D555-48CD-9CDF-C31046AD4813}" type="datetimeFigureOut">
              <a:rPr lang="tr-TR" smtClean="0"/>
              <a:pPr/>
              <a:t>30.04.2020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28FF116-1C60-461B-9533-409A3FF18D92}" type="slidenum">
              <a:rPr lang="tr-TR" smtClean="0"/>
              <a:pPr/>
              <a:t>‹#›</a:t>
            </a:fld>
            <a:endParaRPr lang="tr-TR"/>
          </a:p>
        </p:txBody>
      </p:sp>
    </p:spTree>
    <p:extLst>
      <p:ext uri="{BB962C8B-B14F-4D97-AF65-F5344CB8AC3E}">
        <p14:creationId xmlns:p14="http://schemas.microsoft.com/office/powerpoint/2010/main" val="30178165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30A6AB0-D555-48CD-9CDF-C31046AD4813}" type="datetimeFigureOut">
              <a:rPr lang="tr-TR" smtClean="0"/>
              <a:pPr/>
              <a:t>30.04.2020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28FF116-1C60-461B-9533-409A3FF18D92}" type="slidenum">
              <a:rPr lang="tr-TR" smtClean="0"/>
              <a:pPr/>
              <a:t>‹#›</a:t>
            </a:fld>
            <a:endParaRPr lang="tr-TR"/>
          </a:p>
        </p:txBody>
      </p:sp>
    </p:spTree>
    <p:extLst>
      <p:ext uri="{BB962C8B-B14F-4D97-AF65-F5344CB8AC3E}">
        <p14:creationId xmlns:p14="http://schemas.microsoft.com/office/powerpoint/2010/main" val="2898364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30A6AB0-D555-48CD-9CDF-C31046AD4813}" type="datetimeFigureOut">
              <a:rPr lang="tr-TR" smtClean="0"/>
              <a:pPr/>
              <a:t>30.04.2020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28FF116-1C60-461B-9533-409A3FF18D9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06599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6600" b="1" dirty="0" smtClean="0"/>
              <a:t>YAŞLILIK DÖNEMİNDE KARŞILAŞILAN SORUNLAR, YAŞLI İHMAL VE İSTİSMARI, SOSYAL HİZMET MÜDAHALESİ</a:t>
            </a:r>
            <a:endParaRPr lang="tr-TR" sz="6600" b="1"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57834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800" b="1" dirty="0"/>
              <a:t>YAŞLILIK DÖNEMİNDE KARŞILAŞILAN SORUNLAR, YAŞLI İHMAL VE İSTİSMARI, SOSYAL HİZMET MÜDAHALESİ</a:t>
            </a:r>
            <a:endParaRPr lang="tr-TR" sz="2800" dirty="0"/>
          </a:p>
        </p:txBody>
      </p:sp>
      <p:sp>
        <p:nvSpPr>
          <p:cNvPr id="3" name="İçerik Yer Tutucusu 2"/>
          <p:cNvSpPr>
            <a:spLocks noGrp="1"/>
          </p:cNvSpPr>
          <p:nvPr>
            <p:ph idx="1"/>
          </p:nvPr>
        </p:nvSpPr>
        <p:spPr/>
        <p:txBody>
          <a:bodyPr/>
          <a:lstStyle/>
          <a:p>
            <a:pPr>
              <a:buFont typeface="Arial" panose="020B0604020202020204" pitchFamily="34" charset="0"/>
              <a:buChar char="•"/>
            </a:pPr>
            <a:r>
              <a:rPr lang="tr-TR" dirty="0" smtClean="0"/>
              <a:t>Tarihsel sürece bakıldığında, 1970’lerde eş ve çocuk istismarı alanında başlayan aile içi şiddet çalışmaları, ‘’yaşlı istismarı’’ olgusunun ortaya çıkarılmasına öncülük ettiği görülmektedir. Aile içi şiddetin bir türü olan yaşlı istismarına ilişkin ilk tanımlama, 1975 yılında Baker ve </a:t>
            </a:r>
            <a:r>
              <a:rPr lang="tr-TR" dirty="0" err="1" smtClean="0"/>
              <a:t>Burston</a:t>
            </a:r>
            <a:r>
              <a:rPr lang="tr-TR" dirty="0" smtClean="0"/>
              <a:t> tarafından ‘’ </a:t>
            </a:r>
            <a:r>
              <a:rPr lang="tr-TR" dirty="0" err="1" smtClean="0"/>
              <a:t>granny</a:t>
            </a:r>
            <a:r>
              <a:rPr lang="tr-TR" dirty="0" smtClean="0"/>
              <a:t> </a:t>
            </a:r>
            <a:r>
              <a:rPr lang="tr-TR" dirty="0" err="1" smtClean="0"/>
              <a:t>battering</a:t>
            </a:r>
            <a:r>
              <a:rPr lang="tr-TR" dirty="0" smtClean="0"/>
              <a:t> ‘’ olarak ortaya konmuştur. </a:t>
            </a:r>
          </a:p>
          <a:p>
            <a:pPr>
              <a:buFont typeface="Arial" panose="020B0604020202020204" pitchFamily="34" charset="0"/>
              <a:buChar char="•"/>
            </a:pPr>
            <a:r>
              <a:rPr lang="tr-TR" dirty="0" smtClean="0"/>
              <a:t>Dünya Sağlık Örgütü (WHO) ve yaşlı istismarının önlenmesi uluslararası ağı tarafından  (1995) yaşlı istismarı; ‘’yaşlı insanlara karşı herhangi bir güven ilişkisi içerisinde sıkıntı ve zarara neden olabilecek bir kez veya tekrarlanan hareket veya uygun davranış eksikliği’’ biçiminde tanımlanmaktadır. </a:t>
            </a:r>
            <a:endParaRPr lang="tr-TR" dirty="0"/>
          </a:p>
        </p:txBody>
      </p:sp>
    </p:spTree>
    <p:extLst>
      <p:ext uri="{BB962C8B-B14F-4D97-AF65-F5344CB8AC3E}">
        <p14:creationId xmlns:p14="http://schemas.microsoft.com/office/powerpoint/2010/main" val="857916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t>Yaşlı istismarı, insan hakları ihlalinin yanında, yaşam kalitesini azaltıcı nitelikler de içermektedir. Bu istismarın başlıca tiplerini;</a:t>
            </a:r>
          </a:p>
          <a:p>
            <a:pPr>
              <a:buFont typeface="Arial" panose="020B0604020202020204" pitchFamily="34" charset="0"/>
              <a:buChar char="•"/>
            </a:pPr>
            <a:r>
              <a:rPr lang="tr-TR" dirty="0" smtClean="0"/>
              <a:t>Fiziksel</a:t>
            </a:r>
          </a:p>
          <a:p>
            <a:pPr>
              <a:buFont typeface="Arial" panose="020B0604020202020204" pitchFamily="34" charset="0"/>
              <a:buChar char="•"/>
            </a:pPr>
            <a:r>
              <a:rPr lang="tr-TR" dirty="0" smtClean="0"/>
              <a:t>Psikolojik</a:t>
            </a:r>
          </a:p>
          <a:p>
            <a:pPr>
              <a:buFont typeface="Arial" panose="020B0604020202020204" pitchFamily="34" charset="0"/>
              <a:buChar char="•"/>
            </a:pPr>
            <a:r>
              <a:rPr lang="tr-TR" dirty="0" smtClean="0"/>
              <a:t>Ekonomik</a:t>
            </a:r>
          </a:p>
          <a:p>
            <a:pPr>
              <a:buFont typeface="Arial" panose="020B0604020202020204" pitchFamily="34" charset="0"/>
              <a:buChar char="•"/>
            </a:pPr>
            <a:r>
              <a:rPr lang="tr-TR" dirty="0" smtClean="0"/>
              <a:t>Cinsel istismarlar oluşturmaktadır. </a:t>
            </a:r>
            <a:endParaRPr lang="tr-TR" dirty="0"/>
          </a:p>
        </p:txBody>
      </p:sp>
      <p:sp>
        <p:nvSpPr>
          <p:cNvPr id="4" name="Unvan 3"/>
          <p:cNvSpPr>
            <a:spLocks noGrp="1"/>
          </p:cNvSpPr>
          <p:nvPr>
            <p:ph type="title"/>
          </p:nvPr>
        </p:nvSpPr>
        <p:spPr/>
        <p:txBody>
          <a:bodyPr>
            <a:normAutofit/>
          </a:bodyPr>
          <a:lstStyle/>
          <a:p>
            <a:r>
              <a:rPr lang="tr-TR" sz="2800" b="1" dirty="0"/>
              <a:t>YAŞLILIK DÖNEMİNDE KARŞILAŞILAN SORUNLAR, YAŞLI İHMAL VE İSTİSMARI, SOSYAL HİZMET MÜDAHALESİ</a:t>
            </a:r>
            <a:endParaRPr lang="tr-TR" sz="2800" dirty="0"/>
          </a:p>
        </p:txBody>
      </p:sp>
    </p:spTree>
    <p:extLst>
      <p:ext uri="{BB962C8B-B14F-4D97-AF65-F5344CB8AC3E}">
        <p14:creationId xmlns:p14="http://schemas.microsoft.com/office/powerpoint/2010/main" val="3056875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2400" b="1" dirty="0"/>
              <a:t>YAŞLILIK DÖNEMİNDE </a:t>
            </a:r>
            <a:r>
              <a:rPr lang="tr-TR" sz="2400" b="1" dirty="0" smtClean="0"/>
              <a:t>KARŞILAŞILAN </a:t>
            </a:r>
            <a:r>
              <a:rPr lang="tr-TR" sz="2400" b="1" dirty="0"/>
              <a:t>SORUNLAR, YAŞLI İHMAL VE İSTİSMARI, SOSYAL HİZMET MÜDAHALESİ</a:t>
            </a:r>
            <a:endParaRPr lang="tr-TR" sz="2400" dirty="0"/>
          </a:p>
        </p:txBody>
      </p:sp>
      <p:sp>
        <p:nvSpPr>
          <p:cNvPr id="3" name="İçerik Yer Tutucusu 2"/>
          <p:cNvSpPr>
            <a:spLocks noGrp="1"/>
          </p:cNvSpPr>
          <p:nvPr>
            <p:ph idx="1"/>
          </p:nvPr>
        </p:nvSpPr>
        <p:spPr/>
        <p:txBody>
          <a:bodyPr/>
          <a:lstStyle/>
          <a:p>
            <a:r>
              <a:rPr lang="tr-TR" dirty="0" smtClean="0"/>
              <a:t>Yaşlı istismarının ülkemizde , kentsel göçe ve yaşlı nüfus oranında ki artışa paralel olarak önümüzdeki süreçte çocuk ve eş istismarı kadar belirgin hale geleceği söylenebilir. Büyük ölçüde aile içinde gizli tutulan istismar kurbanları için , destek hizmetlerinin yokluğu , örneğin istismar vakalarının acil kabulü için sığınma evlerinin bulunmaması olumsuz etkilere sebep olmaktadır.</a:t>
            </a:r>
          </a:p>
          <a:p>
            <a:r>
              <a:rPr lang="tr-TR" dirty="0" smtClean="0"/>
              <a:t>Literatüre göre yaşlı istismarı , batı toplumlarında %1 ile %20 oranları arasında yaşanan bir sorun olarak göze çarpmaktadır. Oranın yüksekliği ya da düşüklüğü , hastanın özel bakıma ihtiyaç duyması ile de alakalıdır.</a:t>
            </a:r>
            <a:endParaRPr lang="tr-TR" dirty="0"/>
          </a:p>
        </p:txBody>
      </p:sp>
    </p:spTree>
    <p:extLst>
      <p:ext uri="{BB962C8B-B14F-4D97-AF65-F5344CB8AC3E}">
        <p14:creationId xmlns:p14="http://schemas.microsoft.com/office/powerpoint/2010/main" val="1459386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000000">
                    <a:lumMod val="75000"/>
                    <a:lumOff val="25000"/>
                  </a:srgbClr>
                </a:solidFill>
              </a:rPr>
              <a:t>YAŞLILIK DÖNEMİNDE KARŞILAŞILAN SORUNLAR, YAŞLI İHMAL VE İSTİSMARI, SOSYAL HİZMET MÜDAHALESİ</a:t>
            </a:r>
            <a:endParaRPr lang="tr-TR" dirty="0"/>
          </a:p>
        </p:txBody>
      </p:sp>
      <p:sp>
        <p:nvSpPr>
          <p:cNvPr id="3" name="İçerik Yer Tutucusu 2"/>
          <p:cNvSpPr>
            <a:spLocks noGrp="1"/>
          </p:cNvSpPr>
          <p:nvPr>
            <p:ph idx="1"/>
          </p:nvPr>
        </p:nvSpPr>
        <p:spPr/>
        <p:txBody>
          <a:bodyPr/>
          <a:lstStyle/>
          <a:p>
            <a:r>
              <a:rPr lang="tr-TR" dirty="0" smtClean="0"/>
              <a:t>Dünya da yaşlı istismarı alanında yapılan çalışmalar , genel olarak istismara uğrayanların bir çoğunun 75 yaşın üstünde olan sakatlık yada hastalık nedeni ile savunmasız durumda olup istismarcı ile aynı evi paylaşmakta olan kişiler olduğu yönündedir.</a:t>
            </a:r>
          </a:p>
          <a:p>
            <a:r>
              <a:rPr lang="tr-TR" dirty="0" smtClean="0"/>
              <a:t>Türkiye de yaşlılar , çoğunlukla çocukları ile aynı ortamda yaşamaktan mutlu olduklarını beyan etmektedirler. Türkiye’nin genelinde yaşlıların %36sı kendi çocukları ile yaşarken %63ü kendi evinde, %1i ise diğer akraba yada kurum bakımı almaktadırlar.</a:t>
            </a:r>
          </a:p>
          <a:p>
            <a:r>
              <a:rPr lang="tr-TR" dirty="0" smtClean="0"/>
              <a:t>Yaşlı istismarı ve ihmali olgusu, sadece aile içinde meydana gelmemektedir. İstismar ve ihmal vakalarına huzurevleri , bakım ve rehabilitasyon merkezleri gibi sosyal hizmet kuruluşlarının yanı sıra sağlık kurumalarında da rastlamak mümkündür.</a:t>
            </a:r>
          </a:p>
          <a:p>
            <a:endParaRPr lang="tr-TR" dirty="0"/>
          </a:p>
        </p:txBody>
      </p:sp>
    </p:spTree>
    <p:extLst>
      <p:ext uri="{BB962C8B-B14F-4D97-AF65-F5344CB8AC3E}">
        <p14:creationId xmlns:p14="http://schemas.microsoft.com/office/powerpoint/2010/main" val="553277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000000">
                    <a:lumMod val="75000"/>
                    <a:lumOff val="25000"/>
                  </a:srgbClr>
                </a:solidFill>
              </a:rPr>
              <a:t>YAŞLILIK DÖNEMİNDE KARŞILAŞILAN SORUNLAR, YAŞLI İHMAL VE İSTİSMARI, SOSYAL HİZMET MÜDAHALESİ</a:t>
            </a:r>
            <a:endParaRPr lang="tr-TR" dirty="0"/>
          </a:p>
        </p:txBody>
      </p:sp>
      <p:sp>
        <p:nvSpPr>
          <p:cNvPr id="3" name="İçerik Yer Tutucusu 2"/>
          <p:cNvSpPr>
            <a:spLocks noGrp="1"/>
          </p:cNvSpPr>
          <p:nvPr>
            <p:ph idx="1"/>
          </p:nvPr>
        </p:nvSpPr>
        <p:spPr/>
        <p:txBody>
          <a:bodyPr/>
          <a:lstStyle/>
          <a:p>
            <a:r>
              <a:rPr lang="tr-TR" dirty="0" smtClean="0"/>
              <a:t>Son yıllarda yaşlı nüfusun giderek artması yaşlılığa ilişkin sorunları daha belirgin hale getirmiştir. Yaşlılar aile içinde yaşadıkları sıkıntılardan dolayı giderek yalnızlaşmakta, statü kaybı nedeni ile sosyalleşmeye ve daha fazla kurumsal bakıma ihtiyaç duymaktadır.</a:t>
            </a:r>
          </a:p>
          <a:p>
            <a:r>
              <a:rPr lang="tr-TR" dirty="0" smtClean="0"/>
              <a:t>Türkiye’de kurum bakımında göreceli bir artış yaşanmasına rağmen, yaşlıların %99u halen çocuklarının yanında yada kendi evlerinde bakılmayı geleneksel değer ve statülerini korumak adına tercih etmektedir.</a:t>
            </a:r>
          </a:p>
          <a:p>
            <a:r>
              <a:rPr lang="tr-TR" dirty="0" smtClean="0"/>
              <a:t>Yaşlılıkta çözülmesi gereken diğer önemli sorunda yaşlının başkasının bakımına gereksinim duymasıdır.Bu durum bakıcı ile yaşlı arasında ki ilişkinin süreç içerisinde sıkıntılı bir hal almasına ve istismar durumunun ortaya çıkmasına yol açmaktadır. Yaşlıda fiziksel hareket  kaybı ya da Alzheimer ve </a:t>
            </a:r>
            <a:r>
              <a:rPr lang="tr-TR" dirty="0" err="1" smtClean="0"/>
              <a:t>demans</a:t>
            </a:r>
            <a:r>
              <a:rPr lang="tr-TR" dirty="0" smtClean="0"/>
              <a:t> gibi davranış bozuklukları, durumu daha fazla güçleştirmektedir. Aile ve toplum için yüksek bakım maliyetlerine neden olan kurum bakımını zorunlu hale getirebilmektedir.</a:t>
            </a:r>
            <a:endParaRPr lang="tr-TR" dirty="0"/>
          </a:p>
        </p:txBody>
      </p:sp>
    </p:spTree>
    <p:extLst>
      <p:ext uri="{BB962C8B-B14F-4D97-AF65-F5344CB8AC3E}">
        <p14:creationId xmlns:p14="http://schemas.microsoft.com/office/powerpoint/2010/main" val="340018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solidFill>
                  <a:srgbClr val="000000">
                    <a:lumMod val="75000"/>
                    <a:lumOff val="25000"/>
                  </a:srgbClr>
                </a:solidFill>
              </a:rPr>
              <a:t>YAŞLILIK DÖNEMİNDE KARŞILAŞILAN SORUNLAR, YAŞLI İHMAL VE İSTİSMARI, SOSYAL HİZMET MÜDAHALESİ</a:t>
            </a:r>
            <a:endParaRPr lang="tr-TR" dirty="0"/>
          </a:p>
        </p:txBody>
      </p:sp>
      <p:sp>
        <p:nvSpPr>
          <p:cNvPr id="3" name="İçerik Yer Tutucusu 2"/>
          <p:cNvSpPr>
            <a:spLocks noGrp="1"/>
          </p:cNvSpPr>
          <p:nvPr>
            <p:ph idx="1"/>
          </p:nvPr>
        </p:nvSpPr>
        <p:spPr/>
        <p:txBody>
          <a:bodyPr>
            <a:normAutofit/>
          </a:bodyPr>
          <a:lstStyle/>
          <a:p>
            <a:r>
              <a:rPr lang="tr-TR" dirty="0" smtClean="0"/>
              <a:t>Ülkemizde, 1963 yılında Sosyal Hizmetler Genel Müdürlüğü kurulmuş ve ilk huzurevi 1966 yılında Konya’da daha sonra ise Eskişehir’de kurulmuştur. </a:t>
            </a:r>
            <a:endParaRPr lang="tr-TR" dirty="0"/>
          </a:p>
          <a:p>
            <a:r>
              <a:rPr lang="tr-TR" dirty="0" smtClean="0"/>
              <a:t>Ülkemizde yaşlı istismarı ve ihmali , henüz yeni bir olgu olarak değerlendirilebilir. Bunun başlıca nedenlerinden birisi toplumsal yapıdaki hızlı değişimlere rağmen geleneksel aile değerlerinin yerini korumaya devam etmesidir. </a:t>
            </a:r>
          </a:p>
          <a:p>
            <a:r>
              <a:rPr lang="tr-TR" dirty="0" smtClean="0"/>
              <a:t>Türkiye’de bakıma muhtaç yaşlıların yaşamının </a:t>
            </a:r>
            <a:r>
              <a:rPr lang="tr-TR" dirty="0" err="1" smtClean="0"/>
              <a:t>minumum</a:t>
            </a:r>
            <a:r>
              <a:rPr lang="tr-TR" dirty="0" smtClean="0"/>
              <a:t> düzeyde dahi olsa , garanti altına alınması gerekmektedir. Bunun için oldukça sınırlı olan araştırmaların arttırılması , yasal altyapı eksiklikleri giderilmesi ve ailelerin sorumluluklarını yerine getirmeleri konusunda bilinçlendirilmesi ve desteklenmeleri gerekmektedir.</a:t>
            </a:r>
            <a:endParaRPr lang="tr-TR" dirty="0"/>
          </a:p>
        </p:txBody>
      </p:sp>
    </p:spTree>
    <p:extLst>
      <p:ext uri="{BB962C8B-B14F-4D97-AF65-F5344CB8AC3E}">
        <p14:creationId xmlns:p14="http://schemas.microsoft.com/office/powerpoint/2010/main" val="4969503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YAŞLILIK DÖNEMİNDE KARŞILAŞILAN SORUNLAR, YAŞLI İHMAL VE İSTİSMARI, SOSYAL HİZMET MÜDAHALESİ</a:t>
            </a:r>
            <a:endParaRPr lang="tr-TR" dirty="0"/>
          </a:p>
        </p:txBody>
      </p:sp>
      <p:sp>
        <p:nvSpPr>
          <p:cNvPr id="3" name="İçerik Yer Tutucusu 2"/>
          <p:cNvSpPr>
            <a:spLocks noGrp="1"/>
          </p:cNvSpPr>
          <p:nvPr>
            <p:ph idx="1"/>
          </p:nvPr>
        </p:nvSpPr>
        <p:spPr/>
        <p:txBody>
          <a:bodyPr>
            <a:normAutofit/>
          </a:bodyPr>
          <a:lstStyle/>
          <a:p>
            <a:r>
              <a:rPr lang="tr-TR" sz="3200" dirty="0" smtClean="0"/>
              <a:t>Sonuç olarak yaşlı istismarına yönelik araştırmalara teşvik edilmesi ve elde edilecek bilimsel veriler </a:t>
            </a:r>
            <a:r>
              <a:rPr lang="tr-TR" sz="3200" smtClean="0"/>
              <a:t>ışığında, </a:t>
            </a:r>
            <a:r>
              <a:rPr lang="tr-TR" sz="3200" dirty="0" smtClean="0"/>
              <a:t>yaşlılara yönelik modern hizmet ve politikaların geliştirilmesi gerekmektedir</a:t>
            </a:r>
            <a:endParaRPr lang="tr-TR" sz="3200" dirty="0"/>
          </a:p>
        </p:txBody>
      </p:sp>
    </p:spTree>
    <p:extLst>
      <p:ext uri="{BB962C8B-B14F-4D97-AF65-F5344CB8AC3E}">
        <p14:creationId xmlns:p14="http://schemas.microsoft.com/office/powerpoint/2010/main" val="326259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Duyan, V., Yolcuoğlu, İ.G., Artan, T. (2017). Dünü, Bugünü, Yarınıyla İnsanı Anlamak (İnsan Davranışının Kökenleri ve Sosyal Çevrenin Etkileri). </a:t>
            </a:r>
            <a:r>
              <a:rPr lang="tr-TR"/>
              <a:t>Nar Yayınevi, İstanbul</a:t>
            </a:r>
          </a:p>
          <a:p>
            <a:endParaRPr lang="tr-TR"/>
          </a:p>
        </p:txBody>
      </p:sp>
    </p:spTree>
    <p:extLst>
      <p:ext uri="{BB962C8B-B14F-4D97-AF65-F5344CB8AC3E}">
        <p14:creationId xmlns:p14="http://schemas.microsoft.com/office/powerpoint/2010/main" val="3499988314"/>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95</TotalTime>
  <Words>706</Words>
  <Application>Microsoft Office PowerPoint</Application>
  <PresentationFormat>Geniş ekran</PresentationFormat>
  <Paragraphs>29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Geçmişe bakış</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YAŞLILIK DÖNEMİNDE KARŞILAŞILAN SORUNLAR, YAŞLI İHMAL VE İSTİSMARI, SOSYAL HİZMET MÜDAHALESİ</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YAŞLILIK, ÖLÜM VE ÖTENAZİ</dc:title>
  <dc:creator>zehra altınsoy</dc:creator>
  <cp:lastModifiedBy>Cenk</cp:lastModifiedBy>
  <cp:revision>10</cp:revision>
  <dcterms:created xsi:type="dcterms:W3CDTF">2017-03-20T12:58:17Z</dcterms:created>
  <dcterms:modified xsi:type="dcterms:W3CDTF">2020-04-30T09:49:01Z</dcterms:modified>
</cp:coreProperties>
</file>