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792" r:id="rId2"/>
  </p:sldMasterIdLst>
  <p:notesMasterIdLst>
    <p:notesMasterId r:id="rId12"/>
  </p:notesMasterIdLst>
  <p:sldIdLst>
    <p:sldId id="390" r:id="rId3"/>
    <p:sldId id="456" r:id="rId4"/>
    <p:sldId id="457" r:id="rId5"/>
    <p:sldId id="458" r:id="rId6"/>
    <p:sldId id="469" r:id="rId7"/>
    <p:sldId id="463" r:id="rId8"/>
    <p:sldId id="464" r:id="rId9"/>
    <p:sldId id="465" r:id="rId10"/>
    <p:sldId id="468"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3CFD6B-7959-47A2-B35F-9BC3A42264C4}" type="datetimeFigureOut">
              <a:rPr lang="tr-TR" smtClean="0"/>
              <a:t>1.4.2018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C77E9F-B426-43E0-ABF1-C906BD23CBAC}" type="slidenum">
              <a:rPr lang="tr-TR" smtClean="0"/>
              <a:t>‹#›</a:t>
            </a:fld>
            <a:endParaRPr lang="tr-TR"/>
          </a:p>
        </p:txBody>
      </p:sp>
    </p:spTree>
    <p:extLst>
      <p:ext uri="{BB962C8B-B14F-4D97-AF65-F5344CB8AC3E}">
        <p14:creationId xmlns:p14="http://schemas.microsoft.com/office/powerpoint/2010/main" val="40998275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1C77E9F-B426-43E0-ABF1-C906BD23CBAC}" type="slidenum">
              <a:rPr lang="tr-TR" smtClean="0"/>
              <a:t>9</a:t>
            </a:fld>
            <a:endParaRPr lang="tr-TR"/>
          </a:p>
        </p:txBody>
      </p:sp>
    </p:spTree>
    <p:extLst>
      <p:ext uri="{BB962C8B-B14F-4D97-AF65-F5344CB8AC3E}">
        <p14:creationId xmlns:p14="http://schemas.microsoft.com/office/powerpoint/2010/main" val="20819176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5EABF69-C79F-4F5E-8367-E90B216B3F15}"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263204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7FC22D1-2F5F-4261-906C-77B0DE6D9735}"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94169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6372013-08FC-4C9E-9696-8609D78A746C}"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541309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2" name="11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3" name="12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Alt Başlık"/>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45FFDB4B-6319-4416-B638-C74300E24053}" type="datetime1">
              <a:rPr lang="tr-TR" smtClean="0">
                <a:solidFill>
                  <a:prstClr val="black">
                    <a:tint val="75000"/>
                  </a:prstClr>
                </a:solidFill>
              </a:rPr>
              <a:t>1.4.2018</a:t>
            </a:fld>
            <a:endParaRPr lang="tr-TR">
              <a:solidFill>
                <a:prstClr val="black">
                  <a:tint val="75000"/>
                </a:prstClr>
              </a:solidFill>
            </a:endParaRPr>
          </a:p>
        </p:txBody>
      </p:sp>
      <p:sp>
        <p:nvSpPr>
          <p:cNvPr id="17" name="16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
        <p:nvSpPr>
          <p:cNvPr id="7" name="6 Dikdörtgen"/>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0" name="9 Dikdörtgen"/>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1" name="10 Dikdörtgen"/>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Başlık"/>
          <p:cNvSpPr>
            <a:spLocks noGrp="1"/>
          </p:cNvSpPr>
          <p:nvPr>
            <p:ph type="ctrTitle"/>
          </p:nvPr>
        </p:nvSpPr>
        <p:spPr>
          <a:xfrm>
            <a:off x="609600" y="1505931"/>
            <a:ext cx="109728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extLst>
      <p:ext uri="{BB962C8B-B14F-4D97-AF65-F5344CB8AC3E}">
        <p14:creationId xmlns:p14="http://schemas.microsoft.com/office/powerpoint/2010/main" val="13121476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4E35FCD-AA7A-4567-9E37-2F91B1154060}" type="datetime1">
              <a:rPr lang="tr-TR" smtClean="0">
                <a:solidFill>
                  <a:prstClr val="black">
                    <a:tint val="75000"/>
                  </a:prstClr>
                </a:solidFill>
              </a:rPr>
              <a:t>1.4.2018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
        <p:nvSpPr>
          <p:cNvPr id="8" name="7 İçerik Yer Tutucusu"/>
          <p:cNvSpPr>
            <a:spLocks noGrp="1"/>
          </p:cNvSpPr>
          <p:nvPr>
            <p:ph sz="quarter" idx="1"/>
          </p:nvPr>
        </p:nvSpPr>
        <p:spPr>
          <a:xfrm>
            <a:off x="1219200" y="1447800"/>
            <a:ext cx="103632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227575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11" name="10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10" name="9 Yuvarlatılmış Dikdörtgen"/>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963084" y="952501"/>
            <a:ext cx="103632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63084" y="2547938"/>
            <a:ext cx="103632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99267DEB-2CBA-4879-85ED-CE67BCAD16A5}" type="datetime1">
              <a:rPr lang="tr-TR" smtClean="0">
                <a:solidFill>
                  <a:prstClr val="black">
                    <a:tint val="75000"/>
                  </a:prstClr>
                </a:solidFill>
              </a:rPr>
              <a:t>1.4.2018</a:t>
            </a:fld>
            <a:endParaRPr lang="tr-TR">
              <a:solidFill>
                <a:prstClr val="black">
                  <a:tint val="75000"/>
                </a:prstClr>
              </a:solidFill>
            </a:endParaRPr>
          </a:p>
        </p:txBody>
      </p:sp>
      <p:sp>
        <p:nvSpPr>
          <p:cNvPr id="5" name="4 Altbilgi Yer Tutucusu"/>
          <p:cNvSpPr>
            <a:spLocks noGrp="1"/>
          </p:cNvSpPr>
          <p:nvPr>
            <p:ph type="ftr" sz="quarter" idx="11"/>
          </p:nvPr>
        </p:nvSpPr>
        <p:spPr>
          <a:xfrm>
            <a:off x="1066800" y="6172200"/>
            <a:ext cx="5334000" cy="457200"/>
          </a:xfrm>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7" name="6 Dikdörtgen"/>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8" name="7 Dikdörtgen"/>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9" name="8 Dikdörtgen"/>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6" name="5 Slayt Numarası Yer Tutucusu"/>
          <p:cNvSpPr>
            <a:spLocks noGrp="1"/>
          </p:cNvSpPr>
          <p:nvPr>
            <p:ph type="sldNum" sz="quarter" idx="12"/>
          </p:nvPr>
        </p:nvSpPr>
        <p:spPr>
          <a:xfrm>
            <a:off x="195072" y="6208776"/>
            <a:ext cx="609600" cy="457200"/>
          </a:xfrm>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691857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B127D0D9-C3E0-4AF5-B721-0BCDC6EF2ED1}" type="datetime1">
              <a:rPr lang="tr-TR" smtClean="0">
                <a:solidFill>
                  <a:prstClr val="black">
                    <a:tint val="75000"/>
                  </a:prstClr>
                </a:solidFill>
              </a:rPr>
              <a:t>1.4.2018</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
        <p:nvSpPr>
          <p:cNvPr id="9" name="8 İçerik Yer Tutucusu"/>
          <p:cNvSpPr>
            <a:spLocks noGrp="1"/>
          </p:cNvSpPr>
          <p:nvPr>
            <p:ph sz="quarter" idx="1"/>
          </p:nvPr>
        </p:nvSpPr>
        <p:spPr>
          <a:xfrm>
            <a:off x="12192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6578600" y="1447800"/>
            <a:ext cx="499872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639010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73050"/>
            <a:ext cx="103632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2D8BCAF-33AE-4555-840B-FB154022651A}" type="datetime1">
              <a:rPr lang="tr-TR" smtClean="0">
                <a:solidFill>
                  <a:prstClr val="black">
                    <a:tint val="75000"/>
                  </a:prstClr>
                </a:solidFill>
              </a:rPr>
              <a:t>1.4.2018</a:t>
            </a:fld>
            <a:endParaRPr lang="tr-TR">
              <a:solidFill>
                <a:prstClr val="black">
                  <a:tint val="75000"/>
                </a:prstClr>
              </a:solidFill>
            </a:endParaRPr>
          </a:p>
        </p:txBody>
      </p:sp>
      <p:sp>
        <p:nvSpPr>
          <p:cNvPr id="8" name="7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9" name="8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
        <p:nvSpPr>
          <p:cNvPr id="11" name="10 İçerik Yer Tutucusu"/>
          <p:cNvSpPr>
            <a:spLocks noGrp="1"/>
          </p:cNvSpPr>
          <p:nvPr>
            <p:ph sz="half" idx="2"/>
          </p:nvPr>
        </p:nvSpPr>
        <p:spPr>
          <a:xfrm>
            <a:off x="12192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6604000" y="2247900"/>
            <a:ext cx="49784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521182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69EEC3E-7439-4C90-AEE2-75CFA85AD4F6}" type="datetime1">
              <a:rPr lang="tr-TR" smtClean="0">
                <a:solidFill>
                  <a:prstClr val="black">
                    <a:tint val="75000"/>
                  </a:prstClr>
                </a:solidFill>
              </a:rPr>
              <a:t>1.4.2018</a:t>
            </a:fld>
            <a:endParaRPr lang="tr-TR">
              <a:solidFill>
                <a:prstClr val="black">
                  <a:tint val="75000"/>
                </a:prstClr>
              </a:solidFill>
            </a:endParaRPr>
          </a:p>
        </p:txBody>
      </p:sp>
      <p:sp>
        <p:nvSpPr>
          <p:cNvPr id="4" name="3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5" name="4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3505226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2C1D885-9A9F-4CBC-B97D-9B7A44303CA2}" type="datetime1">
              <a:rPr lang="tr-TR" smtClean="0">
                <a:solidFill>
                  <a:prstClr val="black">
                    <a:tint val="75000"/>
                  </a:prstClr>
                </a:solidFill>
              </a:rPr>
              <a:t>1.4.2018</a:t>
            </a:fld>
            <a:endParaRPr lang="tr-TR">
              <a:solidFill>
                <a:prstClr val="black">
                  <a:tint val="75000"/>
                </a:prstClr>
              </a:solidFill>
            </a:endParaRPr>
          </a:p>
        </p:txBody>
      </p:sp>
      <p:sp>
        <p:nvSpPr>
          <p:cNvPr id="3" name="2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4" name="3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158996708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useBgFill="1">
        <p:nvSpPr>
          <p:cNvPr id="9" name="8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 name="1 Başlık"/>
          <p:cNvSpPr>
            <a:spLocks noGrp="1"/>
          </p:cNvSpPr>
          <p:nvPr>
            <p:ph type="title"/>
          </p:nvPr>
        </p:nvSpPr>
        <p:spPr>
          <a:xfrm>
            <a:off x="1219200" y="273050"/>
            <a:ext cx="103632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267F6D6F-B934-4C67-A61B-809285A9AC40}" type="datetime1">
              <a:rPr lang="tr-TR" smtClean="0">
                <a:solidFill>
                  <a:prstClr val="black">
                    <a:tint val="75000"/>
                  </a:prstClr>
                </a:solidFill>
              </a:rPr>
              <a:t>1.4.2018</a:t>
            </a:fld>
            <a:endParaRPr lang="tr-TR">
              <a:solidFill>
                <a:prstClr val="black">
                  <a:tint val="75000"/>
                </a:prstClr>
              </a:solidFill>
            </a:endParaRPr>
          </a:p>
        </p:txBody>
      </p:sp>
      <p:sp>
        <p:nvSpPr>
          <p:cNvPr id="6" name="5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7" name="6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
        <p:nvSpPr>
          <p:cNvPr id="11" name="10 İçerik Yer Tutucusu"/>
          <p:cNvSpPr>
            <a:spLocks noGrp="1"/>
          </p:cNvSpPr>
          <p:nvPr>
            <p:ph sz="quarter" idx="1"/>
          </p:nvPr>
        </p:nvSpPr>
        <p:spPr>
          <a:xfrm>
            <a:off x="3962400" y="1600200"/>
            <a:ext cx="7620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595245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DBFDD2-8F38-4E75-883F-653C04429656}"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260486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E14B9AE0-3138-418A-836A-BE4F4B5C7BA3}" type="datetime1">
              <a:rPr lang="tr-TR" smtClean="0">
                <a:solidFill>
                  <a:prstClr val="black">
                    <a:tint val="75000"/>
                  </a:prstClr>
                </a:solidFill>
              </a:rPr>
              <a:t>1.4.2018</a:t>
            </a:fld>
            <a:endParaRPr lang="tr-TR">
              <a:solidFill>
                <a:prstClr val="black">
                  <a:tint val="75000"/>
                </a:prstClr>
              </a:solidFill>
            </a:endParaRPr>
          </a:p>
        </p:txBody>
      </p:sp>
      <p:sp>
        <p:nvSpPr>
          <p:cNvPr id="6" name="5 Altbilgi Yer Tutucusu"/>
          <p:cNvSpPr>
            <a:spLocks noGrp="1"/>
          </p:cNvSpPr>
          <p:nvPr>
            <p:ph type="ftr" sz="quarter" idx="11"/>
          </p:nvPr>
        </p:nvSpPr>
        <p:spPr>
          <a:xfrm>
            <a:off x="1219200" y="6172200"/>
            <a:ext cx="5181600" cy="457200"/>
          </a:xfrm>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7" name="6 Slayt Numarası Yer Tutucusu"/>
          <p:cNvSpPr>
            <a:spLocks noGrp="1"/>
          </p:cNvSpPr>
          <p:nvPr>
            <p:ph type="sldNum" sz="quarter" idx="12"/>
          </p:nvPr>
        </p:nvSpPr>
        <p:spPr>
          <a:xfrm>
            <a:off x="195072" y="6208776"/>
            <a:ext cx="609600" cy="457200"/>
          </a:xfrm>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
        <p:nvSpPr>
          <p:cNvPr id="11" name="10 Dikdörtgen"/>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2" name="11 Dikdörtgen"/>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13" name="12 Dikdörtgen"/>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3" name="2 Resim Yer Tutucusu"/>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extLst>
      <p:ext uri="{BB962C8B-B14F-4D97-AF65-F5344CB8AC3E}">
        <p14:creationId xmlns:p14="http://schemas.microsoft.com/office/powerpoint/2010/main" val="28052215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3AA48B2-76B4-4CCD-AA38-31259582A943}" type="datetime1">
              <a:rPr lang="tr-TR" smtClean="0">
                <a:solidFill>
                  <a:prstClr val="black">
                    <a:tint val="75000"/>
                  </a:prstClr>
                </a:solidFill>
              </a:rPr>
              <a:t>1.4.2018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4423650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2"/>
            <a:ext cx="268224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219200" y="274641"/>
            <a:ext cx="7416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3F4BCF5-CE9F-400D-A481-A6E35D4734FE}" type="datetime1">
              <a:rPr lang="tr-TR" smtClean="0">
                <a:solidFill>
                  <a:prstClr val="black">
                    <a:tint val="75000"/>
                  </a:prstClr>
                </a:solidFill>
              </a:rPr>
              <a:t>1.4.2018</a:t>
            </a:fld>
            <a:endParaRPr lang="tr-TR">
              <a:solidFill>
                <a:prstClr val="black">
                  <a:tint val="75000"/>
                </a:prstClr>
              </a:solidFill>
            </a:endParaRPr>
          </a:p>
        </p:txBody>
      </p:sp>
      <p:sp>
        <p:nvSpPr>
          <p:cNvPr id="5" name="4 Altbilgi Yer Tutucusu"/>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
        <p:nvSpPr>
          <p:cNvPr id="6" name="5 Slayt Numarası Yer Tutucusu"/>
          <p:cNvSpPr>
            <a:spLocks noGrp="1"/>
          </p:cNvSpPr>
          <p:nvPr>
            <p:ph type="sldNum" sz="quarter" idx="12"/>
          </p:nvPr>
        </p:nvSpPr>
        <p:spPr/>
        <p:txBody>
          <a:bodyPr/>
          <a:lstStyle/>
          <a:p>
            <a:fld id="{525EC617-A06E-4079-A59E-C8D78BCB585A}"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val="833036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20832E9-28D5-407E-AB33-5E406830FCEC}" type="datetime1">
              <a:rPr lang="tr-TR" smtClean="0"/>
              <a:t>1.4.2018</a:t>
            </a:fld>
            <a:endParaRPr lang="tr-TR"/>
          </a:p>
        </p:txBody>
      </p:sp>
      <p:sp>
        <p:nvSpPr>
          <p:cNvPr id="5" name="Altbilgi Yer Tutucusu 4"/>
          <p:cNvSpPr>
            <a:spLocks noGrp="1"/>
          </p:cNvSpPr>
          <p:nvPr>
            <p:ph type="ftr" sz="quarter" idx="11"/>
          </p:nvPr>
        </p:nvSpPr>
        <p:spPr/>
        <p:txBody>
          <a:bodyPr/>
          <a:lstStyle/>
          <a:p>
            <a:r>
              <a:rPr lang="tr-TR" smtClean="0"/>
              <a:t>Prof. Dr. Rıfat Miser</a:t>
            </a:r>
            <a:endParaRPr lang="tr-TR"/>
          </a:p>
        </p:txBody>
      </p:sp>
      <p:sp>
        <p:nvSpPr>
          <p:cNvPr id="6" name="Slayt Numarası Yer Tutucusu 5"/>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784266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63710BA-ABFD-4CCA-9D1E-44B72A98B99E}" type="datetime1">
              <a:rPr lang="tr-TR" smtClean="0"/>
              <a:t>1.4.2018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669999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22C6C78-0629-451F-8179-3169F7E3BFBA}" type="datetime1">
              <a:rPr lang="tr-TR" smtClean="0"/>
              <a:t>1.4.2018</a:t>
            </a:fld>
            <a:endParaRPr lang="tr-TR"/>
          </a:p>
        </p:txBody>
      </p:sp>
      <p:sp>
        <p:nvSpPr>
          <p:cNvPr id="8" name="Altbilgi Yer Tutucusu 7"/>
          <p:cNvSpPr>
            <a:spLocks noGrp="1"/>
          </p:cNvSpPr>
          <p:nvPr>
            <p:ph type="ftr" sz="quarter" idx="11"/>
          </p:nvPr>
        </p:nvSpPr>
        <p:spPr/>
        <p:txBody>
          <a:bodyPr/>
          <a:lstStyle/>
          <a:p>
            <a:r>
              <a:rPr lang="tr-TR" smtClean="0"/>
              <a:t>Prof. Dr. Rıfat Miser</a:t>
            </a:r>
            <a:endParaRPr lang="tr-TR"/>
          </a:p>
        </p:txBody>
      </p:sp>
      <p:sp>
        <p:nvSpPr>
          <p:cNvPr id="9" name="Slayt Numarası Yer Tutucusu 8"/>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5026580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B26F98A-7F72-477C-A3E0-7F9B1028D3AF}" type="datetime1">
              <a:rPr lang="tr-TR" smtClean="0"/>
              <a:t>1.4.2018</a:t>
            </a:fld>
            <a:endParaRPr lang="tr-TR"/>
          </a:p>
        </p:txBody>
      </p:sp>
      <p:sp>
        <p:nvSpPr>
          <p:cNvPr id="4" name="Altbilgi Yer Tutucusu 3"/>
          <p:cNvSpPr>
            <a:spLocks noGrp="1"/>
          </p:cNvSpPr>
          <p:nvPr>
            <p:ph type="ftr" sz="quarter" idx="11"/>
          </p:nvPr>
        </p:nvSpPr>
        <p:spPr/>
        <p:txBody>
          <a:bodyPr/>
          <a:lstStyle/>
          <a:p>
            <a:r>
              <a:rPr lang="tr-TR" smtClean="0"/>
              <a:t>Prof. Dr. Rıfat Miser</a:t>
            </a:r>
            <a:endParaRPr lang="tr-TR"/>
          </a:p>
        </p:txBody>
      </p:sp>
      <p:sp>
        <p:nvSpPr>
          <p:cNvPr id="5" name="Slayt Numarası Yer Tutucusu 4"/>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4140033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E799B46-4069-459C-BF66-504F404126A1}" type="datetime1">
              <a:rPr lang="tr-TR" smtClean="0"/>
              <a:t>1.4.2018</a:t>
            </a:fld>
            <a:endParaRPr lang="tr-TR"/>
          </a:p>
        </p:txBody>
      </p:sp>
      <p:sp>
        <p:nvSpPr>
          <p:cNvPr id="3" name="Altbilgi Yer Tutucusu 2"/>
          <p:cNvSpPr>
            <a:spLocks noGrp="1"/>
          </p:cNvSpPr>
          <p:nvPr>
            <p:ph type="ftr" sz="quarter" idx="11"/>
          </p:nvPr>
        </p:nvSpPr>
        <p:spPr/>
        <p:txBody>
          <a:bodyPr/>
          <a:lstStyle/>
          <a:p>
            <a:r>
              <a:rPr lang="tr-TR" smtClean="0"/>
              <a:t>Prof. Dr. Rıfat Miser</a:t>
            </a:r>
            <a:endParaRPr lang="tr-TR"/>
          </a:p>
        </p:txBody>
      </p:sp>
      <p:sp>
        <p:nvSpPr>
          <p:cNvPr id="4" name="Slayt Numarası Yer Tutucusu 3"/>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1513366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32D9E33-9E48-43B0-9543-E0E619CEAC02}" type="datetime1">
              <a:rPr lang="tr-TR" smtClean="0"/>
              <a:t>1.4.2018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398932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C549BA6-77EB-491A-9C97-69C54BCA704E}" type="datetime1">
              <a:rPr lang="tr-TR" smtClean="0"/>
              <a:t>1.4.2018</a:t>
            </a:fld>
            <a:endParaRPr lang="tr-TR"/>
          </a:p>
        </p:txBody>
      </p:sp>
      <p:sp>
        <p:nvSpPr>
          <p:cNvPr id="6" name="Altbilgi Yer Tutucusu 5"/>
          <p:cNvSpPr>
            <a:spLocks noGrp="1"/>
          </p:cNvSpPr>
          <p:nvPr>
            <p:ph type="ftr" sz="quarter" idx="11"/>
          </p:nvPr>
        </p:nvSpPr>
        <p:spPr/>
        <p:txBody>
          <a:bodyPr/>
          <a:lstStyle/>
          <a:p>
            <a:r>
              <a:rPr lang="tr-TR" smtClean="0"/>
              <a:t>Prof. Dr. Rıfat Miser</a:t>
            </a:r>
            <a:endParaRPr lang="tr-TR"/>
          </a:p>
        </p:txBody>
      </p:sp>
      <p:sp>
        <p:nvSpPr>
          <p:cNvPr id="7" name="Slayt Numarası Yer Tutucusu 6"/>
          <p:cNvSpPr>
            <a:spLocks noGrp="1"/>
          </p:cNvSpPr>
          <p:nvPr>
            <p:ph type="sldNum" sz="quarter" idx="12"/>
          </p:nvPr>
        </p:nvSpPr>
        <p:spPr/>
        <p:txBody>
          <a:bodyPr/>
          <a:lstStyle/>
          <a:p>
            <a:fld id="{FA845ABE-3E08-4235-90B6-92B310CAFBD1}" type="slidenum">
              <a:rPr lang="tr-TR" smtClean="0"/>
              <a:t>‹#›</a:t>
            </a:fld>
            <a:endParaRPr lang="tr-TR"/>
          </a:p>
        </p:txBody>
      </p:sp>
    </p:spTree>
    <p:extLst>
      <p:ext uri="{BB962C8B-B14F-4D97-AF65-F5344CB8AC3E}">
        <p14:creationId xmlns:p14="http://schemas.microsoft.com/office/powerpoint/2010/main" val="2917923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05F649-B6AB-4BF2-B628-B0C4FA6C879C}" type="datetime1">
              <a:rPr lang="tr-TR" smtClean="0"/>
              <a:t>1.4.2018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Prof. Dr. Rıfat Miser</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845ABE-3E08-4235-90B6-92B310CAFBD1}" type="slidenum">
              <a:rPr lang="tr-TR" smtClean="0"/>
              <a:t>‹#›</a:t>
            </a:fld>
            <a:endParaRPr lang="tr-TR"/>
          </a:p>
        </p:txBody>
      </p:sp>
    </p:spTree>
    <p:extLst>
      <p:ext uri="{BB962C8B-B14F-4D97-AF65-F5344CB8AC3E}">
        <p14:creationId xmlns:p14="http://schemas.microsoft.com/office/powerpoint/2010/main" val="10572812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9" name="8 Dikdörtgen"/>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useBgFill="1">
        <p:nvSpPr>
          <p:cNvPr id="8" name="7 Yuvarlatılmış Dikdörtgen"/>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endParaRPr lang="en-US" sz="1800">
              <a:solidFill>
                <a:prstClr val="white"/>
              </a:solidFill>
            </a:endParaRPr>
          </a:p>
        </p:txBody>
      </p:sp>
      <p:sp>
        <p:nvSpPr>
          <p:cNvPr id="22" name="21 Başlık Yer Tutucusu"/>
          <p:cNvSpPr>
            <a:spLocks noGrp="1"/>
          </p:cNvSpPr>
          <p:nvPr>
            <p:ph type="title"/>
          </p:nvPr>
        </p:nvSpPr>
        <p:spPr>
          <a:xfrm>
            <a:off x="1219200" y="274638"/>
            <a:ext cx="103632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E6D847CC-3D45-4C76-88AB-29D9611404EA}" type="datetime1">
              <a:rPr lang="tr-TR" smtClean="0"/>
              <a:t>1.4.2018</a:t>
            </a:fld>
            <a:endParaRPr lang="tr-TR"/>
          </a:p>
        </p:txBody>
      </p:sp>
      <p:sp>
        <p:nvSpPr>
          <p:cNvPr id="3" name="2 Altbilgi Yer Tutucusu"/>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r>
              <a:rPr lang="tr-TR" smtClean="0"/>
              <a:t>Prof. Dr. Rıfat Miser</a:t>
            </a:r>
            <a:endParaRPr lang="tr-TR"/>
          </a:p>
        </p:txBody>
      </p:sp>
      <p:sp>
        <p:nvSpPr>
          <p:cNvPr id="23" name="22 Slayt Numarası Yer Tutucusu"/>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FA845ABE-3E08-4235-90B6-92B310CAFBD1}" type="slidenum">
              <a:rPr lang="tr-TR" smtClean="0"/>
              <a:t>‹#›</a:t>
            </a:fld>
            <a:endParaRPr lang="tr-TR"/>
          </a:p>
        </p:txBody>
      </p:sp>
    </p:spTree>
    <p:extLst>
      <p:ext uri="{BB962C8B-B14F-4D97-AF65-F5344CB8AC3E}">
        <p14:creationId xmlns:p14="http://schemas.microsoft.com/office/powerpoint/2010/main" val="1876761414"/>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2" name="Dikdörtgen 1"/>
          <p:cNvSpPr/>
          <p:nvPr/>
        </p:nvSpPr>
        <p:spPr>
          <a:xfrm>
            <a:off x="579549" y="1893194"/>
            <a:ext cx="10071279" cy="2862322"/>
          </a:xfrm>
          <a:prstGeom prst="rect">
            <a:avLst/>
          </a:prstGeom>
        </p:spPr>
        <p:txBody>
          <a:bodyPr wrap="square">
            <a:spAutoFit/>
          </a:bodyPr>
          <a:lstStyle/>
          <a:p>
            <a:pPr algn="ctr"/>
            <a:r>
              <a:rPr lang="tr-TR" sz="6000" dirty="0" smtClean="0">
                <a:solidFill>
                  <a:prstClr val="black"/>
                </a:solidFill>
                <a:latin typeface="Vladimir Script" panose="03050402040407070305" pitchFamily="66" charset="0"/>
              </a:rPr>
              <a:t>Dördüncü Hafta: </a:t>
            </a:r>
          </a:p>
          <a:p>
            <a:pPr algn="ctr"/>
            <a:r>
              <a:rPr lang="tr-TR" sz="6000" dirty="0" smtClean="0">
                <a:solidFill>
                  <a:prstClr val="black"/>
                </a:solidFill>
                <a:latin typeface="Vladimir Script" panose="03050402040407070305" pitchFamily="66" charset="0"/>
              </a:rPr>
              <a:t>Çocuğun tehlikelerden korunmasında ana-babanın ve öğretmenlerin rolü</a:t>
            </a:r>
            <a:endParaRPr lang="tr-TR" dirty="0">
              <a:solidFill>
                <a:prstClr val="black"/>
              </a:solidFill>
            </a:endParaRPr>
          </a:p>
        </p:txBody>
      </p:sp>
      <p:sp>
        <p:nvSpPr>
          <p:cNvPr id="3" name="Altbilgi Yer Tutucusu 2"/>
          <p:cNvSpPr>
            <a:spLocks noGrp="1"/>
          </p:cNvSpPr>
          <p:nvPr>
            <p:ph type="ftr" sz="quarter" idx="11"/>
          </p:nvPr>
        </p:nvSpPr>
        <p:spPr/>
        <p:txBody>
          <a:bodyPr/>
          <a:lstStyle/>
          <a:p>
            <a:r>
              <a:rPr lang="tr-TR" smtClean="0"/>
              <a:t>Prof. Dr. Rıfat Miser</a:t>
            </a:r>
            <a:endParaRPr lang="tr-TR"/>
          </a:p>
        </p:txBody>
      </p:sp>
    </p:spTree>
    <p:extLst>
      <p:ext uri="{BB962C8B-B14F-4D97-AF65-F5344CB8AC3E}">
        <p14:creationId xmlns:p14="http://schemas.microsoft.com/office/powerpoint/2010/main" val="3182897789"/>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3200" dirty="0">
                <a:solidFill>
                  <a:srgbClr val="0070C0"/>
                </a:solidFill>
                <a:ea typeface="+mn-ea"/>
                <a:cs typeface="+mn-cs"/>
              </a:rPr>
              <a:t>Güvenli  Ev </a:t>
            </a:r>
            <a:r>
              <a:rPr lang="tr-TR" sz="3200" dirty="0" smtClean="0">
                <a:solidFill>
                  <a:srgbClr val="0070C0"/>
                </a:solidFill>
                <a:ea typeface="+mn-ea"/>
                <a:cs typeface="+mn-cs"/>
              </a:rPr>
              <a:t>Çevresi</a:t>
            </a:r>
            <a:endParaRPr lang="tr-TR" dirty="0">
              <a:solidFill>
                <a:srgbClr val="0070C0"/>
              </a:solidFill>
            </a:endParaRPr>
          </a:p>
        </p:txBody>
      </p:sp>
      <p:sp>
        <p:nvSpPr>
          <p:cNvPr id="3" name="2 İçerik Yer Tutucusu"/>
          <p:cNvSpPr>
            <a:spLocks noGrp="1"/>
          </p:cNvSpPr>
          <p:nvPr>
            <p:ph sz="quarter" idx="1"/>
          </p:nvPr>
        </p:nvSpPr>
        <p:spPr>
          <a:xfrm>
            <a:off x="609600" y="2962141"/>
            <a:ext cx="10972800" cy="3164023"/>
          </a:xfrm>
        </p:spPr>
        <p:txBody>
          <a:bodyPr/>
          <a:lstStyle/>
          <a:p>
            <a:r>
              <a:rPr lang="tr-TR" dirty="0" smtClean="0">
                <a:solidFill>
                  <a:srgbClr val="0033CC"/>
                </a:solidFill>
              </a:rPr>
              <a:t>Çocuğun sağlıklı gelişimi için ev içinde sakin, rahat ve güvenli bir düzeninin oluşturulması ile sağlanır.</a:t>
            </a:r>
          </a:p>
          <a:p>
            <a:r>
              <a:rPr lang="tr-TR" dirty="0" smtClean="0">
                <a:solidFill>
                  <a:srgbClr val="0033CC"/>
                </a:solidFill>
              </a:rPr>
              <a:t>Rutin davranışların hepsinin </a:t>
            </a:r>
            <a:r>
              <a:rPr lang="tr-TR" dirty="0" err="1" smtClean="0">
                <a:solidFill>
                  <a:srgbClr val="0033CC"/>
                </a:solidFill>
              </a:rPr>
              <a:t>gözönünde</a:t>
            </a:r>
            <a:r>
              <a:rPr lang="tr-TR" dirty="0" smtClean="0">
                <a:solidFill>
                  <a:srgbClr val="0033CC"/>
                </a:solidFill>
              </a:rPr>
              <a:t> tutulduğu ve tahmin edildiği düzenlemeleri içermelidir.</a:t>
            </a:r>
          </a:p>
        </p:txBody>
      </p:sp>
      <p:sp>
        <p:nvSpPr>
          <p:cNvPr id="4" name="Altbilgi Yer Tutucusu 3"/>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Tree>
    <p:extLst>
      <p:ext uri="{BB962C8B-B14F-4D97-AF65-F5344CB8AC3E}">
        <p14:creationId xmlns:p14="http://schemas.microsoft.com/office/powerpoint/2010/main" val="321727718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0070C0"/>
                </a:solidFill>
              </a:rPr>
              <a:t>Koruyucu Düzenleme Alanları</a:t>
            </a:r>
            <a:endParaRPr lang="tr-TR" dirty="0">
              <a:solidFill>
                <a:srgbClr val="0070C0"/>
              </a:solidFill>
            </a:endParaRPr>
          </a:p>
        </p:txBody>
      </p:sp>
      <p:sp>
        <p:nvSpPr>
          <p:cNvPr id="3" name="2 İçerik Yer Tutucusu"/>
          <p:cNvSpPr>
            <a:spLocks noGrp="1"/>
          </p:cNvSpPr>
          <p:nvPr>
            <p:ph sz="quarter" idx="1"/>
          </p:nvPr>
        </p:nvSpPr>
        <p:spPr>
          <a:xfrm>
            <a:off x="609600" y="2588654"/>
            <a:ext cx="10972800" cy="3537510"/>
          </a:xfrm>
        </p:spPr>
        <p:txBody>
          <a:bodyPr/>
          <a:lstStyle/>
          <a:p>
            <a:pPr>
              <a:buNone/>
            </a:pPr>
            <a:r>
              <a:rPr lang="tr-TR" dirty="0" smtClean="0">
                <a:solidFill>
                  <a:srgbClr val="0033CC"/>
                </a:solidFill>
              </a:rPr>
              <a:t>-Yatak ve uyku</a:t>
            </a:r>
          </a:p>
          <a:p>
            <a:pPr>
              <a:buNone/>
            </a:pPr>
            <a:r>
              <a:rPr lang="tr-TR" dirty="0" smtClean="0">
                <a:solidFill>
                  <a:srgbClr val="0033CC"/>
                </a:solidFill>
              </a:rPr>
              <a:t>-Giysi</a:t>
            </a:r>
          </a:p>
          <a:p>
            <a:pPr>
              <a:buNone/>
            </a:pPr>
            <a:r>
              <a:rPr lang="tr-TR" dirty="0" smtClean="0">
                <a:solidFill>
                  <a:srgbClr val="0033CC"/>
                </a:solidFill>
              </a:rPr>
              <a:t>-Hijyen</a:t>
            </a:r>
          </a:p>
          <a:p>
            <a:pPr>
              <a:buNone/>
            </a:pPr>
            <a:r>
              <a:rPr lang="tr-TR" dirty="0" smtClean="0">
                <a:solidFill>
                  <a:srgbClr val="0033CC"/>
                </a:solidFill>
              </a:rPr>
              <a:t>-Kaza riskleri</a:t>
            </a:r>
          </a:p>
          <a:p>
            <a:pPr>
              <a:buNone/>
            </a:pPr>
            <a:r>
              <a:rPr lang="tr-TR" dirty="0" smtClean="0">
                <a:solidFill>
                  <a:srgbClr val="0033CC"/>
                </a:solidFill>
              </a:rPr>
              <a:t>-Koruyucu sağlık hizmetleri</a:t>
            </a:r>
          </a:p>
          <a:p>
            <a:endParaRPr lang="tr-TR" dirty="0"/>
          </a:p>
        </p:txBody>
      </p:sp>
      <p:sp>
        <p:nvSpPr>
          <p:cNvPr id="4" name="Altbilgi Yer Tutucusu 3"/>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Tree>
    <p:extLst>
      <p:ext uri="{BB962C8B-B14F-4D97-AF65-F5344CB8AC3E}">
        <p14:creationId xmlns:p14="http://schemas.microsoft.com/office/powerpoint/2010/main" val="81909606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0070C0"/>
                </a:solidFill>
              </a:rPr>
              <a:t>Sağlıklı Okul Çevresi</a:t>
            </a:r>
            <a:endParaRPr lang="tr-TR" dirty="0">
              <a:solidFill>
                <a:srgbClr val="0070C0"/>
              </a:solidFill>
            </a:endParaRPr>
          </a:p>
        </p:txBody>
      </p:sp>
      <p:sp>
        <p:nvSpPr>
          <p:cNvPr id="3" name="İçerik Yer Tutucusu 2"/>
          <p:cNvSpPr>
            <a:spLocks noGrp="1"/>
          </p:cNvSpPr>
          <p:nvPr>
            <p:ph sz="quarter" idx="1"/>
          </p:nvPr>
        </p:nvSpPr>
        <p:spPr>
          <a:xfrm>
            <a:off x="609600" y="3258355"/>
            <a:ext cx="10972800" cy="2867809"/>
          </a:xfrm>
        </p:spPr>
        <p:txBody>
          <a:bodyPr>
            <a:normAutofit/>
          </a:bodyPr>
          <a:lstStyle/>
          <a:p>
            <a:pPr algn="ctr"/>
            <a:r>
              <a:rPr lang="tr-TR" dirty="0" smtClean="0">
                <a:solidFill>
                  <a:srgbClr val="0070C0"/>
                </a:solidFill>
              </a:rPr>
              <a:t>öğrenci </a:t>
            </a:r>
            <a:r>
              <a:rPr lang="tr-TR" dirty="0">
                <a:solidFill>
                  <a:srgbClr val="0070C0"/>
                </a:solidFill>
              </a:rPr>
              <a:t>ve çalışanları ani yaralanma ya da hastalıklardan koruyan, </a:t>
            </a:r>
            <a:endParaRPr lang="tr-TR" dirty="0" smtClean="0">
              <a:solidFill>
                <a:srgbClr val="0070C0"/>
              </a:solidFill>
            </a:endParaRPr>
          </a:p>
          <a:p>
            <a:pPr algn="ctr"/>
            <a:r>
              <a:rPr lang="tr-TR" dirty="0" smtClean="0">
                <a:solidFill>
                  <a:srgbClr val="0070C0"/>
                </a:solidFill>
              </a:rPr>
              <a:t>hastalık </a:t>
            </a:r>
            <a:r>
              <a:rPr lang="tr-TR" dirty="0">
                <a:solidFill>
                  <a:srgbClr val="0070C0"/>
                </a:solidFill>
              </a:rPr>
              <a:t>veya özür oluşturabilecek risk etmenlerine karşı uygun önlemlerin </a:t>
            </a:r>
            <a:r>
              <a:rPr lang="tr-TR" dirty="0" smtClean="0">
                <a:solidFill>
                  <a:srgbClr val="0070C0"/>
                </a:solidFill>
              </a:rPr>
              <a:t>alındığı, </a:t>
            </a:r>
          </a:p>
          <a:p>
            <a:pPr marL="0" indent="0" algn="ctr">
              <a:buNone/>
            </a:pPr>
            <a:r>
              <a:rPr lang="tr-TR" dirty="0" smtClean="0">
                <a:solidFill>
                  <a:srgbClr val="0070C0"/>
                </a:solidFill>
              </a:rPr>
              <a:t>bir </a:t>
            </a:r>
            <a:r>
              <a:rPr lang="tr-TR" dirty="0">
                <a:solidFill>
                  <a:srgbClr val="0070C0"/>
                </a:solidFill>
              </a:rPr>
              <a:t>okul </a:t>
            </a:r>
            <a:r>
              <a:rPr lang="tr-TR" dirty="0" smtClean="0">
                <a:solidFill>
                  <a:srgbClr val="0070C0"/>
                </a:solidFill>
              </a:rPr>
              <a:t>çevresi.</a:t>
            </a:r>
            <a:r>
              <a:rPr lang="tr-TR" dirty="0">
                <a:solidFill>
                  <a:srgbClr val="0070C0"/>
                </a:solidFill>
              </a:rPr>
              <a:t/>
            </a:r>
            <a:br>
              <a:rPr lang="tr-TR" dirty="0">
                <a:solidFill>
                  <a:srgbClr val="0070C0"/>
                </a:solidFill>
              </a:rPr>
            </a:br>
            <a:endParaRPr lang="tr-TR" dirty="0">
              <a:solidFill>
                <a:srgbClr val="0070C0"/>
              </a:solidFill>
            </a:endParaRPr>
          </a:p>
        </p:txBody>
      </p:sp>
      <p:sp>
        <p:nvSpPr>
          <p:cNvPr id="4" name="Altbilgi Yer Tutucusu 3"/>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Tree>
    <p:extLst>
      <p:ext uri="{BB962C8B-B14F-4D97-AF65-F5344CB8AC3E}">
        <p14:creationId xmlns:p14="http://schemas.microsoft.com/office/powerpoint/2010/main" val="375799881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99FF99">
            <a:alpha val="31000"/>
          </a:srgbClr>
        </a:solidFill>
        <a:effectLst/>
      </p:bgPr>
    </p:bg>
    <p:spTree>
      <p:nvGrpSpPr>
        <p:cNvPr id="1" name=""/>
        <p:cNvGrpSpPr/>
        <p:nvPr/>
      </p:nvGrpSpPr>
      <p:grpSpPr>
        <a:xfrm>
          <a:off x="0" y="0"/>
          <a:ext cx="0" cy="0"/>
          <a:chOff x="0" y="0"/>
          <a:chExt cx="0" cy="0"/>
        </a:xfrm>
      </p:grpSpPr>
      <p:sp>
        <p:nvSpPr>
          <p:cNvPr id="2" name="Başlık 1"/>
          <p:cNvSpPr>
            <a:spLocks noGrp="1"/>
          </p:cNvSpPr>
          <p:nvPr>
            <p:ph type="title"/>
          </p:nvPr>
        </p:nvSpPr>
        <p:spPr>
          <a:xfrm>
            <a:off x="1219200" y="274638"/>
            <a:ext cx="10363200" cy="2069318"/>
          </a:xfrm>
        </p:spPr>
        <p:txBody>
          <a:bodyPr>
            <a:normAutofit/>
          </a:bodyPr>
          <a:lstStyle/>
          <a:p>
            <a:pPr algn="ctr"/>
            <a:r>
              <a:rPr lang="tr-TR" sz="2000" b="1" dirty="0">
                <a:solidFill>
                  <a:srgbClr val="0070C0"/>
                </a:solidFill>
                <a:latin typeface="Times New Roman" panose="02020603050405020304" pitchFamily="18" charset="0"/>
                <a:cs typeface="Times New Roman" panose="02020603050405020304" pitchFamily="18" charset="0"/>
              </a:rPr>
              <a:t>Balıkesir'in </a:t>
            </a:r>
            <a:r>
              <a:rPr lang="tr-TR" sz="2000" b="1" dirty="0" err="1">
                <a:solidFill>
                  <a:srgbClr val="0070C0"/>
                </a:solidFill>
                <a:latin typeface="Times New Roman" panose="02020603050405020304" pitchFamily="18" charset="0"/>
                <a:cs typeface="Times New Roman" panose="02020603050405020304" pitchFamily="18" charset="0"/>
              </a:rPr>
              <a:t>Kepsut</a:t>
            </a:r>
            <a:r>
              <a:rPr lang="tr-TR" sz="2000" b="1" dirty="0">
                <a:solidFill>
                  <a:srgbClr val="0070C0"/>
                </a:solidFill>
                <a:latin typeface="Times New Roman" panose="02020603050405020304" pitchFamily="18" charset="0"/>
                <a:cs typeface="Times New Roman" panose="02020603050405020304" pitchFamily="18" charset="0"/>
              </a:rPr>
              <a:t> İlçesi'nde ilkokul </a:t>
            </a:r>
            <a:r>
              <a:rPr lang="tr-TR" sz="2000" b="1" dirty="0" smtClean="0">
                <a:solidFill>
                  <a:srgbClr val="0070C0"/>
                </a:solidFill>
                <a:latin typeface="Times New Roman" panose="02020603050405020304" pitchFamily="18" charset="0"/>
                <a:cs typeface="Times New Roman" panose="02020603050405020304" pitchFamily="18" charset="0"/>
              </a:rPr>
              <a:t>öğrencisinin </a:t>
            </a:r>
            <a:r>
              <a:rPr lang="tr-TR" sz="2000" b="1" dirty="0">
                <a:solidFill>
                  <a:srgbClr val="0070C0"/>
                </a:solidFill>
                <a:latin typeface="Times New Roman" panose="02020603050405020304" pitchFamily="18" charset="0"/>
                <a:cs typeface="Times New Roman" panose="02020603050405020304" pitchFamily="18" charset="0"/>
              </a:rPr>
              <a:t>başına mermer parçası düşmesi sonucu ağır yaralandı</a:t>
            </a:r>
            <a:br>
              <a:rPr lang="tr-TR" sz="2000" b="1" dirty="0">
                <a:solidFill>
                  <a:srgbClr val="0070C0"/>
                </a:solidFill>
                <a:latin typeface="Times New Roman" panose="02020603050405020304" pitchFamily="18" charset="0"/>
                <a:cs typeface="Times New Roman" panose="02020603050405020304" pitchFamily="18" charset="0"/>
              </a:rPr>
            </a:br>
            <a:r>
              <a:rPr lang="tr-TR" sz="2000" dirty="0" err="1">
                <a:solidFill>
                  <a:srgbClr val="0070C0"/>
                </a:solidFill>
                <a:latin typeface="Times New Roman" panose="02020603050405020304" pitchFamily="18" charset="0"/>
                <a:cs typeface="Times New Roman" panose="02020603050405020304" pitchFamily="18" charset="0"/>
              </a:rPr>
              <a:t>Kepsut</a:t>
            </a:r>
            <a:r>
              <a:rPr lang="tr-TR" sz="2000" dirty="0">
                <a:solidFill>
                  <a:srgbClr val="0070C0"/>
                </a:solidFill>
                <a:latin typeface="Times New Roman" panose="02020603050405020304" pitchFamily="18" charset="0"/>
                <a:cs typeface="Times New Roman" panose="02020603050405020304" pitchFamily="18" charset="0"/>
              </a:rPr>
              <a:t> Cumhuriyet İlkokulu 2-A sınıfı öğrencisi dün saat 14.30'da teneffüs için bahçeye çıkacağı sırada, başına üçüncü katın yangın merdiveni korkuluğundaki 20 santim eninde, 70 santim uzunluğunda ve 2 santim kalınlığındaki mermer parçası düştü.</a:t>
            </a:r>
            <a:r>
              <a:rPr lang="tr-TR" sz="2000" b="1" dirty="0">
                <a:solidFill>
                  <a:prstClr val="black"/>
                </a:solidFill>
                <a:latin typeface="Times New Roman" panose="02020603050405020304" pitchFamily="18" charset="0"/>
                <a:cs typeface="Times New Roman" panose="02020603050405020304" pitchFamily="18" charset="0"/>
              </a:rPr>
              <a:t/>
            </a:r>
            <a:br>
              <a:rPr lang="tr-TR" sz="2000" b="1" dirty="0">
                <a:solidFill>
                  <a:prstClr val="black"/>
                </a:solidFill>
                <a:latin typeface="Times New Roman" panose="02020603050405020304" pitchFamily="18" charset="0"/>
                <a:cs typeface="Times New Roman" panose="02020603050405020304" pitchFamily="18" charset="0"/>
              </a:rPr>
            </a:br>
            <a:endParaRPr lang="tr-TR" sz="2000" dirty="0">
              <a:solidFill>
                <a:srgbClr val="0070C0"/>
              </a:solidFill>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609600" y="2343957"/>
            <a:ext cx="10972800" cy="3782208"/>
          </a:xfrm>
        </p:spPr>
        <p:txBody>
          <a:bodyPr>
            <a:normAutofit/>
          </a:bodyPr>
          <a:lstStyle/>
          <a:p>
            <a:pPr marL="0" indent="0" algn="ctr">
              <a:buNone/>
            </a:pPr>
            <a:r>
              <a:rPr lang="tr-TR" dirty="0">
                <a:solidFill>
                  <a:srgbClr val="0070C0"/>
                </a:solidFill>
              </a:rPr>
              <a:t/>
            </a:r>
            <a:br>
              <a:rPr lang="tr-TR" dirty="0">
                <a:solidFill>
                  <a:srgbClr val="0070C0"/>
                </a:solidFill>
              </a:rPr>
            </a:br>
            <a:endParaRPr lang="tr-TR" dirty="0">
              <a:solidFill>
                <a:srgbClr val="0070C0"/>
              </a:solidFill>
            </a:endParaRPr>
          </a:p>
        </p:txBody>
      </p:sp>
      <p:sp>
        <p:nvSpPr>
          <p:cNvPr id="4" name="Altbilgi Yer Tutucusu 3"/>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pic>
        <p:nvPicPr>
          <p:cNvPr id="5" name="Resi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3551" y="2356835"/>
            <a:ext cx="8535761" cy="3515931"/>
          </a:xfrm>
          <a:prstGeom prst="rect">
            <a:avLst/>
          </a:prstGeom>
        </p:spPr>
      </p:pic>
    </p:spTree>
    <p:extLst>
      <p:ext uri="{BB962C8B-B14F-4D97-AF65-F5344CB8AC3E}">
        <p14:creationId xmlns:p14="http://schemas.microsoft.com/office/powerpoint/2010/main" val="118853841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764704"/>
            <a:ext cx="7886700" cy="2736304"/>
          </a:xfrm>
        </p:spPr>
        <p:txBody>
          <a:bodyPr>
            <a:noAutofit/>
          </a:bodyPr>
          <a:lstStyle/>
          <a:p>
            <a:pPr algn="ctr"/>
            <a:r>
              <a:rPr lang="tr-TR" sz="2000" dirty="0"/>
              <a:t>Darıca Ülkün Yalçın Anadolu Lisesi’nde öğrenim gören 4 öğrenci, kantinde sıra beklerken elektrik akımına kapıldı. –</a:t>
            </a:r>
            <a:br>
              <a:rPr lang="tr-TR" sz="2000" dirty="0"/>
            </a:br>
            <a:r>
              <a:rPr lang="tr-TR" sz="2000" dirty="0"/>
              <a:t>Dün teneffüse çıktıkları sırada kantine inerek alışveriş için sıraya girdi. Öğrencilerin düzenli sıra oluşturması için yapılan demir bariyerlere tutunan 4 öğrenci, bir anda buzdolabından kaçak yaptığı belirtilen elektrik akımına kapıldı. Kantindeki vitrinli buzdolabında elektrik kaçağı olması ve bu kaçağın da dolaba bitişik olan tezgaha, oradan da tezgaha yanaşık olan demir bariyerlere geçtiği belirtildi. </a:t>
            </a:r>
            <a:br>
              <a:rPr lang="tr-TR" sz="2000" dirty="0"/>
            </a:br>
            <a:endParaRPr lang="tr-TR" sz="2000" dirty="0"/>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15407" y="3861048"/>
            <a:ext cx="4201510" cy="2664296"/>
          </a:xfrm>
        </p:spPr>
      </p:pic>
      <p:sp>
        <p:nvSpPr>
          <p:cNvPr id="3" name="Altbilgi Yer Tutucusu 2"/>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Tree>
    <p:extLst>
      <p:ext uri="{BB962C8B-B14F-4D97-AF65-F5344CB8AC3E}">
        <p14:creationId xmlns:p14="http://schemas.microsoft.com/office/powerpoint/2010/main" val="442193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764704"/>
            <a:ext cx="7886700" cy="2736304"/>
          </a:xfrm>
        </p:spPr>
        <p:txBody>
          <a:bodyPr>
            <a:noAutofit/>
          </a:bodyPr>
          <a:lstStyle/>
          <a:p>
            <a:pPr algn="ctr"/>
            <a:r>
              <a:rPr lang="tr-TR" sz="2000" dirty="0"/>
              <a:t>Keçiören Atatürk İlköğretim Okulu 6. sınıf öğrencisi </a:t>
            </a:r>
            <a:r>
              <a:rPr lang="tr-TR" sz="2000" dirty="0" smtClean="0"/>
              <a:t>(</a:t>
            </a:r>
            <a:r>
              <a:rPr lang="tr-TR" sz="2000" dirty="0"/>
              <a:t>12), sınıfta arkadaşlarıyla oyun oynarken bir ara pencerenin kenarına oturarak ayakkabısını bağlamaya çalıştı. Bu sırada dengesini kaybeden </a:t>
            </a:r>
            <a:r>
              <a:rPr lang="tr-TR" sz="2000" dirty="0" smtClean="0"/>
              <a:t>öğrenci, </a:t>
            </a:r>
            <a:r>
              <a:rPr lang="tr-TR" sz="2000" dirty="0"/>
              <a:t>arkadaşlarının gözü önünde 4. kattan aşağı düştü.</a:t>
            </a:r>
            <a:br>
              <a:rPr lang="tr-TR" sz="2000" dirty="0"/>
            </a:br>
            <a:r>
              <a:rPr lang="tr-TR" sz="2000" dirty="0"/>
              <a:t/>
            </a:r>
            <a:br>
              <a:rPr lang="tr-TR" sz="2000" dirty="0"/>
            </a:br>
            <a:r>
              <a:rPr lang="tr-TR" sz="2000" dirty="0"/>
              <a:t>Okul yönetimi tarafından çağrılan ambulansla Yıldırım </a:t>
            </a:r>
            <a:r>
              <a:rPr lang="tr-TR" sz="2000" dirty="0" err="1"/>
              <a:t>Bayazıt</a:t>
            </a:r>
            <a:r>
              <a:rPr lang="tr-TR" sz="2000" dirty="0"/>
              <a:t> Eğitim ve Araştırma Hastanesi'ne kaldırılan küçük Anıl kurtarılamayarak hayatını kaybetti.</a:t>
            </a: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36581" y="3933056"/>
            <a:ext cx="4501055" cy="2232248"/>
          </a:xfrm>
        </p:spPr>
      </p:pic>
      <p:sp>
        <p:nvSpPr>
          <p:cNvPr id="3" name="Altbilgi Yer Tutucusu 2"/>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Tree>
    <p:extLst>
      <p:ext uri="{BB962C8B-B14F-4D97-AF65-F5344CB8AC3E}">
        <p14:creationId xmlns:p14="http://schemas.microsoft.com/office/powerpoint/2010/main" val="1641241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152650" y="1131094"/>
            <a:ext cx="7886700" cy="2009874"/>
          </a:xfrm>
        </p:spPr>
        <p:txBody>
          <a:bodyPr>
            <a:noAutofit/>
          </a:bodyPr>
          <a:lstStyle/>
          <a:p>
            <a:pPr algn="ctr"/>
            <a:r>
              <a:rPr lang="tr-TR" sz="2400" dirty="0"/>
              <a:t>Nazmi Toker Ortaokulu'nun bahçesinde oynayan 6'ncı sınıf </a:t>
            </a:r>
            <a:r>
              <a:rPr lang="tr-TR" sz="2400" dirty="0" smtClean="0"/>
              <a:t>öğrencisinin </a:t>
            </a:r>
            <a:r>
              <a:rPr lang="tr-TR" sz="2400" dirty="0"/>
              <a:t>üzerine, kızağından çıkan demir kapı devrildi. Sivri demirlerin temas etmesi sonucu boynundan ve vücudunun çeşitli yerlerinden yaralanan </a:t>
            </a:r>
            <a:r>
              <a:rPr lang="tr-TR" sz="2400" dirty="0" smtClean="0"/>
              <a:t>öğrenci, </a:t>
            </a:r>
            <a:r>
              <a:rPr lang="tr-TR" sz="2400" dirty="0"/>
              <a:t>arkadaşları ve öğretmenlerin yardımıyla kapının altından çıkarıldı.</a:t>
            </a:r>
          </a:p>
        </p:txBody>
      </p:sp>
      <p:pic>
        <p:nvPicPr>
          <p:cNvPr id="4" name="İçerik Yer Tutucus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71665" y="3429000"/>
            <a:ext cx="5832647" cy="2880320"/>
          </a:xfrm>
        </p:spPr>
      </p:pic>
      <p:sp>
        <p:nvSpPr>
          <p:cNvPr id="3" name="Altbilgi Yer Tutucusu 2"/>
          <p:cNvSpPr>
            <a:spLocks noGrp="1"/>
          </p:cNvSpPr>
          <p:nvPr>
            <p:ph type="ftr" sz="quarter" idx="11"/>
          </p:nvPr>
        </p:nvSpPr>
        <p:spPr/>
        <p:txBody>
          <a:bodyPr/>
          <a:lstStyle/>
          <a:p>
            <a:r>
              <a:rPr lang="tr-TR" smtClean="0">
                <a:solidFill>
                  <a:prstClr val="black">
                    <a:tint val="75000"/>
                  </a:prstClr>
                </a:solidFill>
              </a:rPr>
              <a:t>Prof. Dr. Rıfat Miser</a:t>
            </a:r>
            <a:endParaRPr lang="tr-TR">
              <a:solidFill>
                <a:prstClr val="black">
                  <a:tint val="75000"/>
                </a:prstClr>
              </a:solidFill>
            </a:endParaRPr>
          </a:p>
        </p:txBody>
      </p:sp>
    </p:spTree>
    <p:extLst>
      <p:ext uri="{BB962C8B-B14F-4D97-AF65-F5344CB8AC3E}">
        <p14:creationId xmlns:p14="http://schemas.microsoft.com/office/powerpoint/2010/main" val="1786887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1521" y="764704"/>
            <a:ext cx="10225825" cy="1785313"/>
          </a:xfrm>
        </p:spPr>
        <p:txBody>
          <a:bodyPr>
            <a:noAutofit/>
          </a:bodyPr>
          <a:lstStyle/>
          <a:p>
            <a:pPr algn="ctr"/>
            <a:r>
              <a:rPr lang="tr-TR" sz="3600" dirty="0" smtClean="0">
                <a:latin typeface="Times New Roman" panose="02020603050405020304" pitchFamily="18" charset="0"/>
                <a:cs typeface="Times New Roman" panose="02020603050405020304" pitchFamily="18" charset="0"/>
              </a:rPr>
              <a:t>Ana-baba ve öğretmenlerin koruma rolünü yerine getirmesinde esas olan </a:t>
            </a:r>
            <a:r>
              <a:rPr lang="tr-TR" sz="3600" dirty="0" err="1" smtClean="0">
                <a:latin typeface="Times New Roman" panose="02020603050405020304" pitchFamily="18" charset="0"/>
                <a:cs typeface="Times New Roman" panose="02020603050405020304" pitchFamily="18" charset="0"/>
              </a:rPr>
              <a:t>proaktif</a:t>
            </a:r>
            <a:r>
              <a:rPr lang="tr-TR" sz="3600" dirty="0" smtClean="0">
                <a:latin typeface="Times New Roman" panose="02020603050405020304" pitchFamily="18" charset="0"/>
                <a:cs typeface="Times New Roman" panose="02020603050405020304" pitchFamily="18" charset="0"/>
              </a:rPr>
              <a:t> düşünmedir.</a:t>
            </a:r>
            <a:endParaRPr lang="tr-TR" sz="3600" dirty="0">
              <a:latin typeface="Times New Roman" panose="02020603050405020304" pitchFamily="18" charset="0"/>
              <a:cs typeface="Times New Roman" panose="02020603050405020304" pitchFamily="18" charset="0"/>
            </a:endParaRPr>
          </a:p>
        </p:txBody>
      </p:sp>
      <p:sp>
        <p:nvSpPr>
          <p:cNvPr id="3" name="İçerik Yer Tutucusu 2"/>
          <p:cNvSpPr>
            <a:spLocks noGrp="1"/>
          </p:cNvSpPr>
          <p:nvPr>
            <p:ph sz="quarter" idx="1"/>
          </p:nvPr>
        </p:nvSpPr>
        <p:spPr>
          <a:xfrm>
            <a:off x="1219200" y="3747752"/>
            <a:ext cx="10363200" cy="2272048"/>
          </a:xfrm>
        </p:spPr>
        <p:txBody>
          <a:bodyPr/>
          <a:lstStyle/>
          <a:p>
            <a:pPr marL="0" indent="0" algn="ctr">
              <a:buNone/>
            </a:pPr>
            <a:r>
              <a:rPr lang="tr-TR" dirty="0" err="1" smtClean="0">
                <a:solidFill>
                  <a:srgbClr val="0070C0"/>
                </a:solidFill>
                <a:latin typeface="Times New Roman" panose="02020603050405020304" pitchFamily="18" charset="0"/>
                <a:cs typeface="Times New Roman" panose="02020603050405020304" pitchFamily="18" charset="0"/>
              </a:rPr>
              <a:t>Proaktif</a:t>
            </a:r>
            <a:r>
              <a:rPr lang="tr-TR" dirty="0" smtClean="0">
                <a:solidFill>
                  <a:srgbClr val="0070C0"/>
                </a:solidFill>
                <a:latin typeface="Times New Roman" panose="02020603050405020304" pitchFamily="18" charset="0"/>
                <a:cs typeface="Times New Roman" panose="02020603050405020304" pitchFamily="18" charset="0"/>
              </a:rPr>
              <a:t> düşünme; ilkokul çağı çocuklarının olası davranışlarının yol açacağı olası sonuçların önceden düşünülerek önlemlerin alınmasıdır.</a:t>
            </a:r>
            <a:endParaRPr lang="tr-TR" dirty="0">
              <a:solidFill>
                <a:srgbClr val="0070C0"/>
              </a:solidFill>
              <a:latin typeface="Times New Roman" panose="02020603050405020304" pitchFamily="18" charset="0"/>
              <a:cs typeface="Times New Roman" panose="02020603050405020304" pitchFamily="18" charset="0"/>
            </a:endParaRPr>
          </a:p>
        </p:txBody>
      </p:sp>
      <p:sp>
        <p:nvSpPr>
          <p:cNvPr id="5" name="Altbilgi Yer Tutucusu 4"/>
          <p:cNvSpPr>
            <a:spLocks noGrp="1"/>
          </p:cNvSpPr>
          <p:nvPr>
            <p:ph type="ftr" sz="quarter" idx="11"/>
          </p:nvPr>
        </p:nvSpPr>
        <p:spPr>
          <a:xfrm>
            <a:off x="1219200" y="6172200"/>
            <a:ext cx="10363200" cy="457200"/>
          </a:xfrm>
        </p:spPr>
        <p:txBody>
          <a:bodyPr/>
          <a:lstStyle/>
          <a:p>
            <a:pPr algn="ctr"/>
            <a:r>
              <a:rPr lang="tr-TR" smtClean="0">
                <a:solidFill>
                  <a:prstClr val="black">
                    <a:tint val="75000"/>
                  </a:prstClr>
                </a:solidFill>
              </a:rPr>
              <a:t>Prof. Dr. Rıfat Miser</a:t>
            </a:r>
            <a:endParaRPr lang="tr-TR">
              <a:solidFill>
                <a:prstClr val="black">
                  <a:tint val="75000"/>
                </a:prstClr>
              </a:solidFill>
            </a:endParaRPr>
          </a:p>
        </p:txBody>
      </p:sp>
    </p:spTree>
    <p:extLst>
      <p:ext uri="{BB962C8B-B14F-4D97-AF65-F5344CB8AC3E}">
        <p14:creationId xmlns:p14="http://schemas.microsoft.com/office/powerpoint/2010/main" val="2033461915"/>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isse Senedi">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4.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5.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1046</TotalTime>
  <Words>277</Words>
  <Application>Microsoft Office PowerPoint</Application>
  <PresentationFormat>Geniş ekran</PresentationFormat>
  <Paragraphs>32</Paragraphs>
  <Slides>9</Slides>
  <Notes>1</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9</vt:i4>
      </vt:variant>
    </vt:vector>
  </HeadingPairs>
  <TitlesOfParts>
    <vt:vector size="19" baseType="lpstr">
      <vt:lpstr>Arial</vt:lpstr>
      <vt:lpstr>Calibri</vt:lpstr>
      <vt:lpstr>Calibri Light</vt:lpstr>
      <vt:lpstr>Franklin Gothic Book</vt:lpstr>
      <vt:lpstr>Perpetua</vt:lpstr>
      <vt:lpstr>Times New Roman</vt:lpstr>
      <vt:lpstr>Vladimir Script</vt:lpstr>
      <vt:lpstr>Wingdings 2</vt:lpstr>
      <vt:lpstr>Office Teması</vt:lpstr>
      <vt:lpstr>Hisse Senedi</vt:lpstr>
      <vt:lpstr>PowerPoint Sunusu</vt:lpstr>
      <vt:lpstr>Güvenli  Ev Çevresi</vt:lpstr>
      <vt:lpstr>Koruyucu Düzenleme Alanları</vt:lpstr>
      <vt:lpstr>Sağlıklı Okul Çevresi</vt:lpstr>
      <vt:lpstr>Balıkesir'in Kepsut İlçesi'nde ilkokul öğrencisinin başına mermer parçası düşmesi sonucu ağır yaralandı Kepsut Cumhuriyet İlkokulu 2-A sınıfı öğrencisi dün saat 14.30'da teneffüs için bahçeye çıkacağı sırada, başına üçüncü katın yangın merdiveni korkuluğundaki 20 santim eninde, 70 santim uzunluğunda ve 2 santim kalınlığındaki mermer parçası düştü. </vt:lpstr>
      <vt:lpstr>Darıca Ülkün Yalçın Anadolu Lisesi’nde öğrenim gören 4 öğrenci, kantinde sıra beklerken elektrik akımına kapıldı. – Dün teneffüse çıktıkları sırada kantine inerek alışveriş için sıraya girdi. Öğrencilerin düzenli sıra oluşturması için yapılan demir bariyerlere tutunan 4 öğrenci, bir anda buzdolabından kaçak yaptığı belirtilen elektrik akımına kapıldı. Kantindeki vitrinli buzdolabında elektrik kaçağı olması ve bu kaçağın da dolaba bitişik olan tezgaha, oradan da tezgaha yanaşık olan demir bariyerlere geçtiği belirtildi.  </vt:lpstr>
      <vt:lpstr>Keçiören Atatürk İlköğretim Okulu 6. sınıf öğrencisi (12), sınıfta arkadaşlarıyla oyun oynarken bir ara pencerenin kenarına oturarak ayakkabısını bağlamaya çalıştı. Bu sırada dengesini kaybeden öğrenci, arkadaşlarının gözü önünde 4. kattan aşağı düştü.  Okul yönetimi tarafından çağrılan ambulansla Yıldırım Bayazıt Eğitim ve Araştırma Hastanesi'ne kaldırılan küçük Anıl kurtarılamayarak hayatını kaybetti.</vt:lpstr>
      <vt:lpstr>Nazmi Toker Ortaokulu'nun bahçesinde oynayan 6'ncı sınıf öğrencisinin üzerine, kızağından çıkan demir kapı devrildi. Sivri demirlerin temas etmesi sonucu boynundan ve vücudunun çeşitli yerlerinden yaralanan öğrenci, arkadaşları ve öğretmenlerin yardımıyla kapının altından çıkarıldı.</vt:lpstr>
      <vt:lpstr>Ana-baba ve öğretmenlerin koruma rolünü yerine getirmesinde esas olan proaktif düşünmedir.</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Hedef: Çevre okuryazarı olmak</dc:title>
  <dc:creator>rm</dc:creator>
  <cp:lastModifiedBy>rm_pc</cp:lastModifiedBy>
  <cp:revision>130</cp:revision>
  <dcterms:created xsi:type="dcterms:W3CDTF">2016-02-29T19:43:42Z</dcterms:created>
  <dcterms:modified xsi:type="dcterms:W3CDTF">2018-04-01T12:09:17Z</dcterms:modified>
  <cp:contentStatus>Tamamlandı</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